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86" r:id="rId6"/>
    <p:sldId id="302" r:id="rId7"/>
    <p:sldId id="291" r:id="rId8"/>
    <p:sldId id="293" r:id="rId9"/>
    <p:sldId id="294" r:id="rId10"/>
    <p:sldId id="295" r:id="rId11"/>
    <p:sldId id="296" r:id="rId12"/>
    <p:sldId id="305" r:id="rId13"/>
    <p:sldId id="306" r:id="rId14"/>
    <p:sldId id="303" r:id="rId15"/>
    <p:sldId id="304" r:id="rId16"/>
    <p:sldId id="297" r:id="rId17"/>
    <p:sldId id="299" r:id="rId18"/>
    <p:sldId id="300" r:id="rId19"/>
    <p:sldId id="301" r:id="rId20"/>
    <p:sldId id="308" r:id="rId21"/>
    <p:sldId id="309" r:id="rId22"/>
    <p:sldId id="310" r:id="rId23"/>
    <p:sldId id="30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775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4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62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69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898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75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4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9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1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677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41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82F823D-A05B-4C28-9C38-A90ED873FFE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7DF74-F477-4923-96C4-7278012F13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626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an.BERIOT@student.umons.ac.b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tory.clean-hydrogen.europa.eu/index.php/hydrogen-landscape/production-trade-and-cost/cost-hydrogen-production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sciencedirect.com/science/article/pii/S03603199210397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2352484724002713#eqn004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B4A06-978D-FE75-E06F-F11010016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974843"/>
          </a:xfrm>
        </p:spPr>
        <p:txBody>
          <a:bodyPr/>
          <a:lstStyle/>
          <a:p>
            <a:r>
              <a:rPr lang="fr-BE" sz="4400" dirty="0"/>
              <a:t>Master </a:t>
            </a:r>
            <a:r>
              <a:rPr lang="fr-BE" sz="4400" dirty="0" err="1"/>
              <a:t>thesis</a:t>
            </a:r>
            <a:br>
              <a:rPr lang="fr-BE" sz="4400" dirty="0"/>
            </a:br>
            <a:r>
              <a:rPr lang="fr-BE" sz="4400" dirty="0"/>
              <a:t>FOLLOW-up MEETING</a:t>
            </a:r>
            <a:endParaRPr lang="fr-F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FE0EADAE-1836-BE1F-7A0A-40B757806F7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61180" y="3086848"/>
                <a:ext cx="7669639" cy="1304282"/>
              </a:xfrm>
            </p:spPr>
            <p:txBody>
              <a:bodyPr>
                <a:noAutofit/>
              </a:bodyPr>
              <a:lstStyle/>
              <a:p>
                <a:r>
                  <a:rPr lang="fr-BE" sz="2400" dirty="0" err="1"/>
                  <a:t>Uncovering</a:t>
                </a:r>
                <a:r>
                  <a:rPr lang="fr-BE" sz="2400" dirty="0"/>
                  <a:t> the </a:t>
                </a:r>
                <a:r>
                  <a:rPr lang="fr-BE" sz="2400" dirty="0" err="1"/>
                  <a:t>economic</a:t>
                </a:r>
                <a:r>
                  <a:rPr lang="fr-BE" sz="2400" dirty="0"/>
                  <a:t> </a:t>
                </a:r>
                <a:r>
                  <a:rPr lang="fr-BE" sz="2400" dirty="0" err="1"/>
                  <a:t>tipping</a:t>
                </a:r>
                <a:r>
                  <a:rPr lang="fr-BE" sz="2400" dirty="0"/>
                  <a:t> point </a:t>
                </a:r>
                <a:r>
                  <a:rPr lang="fr-BE" sz="2400" dirty="0" err="1"/>
                  <a:t>between</a:t>
                </a:r>
                <a:r>
                  <a:rPr lang="fr-B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/>
                  <a:t>-</a:t>
                </a:r>
                <a:r>
                  <a:rPr lang="fr-FR" sz="2400" dirty="0" err="1"/>
                  <a:t>based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GTs</a:t>
                </a:r>
                <a:r>
                  <a:rPr lang="fr-FR" sz="2400" dirty="0"/>
                  <a:t> and CCS-</a:t>
                </a:r>
                <a:r>
                  <a:rPr lang="fr-FR" sz="2400" dirty="0" err="1"/>
                  <a:t>enhanced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GTs</a:t>
                </a:r>
                <a:endParaRPr lang="fr-FR" sz="2400" dirty="0"/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FE0EADAE-1836-BE1F-7A0A-40B757806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61180" y="3086848"/>
                <a:ext cx="7669639" cy="1304282"/>
              </a:xfrm>
              <a:blipFill>
                <a:blip r:embed="rId3"/>
                <a:stretch>
                  <a:fillRect l="-556" t="-2804" r="-4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92D57E32-8AD5-F723-6947-D88EFE69D2DA}"/>
              </a:ext>
            </a:extLst>
          </p:cNvPr>
          <p:cNvSpPr txBox="1"/>
          <p:nvPr/>
        </p:nvSpPr>
        <p:spPr>
          <a:xfrm>
            <a:off x="6278336" y="4345349"/>
            <a:ext cx="365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Jean Bériot</a:t>
            </a:r>
            <a:b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4"/>
              </a:rPr>
              <a:t>Jean.BERIOT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4"/>
              </a:rPr>
              <a:t>@student.umons.ac.be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5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907D6-F3DF-BFAC-0BFC-7154E3748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9D58D-2C58-3DB1-8E1E-44A96623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Sensitivity</a:t>
            </a:r>
            <a:r>
              <a:rPr lang="fr-BE" b="1" dirty="0"/>
              <a:t> </a:t>
            </a:r>
            <a:r>
              <a:rPr lang="fr-BE" b="1" dirty="0" err="1"/>
              <a:t>Analysis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DDB200-ACFC-4681-7BB4-B49F53CA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50" y="2058830"/>
            <a:ext cx="6624899" cy="41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7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12664-F80B-0B11-2012-46E57927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CF6E9A-BB9C-993D-9255-C6974F98A9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379406"/>
                <a:ext cx="9601200" cy="1420127"/>
              </a:xfrm>
            </p:spPr>
            <p:txBody>
              <a:bodyPr anchor="ctr"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48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BE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/>
                  <a:t>-based Gas Turbines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CF6E9A-BB9C-993D-9255-C6974F98A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379406"/>
                <a:ext cx="9601200" cy="14201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76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3F5A-E441-6D5E-4C83-7C85F1F8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29ECB-4E63-7469-2BF8-F07109D7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Turbine </a:t>
            </a:r>
            <a:r>
              <a:rPr lang="fr-BE" b="1" dirty="0" err="1"/>
              <a:t>considered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7646DEE-39E3-CCB4-0881-77A9ABA7F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BE" sz="3200" b="1" dirty="0"/>
                  <a:t>LM6000PC</a:t>
                </a:r>
              </a:p>
              <a:p>
                <a:r>
                  <a:rPr lang="fr-BE" dirty="0"/>
                  <a:t>100%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/>
                  <a:t> Capable</a:t>
                </a:r>
              </a:p>
              <a:p>
                <a:r>
                  <a:rPr lang="fr-BE" dirty="0"/>
                  <a:t>CCGT </a:t>
                </a:r>
                <a:r>
                  <a:rPr lang="fr-BE" dirty="0" err="1"/>
                  <a:t>efficiency</a:t>
                </a:r>
                <a:r>
                  <a:rPr lang="fr-BE" dirty="0"/>
                  <a:t> = 51,9%</a:t>
                </a:r>
              </a:p>
              <a:p>
                <a:r>
                  <a:rPr lang="fr-BE" dirty="0"/>
                  <a:t>1st plant 100%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/>
                  <a:t> Capable running in 2026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7646DEE-39E3-CCB4-0881-77A9ABA7F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  <a:blipFill>
                <a:blip r:embed="rId2"/>
                <a:stretch>
                  <a:fillRect l="-1587" t="-2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1341B96E-AC4D-E708-105A-6E9E0720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488" y="3701076"/>
            <a:ext cx="5040873" cy="24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1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11B5-8AA8-6AD0-CFAE-0AEAC1B2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6001210-BAE0-4E71-48B6-B83BC1523C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BE" b="1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BE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BE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/>
                  <a:t>Gas turbine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6001210-BAE0-4E71-48B6-B83BC1523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CB880C3B-9E39-BBCF-57CF-5613CC145F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BE" sz="3200" b="1" dirty="0"/>
                  <a:t>A</a:t>
                </a:r>
                <a:r>
                  <a:rPr lang="fr-FR" sz="3200" b="1" dirty="0" err="1"/>
                  <a:t>ssumptions</a:t>
                </a:r>
                <a:endParaRPr lang="fr-FR" sz="3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/>
                  <a:t> </a:t>
                </a:r>
                <a:r>
                  <a:rPr lang="fr-BE" dirty="0" err="1"/>
                  <a:t>price</a:t>
                </a:r>
                <a:r>
                  <a:rPr lang="fr-BE" dirty="0"/>
                  <a:t>: country AND type </a:t>
                </a:r>
                <a:r>
                  <a:rPr lang="fr-BE" dirty="0" err="1"/>
                  <a:t>dependant</a:t>
                </a:r>
                <a:r>
                  <a:rPr lang="fr-BE" dirty="0"/>
                  <a:t> </a:t>
                </a:r>
                <a:r>
                  <a:rPr lang="fr-BE" sz="600" dirty="0"/>
                  <a:t>(Source: </a:t>
                </a:r>
                <a:r>
                  <a:rPr lang="fr-BE" sz="600" dirty="0">
                    <a:hlinkClick r:id="rId3"/>
                  </a:rPr>
                  <a:t>https://observatory.clean-hydrogen.europa.eu/index.php/hydrogen-landscape/production-trade-and-cost/cost-hydrogen-production</a:t>
                </a:r>
                <a:r>
                  <a:rPr lang="fr-BE" sz="600" dirty="0"/>
                  <a:t>)</a:t>
                </a:r>
              </a:p>
              <a:p>
                <a:pPr lvl="1"/>
                <a:r>
                  <a:rPr lang="fr-BE" i="0" dirty="0"/>
                  <a:t>SMR </a:t>
                </a:r>
                <a:r>
                  <a:rPr lang="fr-BE" i="0" dirty="0" err="1"/>
                  <a:t>with</a:t>
                </a:r>
                <a:r>
                  <a:rPr lang="fr-BE" i="0" dirty="0"/>
                  <a:t> CCS: 3,62 €/kg </a:t>
                </a:r>
              </a:p>
              <a:p>
                <a:pPr lvl="1"/>
                <a:r>
                  <a:rPr lang="fr-BE" i="0" dirty="0"/>
                  <a:t>Green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i="0" dirty="0"/>
                  <a:t>: 8,08 €/kg</a:t>
                </a:r>
                <a:endParaRPr lang="fr-BE" dirty="0"/>
              </a:p>
              <a:p>
                <a:r>
                  <a:rPr lang="fr-BE" dirty="0"/>
                  <a:t>25% CAPEX </a:t>
                </a:r>
                <a:r>
                  <a:rPr lang="fr-BE" dirty="0" err="1"/>
                  <a:t>increase</a:t>
                </a:r>
                <a:r>
                  <a:rPr lang="fr-BE" dirty="0"/>
                  <a:t> for </a:t>
                </a:r>
                <a:r>
                  <a:rPr lang="fr-BE" dirty="0" err="1"/>
                  <a:t>retrofit</a:t>
                </a:r>
                <a:r>
                  <a:rPr lang="fr-BE" dirty="0"/>
                  <a:t> of CCGT </a:t>
                </a:r>
                <a:r>
                  <a:rPr lang="fr-BE" sz="900" dirty="0"/>
                  <a:t>(Source: </a:t>
                </a:r>
                <a:r>
                  <a:rPr lang="fr-BE" sz="900" dirty="0">
                    <a:hlinkClick r:id="rId4"/>
                  </a:rPr>
                  <a:t>https://www.sciencedirect.com/science/article/pii/S0360319921039768</a:t>
                </a:r>
                <a:r>
                  <a:rPr lang="fr-BE" sz="900" dirty="0"/>
                  <a:t>) </a:t>
                </a: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CB880C3B-9E39-BBCF-57CF-5613CC145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  <a:blipFill>
                <a:blip r:embed="rId5"/>
                <a:stretch>
                  <a:fillRect l="-1587" t="-2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07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3981-90DE-D820-82C1-FCDA038FD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1DD3AC8C-A7DE-9AC3-CAF2-84E04AA136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BE" b="1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BE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BE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/>
                  <a:t>Gas turbine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1DD3AC8C-A7DE-9AC3-CAF2-84E04AA13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CE7BFCA-EBDD-0CF9-0E89-83DAA5E3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9251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b="1" dirty="0" err="1"/>
              <a:t>Results</a:t>
            </a:r>
            <a:endParaRPr lang="fr-BE" dirty="0"/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738E2C-83DF-CCB1-442F-F062536B2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2491991"/>
            <a:ext cx="4936394" cy="3798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668658-3625-5CD5-5B2D-AAC96711C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05" y="2491991"/>
            <a:ext cx="5074010" cy="3798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D24782-1900-D351-E50D-19D46D9C7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005" y="1481504"/>
            <a:ext cx="2495898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0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2C145-E419-FB34-F5AA-69B238BE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7C6D3-B878-FD95-2FD8-B8315E3B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Graphical</a:t>
            </a:r>
            <a:r>
              <a:rPr lang="fr-BE" b="1" dirty="0"/>
              <a:t> </a:t>
            </a:r>
            <a:r>
              <a:rPr lang="fr-BE" b="1" dirty="0" err="1"/>
              <a:t>comparison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E6F20039-CF54-370C-5F0E-97CAB7258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BE" dirty="0"/>
                  <a:t>Base case (SMR+CCS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/>
                  <a:t>)</a:t>
                </a: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E6F20039-CF54-370C-5F0E-97CAB7258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  <a:blipFill>
                <a:blip r:embed="rId2"/>
                <a:stretch>
                  <a:fillRect l="-635" t="-1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DD947F58-43EA-A857-4CB2-BB1548DF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71700"/>
            <a:ext cx="4553272" cy="350053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06A0B09-9D1D-B15E-DE53-D391D9411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44067"/>
            <a:ext cx="5814936" cy="35281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9F150A7-8893-3E60-D97B-FFF6C023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523" y="6010784"/>
            <a:ext cx="4258269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4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F84D-538F-2ACF-00C4-FD5352A6B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74C2D-3829-8E42-7908-56BAD98F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Graphical</a:t>
            </a:r>
            <a:r>
              <a:rPr lang="fr-BE" b="1" dirty="0"/>
              <a:t> </a:t>
            </a:r>
            <a:r>
              <a:rPr lang="fr-BE" b="1" dirty="0" err="1"/>
              <a:t>comparison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8A6035E3-CDFE-A7C6-61E1-D7CBDDC38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BE" dirty="0" err="1"/>
                  <a:t>Reduced</a:t>
                </a:r>
                <a:r>
                  <a:rPr lang="fr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B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/>
                  <a:t> </a:t>
                </a:r>
                <a:r>
                  <a:rPr lang="fr-BE" dirty="0" err="1"/>
                  <a:t>price</a:t>
                </a:r>
                <a:r>
                  <a:rPr lang="fr-BE" dirty="0"/>
                  <a:t> (</a:t>
                </a:r>
                <a:r>
                  <a:rPr lang="fr-BE" dirty="0" err="1"/>
                  <a:t>from</a:t>
                </a:r>
                <a:r>
                  <a:rPr lang="fr-BE" dirty="0"/>
                  <a:t> 3,62 €/kg to 1,8 €/kg) </a:t>
                </a:r>
                <a:r>
                  <a:rPr lang="fr-BE" dirty="0">
                    <a:sym typeface="Wingdings" panose="05000000000000000000" pitchFamily="2" charset="2"/>
                  </a:rPr>
                  <a:t> 50% </a:t>
                </a:r>
                <a:r>
                  <a:rPr lang="fr-BE" dirty="0" err="1">
                    <a:sym typeface="Wingdings" panose="05000000000000000000" pitchFamily="2" charset="2"/>
                  </a:rPr>
                  <a:t>cutdown</a:t>
                </a:r>
                <a:endParaRPr lang="fr-BE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8A6035E3-CDFE-A7C6-61E1-D7CBDDC38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09251"/>
                <a:ext cx="9601200" cy="3581400"/>
              </a:xfrm>
              <a:blipFill>
                <a:blip r:embed="rId2"/>
                <a:stretch>
                  <a:fillRect l="-635" t="-1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8002C34F-DA92-61C3-284C-70F604AF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01" y="2299031"/>
            <a:ext cx="4782963" cy="3536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BF206D-38E4-3E89-5BA7-60933B23A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156" y="2299031"/>
            <a:ext cx="5855640" cy="35364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F10757-2082-6943-CF56-FA8A075E0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840" y="6172200"/>
            <a:ext cx="4305901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66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C0BB-5610-3497-AB3D-BB2DEAAFC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0AD37-7F4F-1B6F-7F8F-35E0692A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Sensitivity</a:t>
            </a:r>
            <a:r>
              <a:rPr lang="fr-BE" b="1" dirty="0"/>
              <a:t> </a:t>
            </a:r>
            <a:r>
              <a:rPr lang="fr-BE" b="1" dirty="0" err="1"/>
              <a:t>Analysis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47D522-E4A5-3D27-1481-B0A06C5F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4" y="2171700"/>
            <a:ext cx="5123136" cy="3704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9F1B4D-FEC3-D826-7963-051B2F2A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36" y="2171700"/>
            <a:ext cx="5300850" cy="37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2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E235-6C19-9C1C-18AC-96C2C5BAF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755D2-96D8-F60E-B167-112E4707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Sensitivity</a:t>
            </a:r>
            <a:r>
              <a:rPr lang="fr-BE" b="1" dirty="0"/>
              <a:t> </a:t>
            </a:r>
            <a:r>
              <a:rPr lang="fr-BE" b="1" dirty="0" err="1"/>
              <a:t>Analysis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77C42A-4F42-18EE-E3AE-F934CF41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025445"/>
            <a:ext cx="63722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68DE-4C9B-820F-CB0F-B81AB1602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B0F4-3E5E-25BE-9FF0-1741190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1066"/>
          </a:xfrm>
        </p:spPr>
        <p:txBody>
          <a:bodyPr>
            <a:normAutofit/>
          </a:bodyPr>
          <a:lstStyle/>
          <a:p>
            <a:r>
              <a:rPr lang="en-US" dirty="0"/>
              <a:t>Ongoing and future tasks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0573EC-6DDF-2DB8-C156-C60B9A17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90800"/>
            <a:ext cx="8735962" cy="3581400"/>
          </a:xfrm>
        </p:spPr>
        <p:txBody>
          <a:bodyPr>
            <a:normAutofit/>
          </a:bodyPr>
          <a:lstStyle/>
          <a:p>
            <a:r>
              <a:rPr lang="en-US" b="1" dirty="0"/>
              <a:t>Take the CRM revenues into account</a:t>
            </a:r>
          </a:p>
          <a:p>
            <a:endParaRPr lang="en-US" b="1" dirty="0"/>
          </a:p>
          <a:p>
            <a:r>
              <a:rPr lang="fr-BE" b="1" dirty="0" err="1"/>
              <a:t>Integrate</a:t>
            </a:r>
            <a:r>
              <a:rPr lang="fr-BE" b="1" dirty="0"/>
              <a:t> part </a:t>
            </a:r>
            <a:r>
              <a:rPr lang="fr-BE" b="1" dirty="0" err="1"/>
              <a:t>load</a:t>
            </a:r>
            <a:r>
              <a:rPr lang="fr-BE" b="1" dirty="0"/>
              <a:t> computation in the model</a:t>
            </a:r>
          </a:p>
          <a:p>
            <a:pPr lvl="1"/>
            <a:r>
              <a:rPr lang="fr-BE" b="1" dirty="0"/>
              <a:t>Start-ups, </a:t>
            </a:r>
            <a:r>
              <a:rPr lang="fr-BE" b="1" dirty="0" err="1"/>
              <a:t>ramping</a:t>
            </a:r>
            <a:r>
              <a:rPr lang="fr-BE" b="1" dirty="0"/>
              <a:t> down,…</a:t>
            </a:r>
          </a:p>
          <a:p>
            <a:pPr lvl="1"/>
            <a:r>
              <a:rPr lang="en-US" b="1" dirty="0"/>
              <a:t>Integrate flexibility revenues with </a:t>
            </a:r>
            <a:r>
              <a:rPr lang="en-US" b="1" dirty="0" err="1"/>
              <a:t>aFRR</a:t>
            </a:r>
            <a:r>
              <a:rPr lang="en-US" b="1" dirty="0"/>
              <a:t> or </a:t>
            </a:r>
            <a:r>
              <a:rPr lang="en-US" b="1" dirty="0" err="1"/>
              <a:t>mFRR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75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A2943-FE9A-85ED-3732-45B49E5E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3806-CA54-DEA8-1C34-9DE5B6B9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1066"/>
          </a:xfrm>
        </p:spPr>
        <p:txBody>
          <a:bodyPr>
            <a:normAutofit/>
          </a:bodyPr>
          <a:lstStyle/>
          <a:p>
            <a:r>
              <a:rPr lang="en-US" dirty="0"/>
              <a:t>End of last presentation’s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B86C033-2B2A-A072-3CC7-1901FFEE9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590800"/>
                <a:ext cx="8735962" cy="3581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Integrate an alternative to the Merit Order computation</a:t>
                </a:r>
              </a:p>
              <a:p>
                <a:endParaRPr lang="en-US" b="1" dirty="0"/>
              </a:p>
              <a:p>
                <a:r>
                  <a:rPr lang="en-US" b="1" dirty="0"/>
                  <a:t>Integrate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1" i="1" smtClean="0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fr-B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Transport and Storage Costs in the CCS model</a:t>
                </a:r>
              </a:p>
              <a:p>
                <a:endParaRPr lang="en-US" b="1" dirty="0"/>
              </a:p>
              <a:p>
                <a:r>
                  <a:rPr lang="en-US" b="1" dirty="0"/>
                  <a:t>Perform a sensitivity analysis on critical parameters</a:t>
                </a:r>
              </a:p>
              <a:p>
                <a:endParaRPr lang="en-US" b="1" dirty="0"/>
              </a:p>
              <a:p>
                <a:r>
                  <a:rPr lang="en-US" b="1" dirty="0"/>
                  <a:t>Make the online tool accessible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B86C033-2B2A-A072-3CC7-1901FFEE9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590800"/>
                <a:ext cx="8735962" cy="3581400"/>
              </a:xfrm>
              <a:blipFill>
                <a:blip r:embed="rId2"/>
                <a:stretch>
                  <a:fillRect l="-628" t="-13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71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943AA-E4B4-100B-CD81-564FB2AE1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4A6E6FB-FCB3-EA1A-3388-6B0F7B7E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err="1"/>
              <a:t>Feel</a:t>
            </a:r>
            <a:r>
              <a:rPr lang="fr-BE" b="1" dirty="0"/>
              <a:t> free to </a:t>
            </a:r>
            <a:r>
              <a:rPr lang="fr-BE" b="1" dirty="0" err="1"/>
              <a:t>try</a:t>
            </a:r>
            <a:r>
              <a:rPr lang="fr-BE" b="1" dirty="0"/>
              <a:t> </a:t>
            </a:r>
            <a:r>
              <a:rPr lang="fr-BE" b="1" dirty="0" err="1"/>
              <a:t>it!</a:t>
            </a:r>
            <a:endParaRPr lang="fr-FR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3EECD1E-570B-ABCE-0B2A-2976CCF4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292" y="1857068"/>
            <a:ext cx="4011816" cy="39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D4C1-3CE5-BF70-4D0B-E264D59D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35DF-65D0-F919-6636-46AADCFF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379406"/>
            <a:ext cx="9601200" cy="14201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/>
              <a:t>CCS-enhanced Gas Turbines</a:t>
            </a:r>
          </a:p>
        </p:txBody>
      </p:sp>
    </p:spTree>
    <p:extLst>
      <p:ext uri="{BB962C8B-B14F-4D97-AF65-F5344CB8AC3E}">
        <p14:creationId xmlns:p14="http://schemas.microsoft.com/office/powerpoint/2010/main" val="36636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F008-EDCD-1F03-3D04-6D632667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2327E-A6DB-8831-98BD-374F145C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CAPEX computation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A762F68F-8CF8-AC1A-046A-75BFF7321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286000"/>
                <a:ext cx="96012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BE" sz="2400" b="1" dirty="0"/>
                  <a:t>Simplified Model </a:t>
                </a:r>
                <a:r>
                  <a:rPr lang="fr-BE" sz="2400" b="1" dirty="0" err="1"/>
                  <a:t>based</a:t>
                </a:r>
                <a:r>
                  <a:rPr lang="fr-BE" sz="2400" b="1" dirty="0"/>
                  <a:t> on </a:t>
                </a:r>
                <a:r>
                  <a:rPr lang="fr-BE" sz="2400" b="1" dirty="0" err="1"/>
                  <a:t>similar</a:t>
                </a:r>
                <a:r>
                  <a:rPr lang="fr-BE" sz="2400" b="1" dirty="0"/>
                  <a:t> </a:t>
                </a:r>
                <a:r>
                  <a:rPr lang="fr-BE" sz="2400" b="1" dirty="0" err="1"/>
                  <a:t>study</a:t>
                </a:r>
                <a:endParaRPr lang="fr-BE" sz="2400" b="1" dirty="0"/>
              </a:p>
              <a:p>
                <a:r>
                  <a:rPr lang="fr-BE" dirty="0"/>
                  <a:t>CCGT CAPEX = 420 M€</a:t>
                </a:r>
              </a:p>
              <a:p>
                <a:r>
                  <a:rPr lang="fr-BE" dirty="0"/>
                  <a:t>CCS 96% CAPEX = 657 M€</a:t>
                </a:r>
              </a:p>
              <a:p>
                <a:r>
                  <a:rPr lang="fr-BE" dirty="0"/>
                  <a:t>CCS 100% CAPEX = 699 M€</a:t>
                </a:r>
              </a:p>
              <a:p>
                <a:r>
                  <a:rPr lang="fr-BE" dirty="0"/>
                  <a:t>FOM = 3,5% of total CAPEX</a:t>
                </a:r>
              </a:p>
              <a:p>
                <a:r>
                  <a:rPr lang="fr-BE" dirty="0"/>
                  <a:t>VOM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BE" dirty="0"/>
                  <a:t>, MEA, ETS, Water</a:t>
                </a:r>
              </a:p>
              <a:p>
                <a:r>
                  <a:rPr lang="fr-BE" dirty="0"/>
                  <a:t>Water </a:t>
                </a:r>
                <a:r>
                  <a:rPr lang="fr-BE" dirty="0" err="1"/>
                  <a:t>consumption</a:t>
                </a:r>
                <a:r>
                  <a:rPr lang="fr-BE" dirty="0"/>
                  <a:t> = 0,76 L/kWh </a:t>
                </a:r>
                <a:r>
                  <a:rPr lang="fr-BE" sz="1400" dirty="0"/>
                  <a:t>(</a:t>
                </a:r>
                <a:r>
                  <a:rPr lang="fr-BE" sz="1400" dirty="0" err="1"/>
                  <a:t>using</a:t>
                </a:r>
                <a:r>
                  <a:rPr lang="fr-BE" sz="1400" dirty="0"/>
                  <a:t> </a:t>
                </a:r>
                <a:r>
                  <a:rPr lang="fr-BE" sz="1400" dirty="0" err="1"/>
                  <a:t>Thermoflow</a:t>
                </a:r>
                <a:r>
                  <a:rPr lang="fr-BE" sz="1400" dirty="0"/>
                  <a:t>)</a:t>
                </a:r>
              </a:p>
              <a:p>
                <a:endParaRPr lang="fr-BE" dirty="0"/>
              </a:p>
              <a:p>
                <a:endParaRPr lang="fr-BE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A762F68F-8CF8-AC1A-046A-75BFF7321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286000"/>
                <a:ext cx="9601200" cy="3581400"/>
              </a:xfrm>
              <a:blipFill>
                <a:blip r:embed="rId2"/>
                <a:stretch>
                  <a:fillRect l="-1016" t="-1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9FE9EF18-474D-00AE-D3C0-813C44C3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72" y="2130883"/>
            <a:ext cx="4594451" cy="38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7847F0-C517-3A41-410D-F24CBB77EEC3}"/>
              </a:ext>
            </a:extLst>
          </p:cNvPr>
          <p:cNvSpPr txBox="1"/>
          <p:nvPr/>
        </p:nvSpPr>
        <p:spPr>
          <a:xfrm>
            <a:off x="7029227" y="6022517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4"/>
              </a:rPr>
              <a:t>https://www.sciencedirect.com/science/article/pii/S2352484724002713#eqn0040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10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CE87E-33F2-85D3-789F-D9C7307D0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52FBF-C735-5052-6AED-5EB71F7E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OPEX computation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BC73081E-58A2-5F0F-94DE-40F8D137FB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286000"/>
                <a:ext cx="96012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BE" sz="2400" b="1" dirty="0"/>
                  <a:t>Price DATA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BE" dirty="0"/>
                  <a:t>: 4,5 Ct/kWh (Country </a:t>
                </a:r>
                <a:r>
                  <a:rPr lang="fr-BE" dirty="0" err="1"/>
                  <a:t>dependant</a:t>
                </a:r>
                <a:r>
                  <a:rPr lang="fr-BE" dirty="0"/>
                  <a:t>, Source: Eurostat)</a:t>
                </a:r>
              </a:p>
              <a:p>
                <a:r>
                  <a:rPr lang="fr-BE" dirty="0"/>
                  <a:t>MEA: 1,2 €/kg (Source: </a:t>
                </a:r>
                <a:r>
                  <a:rPr lang="fr-BE" dirty="0" err="1"/>
                  <a:t>businessanalytiq</a:t>
                </a:r>
                <a:r>
                  <a:rPr lang="fr-BE" dirty="0"/>
                  <a:t>)</a:t>
                </a:r>
              </a:p>
              <a:p>
                <a:r>
                  <a:rPr lang="fr-BE" dirty="0"/>
                  <a:t>ETS: 85 €/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BE" dirty="0"/>
                  <a:t> (Source: </a:t>
                </a:r>
                <a:r>
                  <a:rPr lang="fr-BE" dirty="0" err="1"/>
                  <a:t>sandbag</a:t>
                </a:r>
                <a:r>
                  <a:rPr lang="fr-BE" dirty="0"/>
                  <a:t>)</a:t>
                </a:r>
              </a:p>
              <a:p>
                <a:r>
                  <a:rPr lang="fr-BE" dirty="0"/>
                  <a:t>Make-Up Water: 3,15 €/m³ (Source: SWDE)</a:t>
                </a:r>
              </a:p>
              <a:p>
                <a:r>
                  <a:rPr lang="fr-BE" dirty="0" err="1"/>
                  <a:t>Cooling</a:t>
                </a:r>
                <a:r>
                  <a:rPr lang="fr-BE" dirty="0"/>
                  <a:t> Water: 12 Ct/m³</a:t>
                </a:r>
              </a:p>
              <a:p>
                <a:r>
                  <a:rPr lang="fr-BE" dirty="0"/>
                  <a:t>Transport and </a:t>
                </a:r>
                <a:r>
                  <a:rPr lang="fr-BE" dirty="0" err="1"/>
                  <a:t>storage</a:t>
                </a:r>
                <a:r>
                  <a:rPr lang="fr-BE" dirty="0"/>
                  <a:t> </a:t>
                </a:r>
                <a:r>
                  <a:rPr lang="fr-BE" dirty="0" err="1"/>
                  <a:t>costs</a:t>
                </a:r>
                <a:r>
                  <a:rPr lang="fr-BE" dirty="0"/>
                  <a:t>: 20 €/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fr-BE" dirty="0"/>
              </a:p>
              <a:p>
                <a:pPr marL="0" indent="0">
                  <a:buNone/>
                </a:pPr>
                <a:endParaRPr lang="fr-BE" dirty="0"/>
              </a:p>
              <a:p>
                <a:endParaRPr lang="fr-BE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BC73081E-58A2-5F0F-94DE-40F8D137F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286000"/>
                <a:ext cx="9601200" cy="3581400"/>
              </a:xfrm>
              <a:blipFill>
                <a:blip r:embed="rId2"/>
                <a:stretch>
                  <a:fillRect l="-1016" t="-1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57CE5-4E31-6829-7168-E0304F4E8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6E44A-C7FF-EF07-F50F-B537E4AD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LCOE computation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C538496-D496-255A-D670-893B917A4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925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fr-BE" sz="3600" b="1" dirty="0" err="1"/>
              <a:t>Results</a:t>
            </a:r>
            <a:endParaRPr lang="fr-BE" sz="3600" b="1" dirty="0"/>
          </a:p>
          <a:p>
            <a:pPr marL="0" indent="0">
              <a:buNone/>
            </a:pPr>
            <a:r>
              <a:rPr lang="fr-BE" sz="2400" dirty="0"/>
              <a:t>No Capture</a:t>
            </a:r>
          </a:p>
          <a:p>
            <a:endParaRPr lang="fr-BE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F85B5B-311A-4BED-13D0-564C4768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20" y="2831153"/>
            <a:ext cx="4626926" cy="34367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352F3E-8D57-CC5E-B0EE-53A34D26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20" y="1728725"/>
            <a:ext cx="3153215" cy="8859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FCA24C-F456-0A98-1B29-75FE7B361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63" y="2831153"/>
            <a:ext cx="4644337" cy="34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F79FC-4CF9-CC9C-B105-6F33FA4E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B9FBA-CAFC-5CD8-7D72-2F68C04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LCOE computation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1B59F15-7E05-314E-FFAA-3D067974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925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fr-BE" sz="3600" b="1" dirty="0" err="1"/>
              <a:t>Results</a:t>
            </a:r>
            <a:endParaRPr lang="fr-BE" sz="3600" b="1" dirty="0"/>
          </a:p>
          <a:p>
            <a:pPr marL="0" indent="0">
              <a:buNone/>
            </a:pPr>
            <a:r>
              <a:rPr lang="fr-BE" sz="2400" dirty="0"/>
              <a:t>96% Capture</a:t>
            </a:r>
          </a:p>
          <a:p>
            <a:endParaRPr lang="fr-BE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3A064E-282B-3E1C-9DE3-A1CA87098603}"/>
              </a:ext>
            </a:extLst>
          </p:cNvPr>
          <p:cNvSpPr txBox="1"/>
          <p:nvPr/>
        </p:nvSpPr>
        <p:spPr>
          <a:xfrm>
            <a:off x="7136279" y="1428750"/>
            <a:ext cx="362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LCOE ≠ ROI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CF615B-240C-58B1-6044-D6F9879F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28" y="2827364"/>
            <a:ext cx="4703749" cy="3445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D39313-DD53-EDF6-1A47-10786BBD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91" y="2827364"/>
            <a:ext cx="4575837" cy="34813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C8D98F-E056-5B15-47A0-6B3FB710D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91" y="1815622"/>
            <a:ext cx="3071995" cy="8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54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54272-F8AA-FD2F-67E3-0660162D9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FC16A28-173E-0C37-C728-926AF5F2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0" y="2946583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fr-BE" sz="4000" b="1" dirty="0" err="1"/>
              <a:t>Flexibility</a:t>
            </a:r>
            <a:r>
              <a:rPr lang="fr-BE" sz="4000" b="1" dirty="0"/>
              <a:t> of computation</a:t>
            </a:r>
          </a:p>
          <a:p>
            <a:endParaRPr lang="fr-BE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837B53-D789-40EA-8228-41A0B18C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11" y="432079"/>
            <a:ext cx="5326998" cy="59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7098F-4B55-929E-804D-3F330E28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1B3C5-7BBA-53BC-4E3A-CB1920BB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Sensitivity</a:t>
            </a:r>
            <a:r>
              <a:rPr lang="fr-BE" b="1" dirty="0"/>
              <a:t> </a:t>
            </a:r>
            <a:r>
              <a:rPr lang="fr-BE" b="1" dirty="0" err="1"/>
              <a:t>Analysis</a:t>
            </a:r>
            <a:endParaRPr lang="fr-FR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EC7C2F-C555-7914-DFB8-1009B16F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93" y="2171700"/>
            <a:ext cx="5486163" cy="4000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C06E92-BFBF-4917-D332-3F50CB61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86" y="2171700"/>
            <a:ext cx="546269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1A72A271AEC41AA286F09F2148CD0" ma:contentTypeVersion="3" ma:contentTypeDescription="Create a new document." ma:contentTypeScope="" ma:versionID="19b9b61bfb95925f202bb7fd4c7bf870">
  <xsd:schema xmlns:xsd="http://www.w3.org/2001/XMLSchema" xmlns:xs="http://www.w3.org/2001/XMLSchema" xmlns:p="http://schemas.microsoft.com/office/2006/metadata/properties" xmlns:ns2="e1535ae3-555d-4302-b64a-bc6dcfe4fb0e" targetNamespace="http://schemas.microsoft.com/office/2006/metadata/properties" ma:root="true" ma:fieldsID="321094361cf4c37d594ffe1db9c6bade" ns2:_="">
    <xsd:import namespace="e1535ae3-555d-4302-b64a-bc6dcfe4f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35ae3-555d-4302-b64a-bc6dcfe4f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6CDC2B-78F4-4D28-93D2-1864C142E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15A800-F34B-4FC6-9A31-AB433D168554}"/>
</file>

<file path=customXml/itemProps3.xml><?xml version="1.0" encoding="utf-8"?>
<ds:datastoreItem xmlns:ds="http://schemas.openxmlformats.org/officeDocument/2006/customXml" ds:itemID="{87179080-A045-4C2E-8F7B-5704BFAF580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fb4ee8f5-b186-4b84-9413-2b19509be4f4"/>
    <ds:schemaRef ds:uri="http://purl.org/dc/terms/"/>
    <ds:schemaRef ds:uri="c3825cb3-4a02-4bb0-95fd-713903d4e385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412</Words>
  <Application>Microsoft Office PowerPoint</Application>
  <PresentationFormat>Grand écran</PresentationFormat>
  <Paragraphs>68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Cambria Math</vt:lpstr>
      <vt:lpstr>Franklin Gothic Book</vt:lpstr>
      <vt:lpstr>Wingdings</vt:lpstr>
      <vt:lpstr>Cadrage</vt:lpstr>
      <vt:lpstr>Master thesis FOLLOW-up MEETING</vt:lpstr>
      <vt:lpstr>End of last presentation’s summary</vt:lpstr>
      <vt:lpstr>CCS-enhanced Gas Turbines</vt:lpstr>
      <vt:lpstr>CAPEX computation</vt:lpstr>
      <vt:lpstr>OPEX computation</vt:lpstr>
      <vt:lpstr>LCOE computation</vt:lpstr>
      <vt:lpstr>LCOE computation</vt:lpstr>
      <vt:lpstr>Présentation PowerPoint</vt:lpstr>
      <vt:lpstr>Sensitivity Analysis</vt:lpstr>
      <vt:lpstr>Sensitivity Analysis</vt:lpstr>
      <vt:lpstr>H_2-based Gas Turbines</vt:lpstr>
      <vt:lpstr>Turbine considered</vt:lpstr>
      <vt:lpstr>About H_2  Gas turbine</vt:lpstr>
      <vt:lpstr>About H_2  Gas turbine</vt:lpstr>
      <vt:lpstr>Graphical comparison</vt:lpstr>
      <vt:lpstr>Graphical comparison</vt:lpstr>
      <vt:lpstr>Sensitivity Analysis</vt:lpstr>
      <vt:lpstr>Sensitivity Analysis</vt:lpstr>
      <vt:lpstr>Ongoing and future tasks</vt:lpstr>
      <vt:lpstr>Feel free to try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BERIOT</dc:creator>
  <cp:lastModifiedBy>Jean BERIOT</cp:lastModifiedBy>
  <cp:revision>1</cp:revision>
  <dcterms:created xsi:type="dcterms:W3CDTF">2025-04-25T11:31:28Z</dcterms:created>
  <dcterms:modified xsi:type="dcterms:W3CDTF">2025-04-28T11:55:31Z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0x010100A8F1A72A271AEC41AA286F09F2148CD0</vt:lpwstr>
  </property>
</Properties>
</file>