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63" r:id="rId5"/>
    <p:sldId id="271" r:id="rId6"/>
    <p:sldId id="272" r:id="rId7"/>
    <p:sldId id="273" r:id="rId8"/>
    <p:sldId id="274" r:id="rId9"/>
    <p:sldId id="275" r:id="rId10"/>
    <p:sldId id="276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 Cairo (ETN)" userId="d89d28e3-9525-4c5c-a94e-87d9a779651d" providerId="ADAL" clId="{C7379518-F9BA-4205-96B9-AEEFFB58C086}"/>
    <pc:docChg chg="undo custSel modSld">
      <pc:chgData name="Nicolo Cairo (ETN)" userId="d89d28e3-9525-4c5c-a94e-87d9a779651d" providerId="ADAL" clId="{C7379518-F9BA-4205-96B9-AEEFFB58C086}" dt="2025-04-24T10:05:13.678" v="162" actId="20577"/>
      <pc:docMkLst>
        <pc:docMk/>
      </pc:docMkLst>
      <pc:sldChg chg="modSp mod">
        <pc:chgData name="Nicolo Cairo (ETN)" userId="d89d28e3-9525-4c5c-a94e-87d9a779651d" providerId="ADAL" clId="{C7379518-F9BA-4205-96B9-AEEFFB58C086}" dt="2025-04-24T10:05:13.678" v="162" actId="20577"/>
        <pc:sldMkLst>
          <pc:docMk/>
          <pc:sldMk cId="222153950" sldId="274"/>
        </pc:sldMkLst>
        <pc:graphicFrameChg chg="mod modGraphic">
          <ac:chgData name="Nicolo Cairo (ETN)" userId="d89d28e3-9525-4c5c-a94e-87d9a779651d" providerId="ADAL" clId="{C7379518-F9BA-4205-96B9-AEEFFB58C086}" dt="2025-04-24T10:05:13.678" v="162" actId="20577"/>
          <ac:graphicFrameMkLst>
            <pc:docMk/>
            <pc:sldMk cId="222153950" sldId="274"/>
            <ac:graphicFrameMk id="3" creationId="{C46889F8-F209-AE41-B994-14C67211597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51B2-A714-AF40-916B-82269C9B8CF6}" type="datetimeFigureOut">
              <a:rPr lang="en-BE" smtClean="0"/>
              <a:t>04/24/2025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84548-CB85-734D-A5C8-B7DC4E03AD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245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160466"/>
            <a:ext cx="7886700" cy="1130180"/>
          </a:xfrm>
        </p:spPr>
        <p:txBody>
          <a:bodyPr lIns="0" rIns="0" anchor="b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338340"/>
            <a:ext cx="6858000" cy="517160"/>
          </a:xfrm>
        </p:spPr>
        <p:txBody>
          <a:bodyPr lIns="0" rIns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E508-405E-CA4E-8520-E4869C82FBD1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592FD-74C6-F140-9DAA-B4CA75C1E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65"/>
            <a:ext cx="7886700" cy="3038857"/>
          </a:xfrm>
        </p:spPr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  <a:lvl2pPr>
              <a:defRPr>
                <a:solidFill>
                  <a:srgbClr val="002A5C"/>
                </a:solidFill>
              </a:defRPr>
            </a:lvl2pPr>
            <a:lvl3pPr>
              <a:defRPr>
                <a:solidFill>
                  <a:srgbClr val="002A5C"/>
                </a:solidFill>
              </a:defRPr>
            </a:lvl3pPr>
            <a:lvl4pPr>
              <a:defRPr>
                <a:solidFill>
                  <a:srgbClr val="002A5C"/>
                </a:solidFill>
              </a:defRPr>
            </a:lvl4pPr>
            <a:lvl5pPr>
              <a:defRPr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E569-2AF8-464B-8C7A-0F0B0FBCAB40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21A5D9-967E-4443-8334-2420F90A097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2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CAD2E-1676-E24F-A99B-9402166D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05"/>
          <a:stretch/>
        </p:blipFill>
        <p:spPr>
          <a:xfrm rot="16200000">
            <a:off x="391886" y="-391886"/>
            <a:ext cx="4772966" cy="5556738"/>
          </a:xfrm>
          <a:prstGeom prst="rect">
            <a:avLst/>
          </a:prstGeom>
        </p:spPr>
      </p:pic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0E5EFFA3-EA26-924E-ACFD-CF43B0D97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282304"/>
            <a:ext cx="6922948" cy="213955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3502152"/>
            <a:ext cx="6922948" cy="10650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3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74E572D6-14D0-584B-8DEF-96F36A36C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75D7C-C0D2-B248-94FF-1129138FD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8" b="528"/>
          <a:stretch/>
        </p:blipFill>
        <p:spPr>
          <a:xfrm>
            <a:off x="1" y="5824"/>
            <a:ext cx="9144000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2EDCF-F5BB-E64C-B77D-A54CB4D8E988}" type="datetime3">
              <a:rPr lang="en-US" smtClean="0"/>
              <a:pPr/>
              <a:t>24 April 2025</a:t>
            </a:fld>
            <a:endParaRPr lang="en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197172"/>
            <a:ext cx="6922948" cy="119451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2481318"/>
            <a:ext cx="6922948" cy="841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5B5B-E5CF-AB49-B55A-2C05810B734B}" type="datetime3">
              <a:rPr lang="en-US" smtClean="0"/>
              <a:t>24 April 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324E14-3A1A-144E-B6B7-27DC69DF81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9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2290AC-F690-7D42-8E40-8024F7DD4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92" t="38668" r="-24892" b="-35659"/>
          <a:stretch/>
        </p:blipFill>
        <p:spPr>
          <a:xfrm>
            <a:off x="0" y="0"/>
            <a:ext cx="3106674" cy="301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7130-19A9-044B-B254-7C82656EDF5A}" type="datetime3">
              <a:rPr lang="en-US" smtClean="0"/>
              <a:t>24 April 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44BC2A7-9043-0643-9A7A-547156B0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FC106-1230-2C45-A683-C937755E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678675"/>
            <a:ext cx="7886700" cy="2907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D09383-650F-DE45-ADB4-90802991D6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9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F975BE3-978C-F741-B38C-0E957DB2BB14}" type="datetime3">
              <a:rPr lang="en-US" smtClean="0"/>
              <a:t>24 April 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BBB19-2B48-9242-AEAF-E64A7651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7915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10154"/>
            <a:ext cx="2949178" cy="22915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8897-CF30-9049-AA34-CE65ED138348}" type="datetime3">
              <a:rPr lang="en-US" smtClean="0"/>
              <a:t>24 April 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0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C352FAA5-2E0C-D247-8E63-49BB435BB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1"/>
            <a:ext cx="9144000" cy="37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1EFB3-8ED2-E240-A920-E3161A60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2056156"/>
            <a:ext cx="6405196" cy="891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FF927-4AEA-0C4A-916E-295A65EB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7A6-ACC4-8C43-BC97-4374F89D94EE}" type="datetime3">
              <a:rPr lang="en-US" smtClean="0"/>
              <a:t>24 April 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C716-C30F-944B-AC51-AF8253B8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94C70-9475-9740-BD79-04418F68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A1022-4442-4848-A062-5033228C46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608629" y="826752"/>
            <a:ext cx="1121160" cy="21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B06897-6EF8-0D43-80F7-442D17D4E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9788" y="3035299"/>
            <a:ext cx="6405196" cy="1215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7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271AA1-2161-EF49-8A8D-5C3D0A1E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2661" t="15289"/>
          <a:stretch/>
        </p:blipFill>
        <p:spPr>
          <a:xfrm>
            <a:off x="0" y="0"/>
            <a:ext cx="3106674" cy="3013187"/>
          </a:xfrm>
          <a:prstGeom prst="rect">
            <a:avLst/>
          </a:prstGeom>
        </p:spPr>
      </p:pic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391059E0-23CC-BF41-BEEB-737BEFECC3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93AE7A6-ACC4-8C43-BC97-4374F89D94EE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03764-5E32-F641-888E-048F03021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6" r:id="rId6"/>
    <p:sldLayoutId id="2147483667" r:id="rId7"/>
    <p:sldLayoutId id="2147483668" r:id="rId8"/>
    <p:sldLayoutId id="2147483672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kern="1200">
          <a:solidFill>
            <a:srgbClr val="002A5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kern="1200">
          <a:solidFill>
            <a:srgbClr val="002A5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rgbClr val="002A5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kern="1200">
          <a:solidFill>
            <a:srgbClr val="002A5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100" kern="1200">
          <a:solidFill>
            <a:srgbClr val="002A5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B4E88-44F6-3946-BF05-F9EB3E16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pPr/>
              <a:t>24 April 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CB551-83B3-9549-B29E-B971A02A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08ED-C47F-B544-9F0B-F54EF15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1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B0972E-54AC-5646-AB17-A05F6B24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ETN CCUS Working Group</a:t>
            </a:r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1F933-DCC0-6845-B2D4-439C3BCD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Monthly Meeting – Friday, 25 April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501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BDAFD-27CB-B64E-C363-A43315C84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ABBE-9C45-B8FA-ACB9-5483E61C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of the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21C9A-768F-C96F-3C01-07801CA34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9B9E0-A3DB-E7C1-0D92-7363AC77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04E5-B471-708C-DA5F-A40DC378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FCDE-CF24-CF12-81F7-B19576E1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578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BCFE-E4D5-0815-E55D-40C71154D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A289-AE0A-ED87-B533-7042F358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 of the Meeting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9CEC6B-5A94-A91D-F416-1CD78308F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it-IT" dirty="0"/>
              <a:t>AGM Round Table discussions: Minutes of the Meeting and Next Actions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it-IT" dirty="0"/>
              <a:t>UMons Master Thesis on «</a:t>
            </a:r>
            <a:r>
              <a:rPr lang="en-GB" dirty="0"/>
              <a:t>Uncovering the economic tipping point between H2-based GTs and CCS-enhanced GTs</a:t>
            </a:r>
            <a:r>
              <a:rPr lang="it-IT" dirty="0"/>
              <a:t>»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it-IT" dirty="0"/>
              <a:t>Any Other Business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71DE9-5E1E-EF2F-339A-68C4C345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1BACC-3D78-AFF4-1E44-6DCDBC78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1B5B-9630-9ED0-8D18-3AFDD221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2D65E7F-D6B9-203E-7303-F3D5E33D00D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1484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B5938-4BC6-A18C-39B7-ACBFE73C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A896-9187-5CE0-520B-02486203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AGM Round Table discussions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60810-635D-1D2C-CB54-FFBAF9AB5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Minutes of the Meeting and Next 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2B473-3A4B-A695-FBEE-2DD1998D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883D7-9519-BF5E-F663-0F3DFFDC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F1F55-C977-75DD-9BA9-07F50388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833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56FAC-B1E1-7C60-24BF-9F89D467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24C4-E7FF-B2C0-C2FB-AD085988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AGM Round Table discussions: 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5C98-1275-7F93-FCE1-8D025415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20E78-A892-84AA-BE4B-17491CC0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6627-69DE-769F-D7BC-1A025FC9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5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09EE692-37C9-1B9F-937D-0C640858AC8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Minutes of the Meeting and Next Actions</a:t>
            </a:r>
          </a:p>
          <a:p>
            <a:endParaRPr lang="en-BE" dirty="0"/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C46889F8-F209-AE41-B994-14C672115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508809"/>
              </p:ext>
            </p:extLst>
          </p:nvPr>
        </p:nvGraphicFramePr>
        <p:xfrm>
          <a:off x="663520" y="1529694"/>
          <a:ext cx="7816959" cy="31314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3936">
                  <a:extLst>
                    <a:ext uri="{9D8B030D-6E8A-4147-A177-3AD203B41FA5}">
                      <a16:colId xmlns:a16="http://schemas.microsoft.com/office/drawing/2014/main" val="1975526939"/>
                    </a:ext>
                  </a:extLst>
                </a:gridCol>
                <a:gridCol w="2934718">
                  <a:extLst>
                    <a:ext uri="{9D8B030D-6E8A-4147-A177-3AD203B41FA5}">
                      <a16:colId xmlns:a16="http://schemas.microsoft.com/office/drawing/2014/main" val="3847807639"/>
                    </a:ext>
                  </a:extLst>
                </a:gridCol>
                <a:gridCol w="2348305">
                  <a:extLst>
                    <a:ext uri="{9D8B030D-6E8A-4147-A177-3AD203B41FA5}">
                      <a16:colId xmlns:a16="http://schemas.microsoft.com/office/drawing/2014/main" val="4012701541"/>
                    </a:ext>
                  </a:extLst>
                </a:gridCol>
              </a:tblGrid>
              <a:tr h="26969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Proposed 2025 Initiatives</a:t>
                      </a:r>
                      <a:endParaRPr lang="en-BE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Actions decided at the AGM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To decide today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94408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algn="just" defTabSz="685800" rtl="0" eaLnBrk="1" fontAlgn="base" latinLnBrk="0" hangingPunct="1">
                        <a:buNone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CCS </a:t>
                      </a:r>
                      <a:r>
                        <a:rPr lang="en-GB" sz="11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CapEx</a:t>
                      </a: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1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OpEx</a:t>
                      </a:r>
                      <a:endParaRPr lang="en-GB" sz="11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To be covered with Thesis (see below)</a:t>
                      </a: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GB" sz="11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836077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algn="just" defTabSz="685800" rtl="0" eaLnBrk="1" fontAlgn="base" latinLnBrk="0" hangingPunct="1">
                        <a:buNone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CCGT efficiency penalty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Scope to be defined by June</a:t>
                      </a:r>
                      <a:endParaRPr lang="en-GB" sz="11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Volunteers to define scope?</a:t>
                      </a:r>
                    </a:p>
                    <a:p>
                      <a:pPr marL="171450" marR="0" lvl="0" indent="-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Deadline first draft by 30.05</a:t>
                      </a:r>
                      <a:endParaRPr lang="en-GB" sz="11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8991074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algn="just" defTabSz="685800" rtl="0" eaLnBrk="1" fontAlgn="base" latinLnBrk="0" hangingPunct="1">
                        <a:buNone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Database on CCUS-GT projects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To continue on a regular basis</a:t>
                      </a:r>
                      <a:endParaRPr lang="en-GB" sz="11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Peter Jansohn leading. Any volunteers willing to join?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2717232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algn="just" defTabSz="685800" rtl="0" eaLnBrk="1" fontAlgn="base" latinLnBrk="0" hangingPunct="1">
                        <a:buNone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Thesis “Uncovering the tipping point between H2-based GTs and CCS-enhanced GTs”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Members to support with cost information </a:t>
                      </a:r>
                    </a:p>
                    <a:p>
                      <a:pPr marL="17145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Jean </a:t>
                      </a:r>
                      <a:r>
                        <a:rPr lang="en-GB" sz="11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Beriot</a:t>
                      </a: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to provide a "shopping list" for distribution to all members</a:t>
                      </a: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N/A (presentation by Jean)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435037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algn="just" defTabSz="685800" rtl="0" eaLnBrk="1" fontAlgn="base" latinLnBrk="0" hangingPunct="1">
                        <a:buNone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Report on CO</a:t>
                      </a: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 optimal transportation for CCS-GT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Decide to discontinue or not on 25.04</a:t>
                      </a: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To discontinue?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587775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fontAlgn="base" latinLnBrk="0" hangingPunct="1">
                        <a:buFontTx/>
                        <a:buNone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CCUS webinar series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To continue on a regular basis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N/A (Webinar 18.06, MAN 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795270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fontAlgn="base" latinLnBrk="0" hangingPunct="1">
                        <a:buFontTx/>
                        <a:buNone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Cooperation with CCUS associations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Not discussed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Any thoughts on this item?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53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5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2BA31-2402-9352-9476-E620B528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9598-E262-44F1-54AE-F0D455E1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UMons Master Thesis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6F908-7873-6817-9989-9E8AAAC74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Presentation by Jean Bériot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66D2-0D2B-01E1-A89B-8B346C78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5CC83-D2FD-DA77-A63E-D88A5912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8B34-52A2-4773-6DCC-6CFEF9A5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84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8C4E8-574E-8308-CCE2-07A933F6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4C2C-C6B3-8154-877B-3210D238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Any Other Business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B9B818-8774-B14C-8D4B-FAFDD55D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it-IT" dirty="0"/>
              <a:t>Meeting on Friday, 30 May at 14:00 (CET)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17B9-4360-9F10-6DF5-A3B37E45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00953-3953-F788-67AB-BA06A1D9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835D-40DF-1256-9327-90DC5BFE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7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380500D-FFD8-7135-0F2E-19C3A8E3A0D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147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E5C-2775-A44A-8D96-F6DA27D2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7711-E888-1248-B3DA-E6042B808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004F-8BF2-6546-B75C-A42BFF76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24 April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9FD1-0333-824E-832F-85A6145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9419-A425-FC49-B29F-D645A9E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91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5C"/>
      </a:accent1>
      <a:accent2>
        <a:srgbClr val="CAD210"/>
      </a:accent2>
      <a:accent3>
        <a:srgbClr val="80AADC"/>
      </a:accent3>
      <a:accent4>
        <a:srgbClr val="FFC000"/>
      </a:accent4>
      <a:accent5>
        <a:srgbClr val="4DA6DB"/>
      </a:accent5>
      <a:accent6>
        <a:srgbClr val="8CB645"/>
      </a:accent6>
      <a:hlink>
        <a:srgbClr val="007FC5"/>
      </a:hlink>
      <a:folHlink>
        <a:srgbClr val="0059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A99EBD-1CB5-4E92-B28D-02FB929BED4F}" vid="{7B700F02-AC75-4F51-A6CF-A81EFA0BD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1A72A271AEC41AA286F09F2148CD0" ma:contentTypeVersion="3" ma:contentTypeDescription="Een nieuw document maken." ma:contentTypeScope="" ma:versionID="db0774d26e4c7abe24d2434ca5f4cb3f">
  <xsd:schema xmlns:xsd="http://www.w3.org/2001/XMLSchema" xmlns:xs="http://www.w3.org/2001/XMLSchema" xmlns:p="http://schemas.microsoft.com/office/2006/metadata/properties" xmlns:ns2="e1535ae3-555d-4302-b64a-bc6dcfe4fb0e" targetNamespace="http://schemas.microsoft.com/office/2006/metadata/properties" ma:root="true" ma:fieldsID="166f717acec7e0ba412c93428fdc799d" ns2:_="">
    <xsd:import namespace="e1535ae3-555d-4302-b64a-bc6dcfe4f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35ae3-555d-4302-b64a-bc6dcfe4f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4D40C-6079-43E1-AE05-34E3A13CF975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e1535ae3-555d-4302-b64a-bc6dcfe4fb0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00482D-31D9-430B-BF8D-413366132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9260C-0FD1-4F75-B574-C9F8B8334C6A}"/>
</file>

<file path=docProps/app.xml><?xml version="1.0" encoding="utf-8"?>
<Properties xmlns="http://schemas.openxmlformats.org/officeDocument/2006/extended-properties" xmlns:vt="http://schemas.openxmlformats.org/officeDocument/2006/docPropsVTypes">
  <Template>ETN-PPT-template-2023</Template>
  <TotalTime>40</TotalTime>
  <Words>272</Words>
  <Application>Microsoft Office PowerPoint</Application>
  <PresentationFormat>On-screen Show (16:9)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ETN CCUS Working Group</vt:lpstr>
      <vt:lpstr>Agenda of the Meeting</vt:lpstr>
      <vt:lpstr>Agenda of the Meeting</vt:lpstr>
      <vt:lpstr>AGM Round Table discussions</vt:lpstr>
      <vt:lpstr>AGM Round Table discussions: </vt:lpstr>
      <vt:lpstr>UMons Master Thesis</vt:lpstr>
      <vt:lpstr>Any Other Business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Nicolo Cairo (ETN)</dc:creator>
  <cp:lastModifiedBy>Nicolo Cairo (ETN)</cp:lastModifiedBy>
  <cp:revision>1</cp:revision>
  <dcterms:created xsi:type="dcterms:W3CDTF">2025-04-24T08:50:42Z</dcterms:created>
  <dcterms:modified xsi:type="dcterms:W3CDTF">2025-04-24T10:05:23Z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0x010100A8F1A72A271AEC41AA286F09F2148CD0</vt:lpwstr>
  </property>
</Properties>
</file>