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1" r:id="rId6"/>
    <p:sldId id="288" r:id="rId7"/>
    <p:sldId id="276" r:id="rId8"/>
    <p:sldId id="279" r:id="rId9"/>
    <p:sldId id="277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94E85B-4CE4-6CCA-B97F-7AE6C72BABC5}" name="Vincent THIELENS" initials="VT" userId="S::534669@umons.ac.be::34e5335f-ba17-4007-b5f3-3b55c495a83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DB68B4-78CB-4EC3-B771-614FF07C4E8A}" v="82" dt="2025-02-21T09:04:29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45495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20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4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74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68492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1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56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85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66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928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854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82F823D-A05B-4C28-9C38-A90ED873FFE1}" type="datetimeFigureOut">
              <a:rPr lang="fr-FR" smtClean="0"/>
              <a:t>24/02/2025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7DF74-F477-4923-96C4-7278012F137C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41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ean.BERIOT@student.umons.ac.b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ean.BERIOT@student.umons.ac.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pii/S030626191630862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encedirect.com/science/article/pii/S01968904020001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B4A06-978D-FE75-E06F-F11010016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974843"/>
          </a:xfrm>
        </p:spPr>
        <p:txBody>
          <a:bodyPr/>
          <a:lstStyle/>
          <a:p>
            <a:r>
              <a:rPr lang="fr-BE" sz="4400" dirty="0"/>
              <a:t>Master </a:t>
            </a:r>
            <a:r>
              <a:rPr lang="fr-BE" sz="4400" dirty="0" err="1"/>
              <a:t>thesis</a:t>
            </a:r>
            <a:br>
              <a:rPr lang="fr-BE" sz="4400" dirty="0"/>
            </a:br>
            <a:r>
              <a:rPr lang="fr-BE" sz="4400" dirty="0"/>
              <a:t>FOLLOW-up MEETING</a:t>
            </a:r>
            <a:endParaRPr lang="fr-FR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FE0EADAE-1836-BE1F-7A0A-40B757806F7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261180" y="3086848"/>
                <a:ext cx="7669639" cy="1304282"/>
              </a:xfrm>
            </p:spPr>
            <p:txBody>
              <a:bodyPr>
                <a:noAutofit/>
              </a:bodyPr>
              <a:lstStyle/>
              <a:p>
                <a:r>
                  <a:rPr lang="fr-BE" sz="2400" dirty="0" err="1"/>
                  <a:t>Uncovering</a:t>
                </a:r>
                <a:r>
                  <a:rPr lang="fr-BE" sz="2400" dirty="0"/>
                  <a:t> the </a:t>
                </a:r>
                <a:r>
                  <a:rPr lang="fr-BE" sz="2400" dirty="0" err="1"/>
                  <a:t>economic</a:t>
                </a:r>
                <a:r>
                  <a:rPr lang="fr-BE" sz="2400" dirty="0"/>
                  <a:t> </a:t>
                </a:r>
                <a:r>
                  <a:rPr lang="fr-BE" sz="2400" dirty="0" err="1"/>
                  <a:t>tipping</a:t>
                </a:r>
                <a:r>
                  <a:rPr lang="fr-BE" sz="2400" dirty="0"/>
                  <a:t> point </a:t>
                </a:r>
                <a:r>
                  <a:rPr lang="fr-BE" sz="2400" dirty="0" err="1"/>
                  <a:t>between</a:t>
                </a:r>
                <a:r>
                  <a:rPr lang="fr-BE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B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BE" sz="24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fr-BE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400" dirty="0"/>
                  <a:t>-</a:t>
                </a:r>
                <a:r>
                  <a:rPr lang="fr-FR" sz="2400" dirty="0" err="1"/>
                  <a:t>based</a:t>
                </a:r>
                <a:r>
                  <a:rPr lang="fr-FR" sz="2400" dirty="0"/>
                  <a:t> </a:t>
                </a:r>
                <a:r>
                  <a:rPr lang="fr-FR" sz="2400" dirty="0" err="1"/>
                  <a:t>GTs</a:t>
                </a:r>
                <a:r>
                  <a:rPr lang="fr-FR" sz="2400" dirty="0"/>
                  <a:t> and CCS-</a:t>
                </a:r>
                <a:r>
                  <a:rPr lang="fr-FR" sz="2400" dirty="0" err="1"/>
                  <a:t>enhanced</a:t>
                </a:r>
                <a:r>
                  <a:rPr lang="fr-FR" sz="2400" dirty="0"/>
                  <a:t> </a:t>
                </a:r>
                <a:r>
                  <a:rPr lang="fr-FR" sz="2400" dirty="0" err="1"/>
                  <a:t>GTs</a:t>
                </a:r>
                <a:endParaRPr lang="fr-FR" sz="2400" dirty="0"/>
              </a:p>
            </p:txBody>
          </p:sp>
        </mc:Choice>
        <mc:Fallback xmlns="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FE0EADAE-1836-BE1F-7A0A-40B757806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261180" y="3086848"/>
                <a:ext cx="7669639" cy="1304282"/>
              </a:xfrm>
              <a:blipFill>
                <a:blip r:embed="rId3"/>
                <a:stretch>
                  <a:fillRect l="-556" t="-2804" r="-4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92D57E32-8AD5-F723-6947-D88EFE69D2DA}"/>
              </a:ext>
            </a:extLst>
          </p:cNvPr>
          <p:cNvSpPr txBox="1"/>
          <p:nvPr/>
        </p:nvSpPr>
        <p:spPr>
          <a:xfrm>
            <a:off x="6278336" y="4345349"/>
            <a:ext cx="3652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Jean Bériot</a:t>
            </a:r>
            <a:b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fr-B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hlinkClick r:id="rId4"/>
              </a:rPr>
              <a:t>Jean.BERIOT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hlinkClick r:id="rId4"/>
              </a:rPr>
              <a:t>@student.umons.ac.be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353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648A0-77C5-45A0-5677-5809C97A0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07EB85-DA39-912D-89DD-42195A9B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Overview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4A5F0-AC8C-6951-630F-25F4A11D8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2319662"/>
            <a:ext cx="9601200" cy="3581400"/>
          </a:xfrm>
        </p:spPr>
        <p:txBody>
          <a:bodyPr/>
          <a:lstStyle/>
          <a:p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Reminder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from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last meeting</a:t>
            </a:r>
          </a:p>
          <a:p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achieved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BE" sz="3600" b="1" dirty="0" err="1"/>
              <a:t>What</a:t>
            </a:r>
            <a:r>
              <a:rPr lang="fr-BE" sz="3600" b="1" dirty="0"/>
              <a:t> </a:t>
            </a:r>
            <a:r>
              <a:rPr lang="fr-BE" sz="3600" b="1" dirty="0" err="1"/>
              <a:t>is</a:t>
            </a:r>
            <a:r>
              <a:rPr lang="fr-BE" sz="3600" b="1" dirty="0"/>
              <a:t> </a:t>
            </a:r>
            <a:r>
              <a:rPr lang="fr-BE" sz="3600" b="1" dirty="0" err="1"/>
              <a:t>ongoing</a:t>
            </a:r>
            <a:endParaRPr lang="fr-BE" sz="3600" b="1" dirty="0"/>
          </a:p>
          <a:p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are the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next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steps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190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5BF6E-20D3-9348-BE8C-8858931EA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4D827-C512-10A8-2046-5B7BA9B53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1066"/>
          </a:xfrm>
        </p:spPr>
        <p:txBody>
          <a:bodyPr>
            <a:normAutofit/>
          </a:bodyPr>
          <a:lstStyle/>
          <a:p>
            <a:r>
              <a:rPr lang="en-US" dirty="0"/>
              <a:t>Including CCU model in Aspen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57D85F2-516D-A292-A378-C3D184AC9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508" y="2212258"/>
            <a:ext cx="4337902" cy="278004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9DD8EF8-5D28-BDA9-DF17-BC09B801B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90800"/>
            <a:ext cx="4901381" cy="1715729"/>
          </a:xfrm>
        </p:spPr>
        <p:txBody>
          <a:bodyPr/>
          <a:lstStyle/>
          <a:p>
            <a:r>
              <a:rPr lang="en-US" dirty="0"/>
              <a:t>CCGT efficiency impact</a:t>
            </a:r>
          </a:p>
          <a:p>
            <a:r>
              <a:rPr lang="en-US" dirty="0"/>
              <a:t>Amine flow rates and types to reach 90% - 95% CC efficiency</a:t>
            </a:r>
          </a:p>
          <a:p>
            <a:r>
              <a:rPr lang="en-US" dirty="0"/>
              <a:t>Columns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277281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1F6D3-F4EB-0EA6-1B15-314B732AF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0BE5CB-E6EB-664B-5C54-72B1E59B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Overview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1A68EB-5F11-BC75-32C0-40D9EA0B2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2319662"/>
            <a:ext cx="9601200" cy="3581400"/>
          </a:xfrm>
        </p:spPr>
        <p:txBody>
          <a:bodyPr/>
          <a:lstStyle/>
          <a:p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Reminder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from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last meeting</a:t>
            </a:r>
          </a:p>
          <a:p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achieved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ongoing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BE" sz="3600" b="1" dirty="0" err="1"/>
              <a:t>What</a:t>
            </a:r>
            <a:r>
              <a:rPr lang="fr-BE" sz="3600" b="1" dirty="0"/>
              <a:t> are the </a:t>
            </a:r>
            <a:r>
              <a:rPr lang="fr-BE" sz="3600" b="1" dirty="0" err="1"/>
              <a:t>next</a:t>
            </a:r>
            <a:r>
              <a:rPr lang="fr-BE" sz="3600" b="1" dirty="0"/>
              <a:t> </a:t>
            </a:r>
            <a:r>
              <a:rPr lang="fr-BE" sz="3600" b="1" dirty="0" err="1"/>
              <a:t>steps</a:t>
            </a:r>
            <a:endParaRPr lang="fr-BE" sz="3600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5630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A2943-FE9A-85ED-3732-45B49E5E9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93806-CA54-DEA8-1C34-9DE5B6B9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1066"/>
          </a:xfrm>
        </p:spPr>
        <p:txBody>
          <a:bodyPr>
            <a:normAutofit/>
          </a:bodyPr>
          <a:lstStyle/>
          <a:p>
            <a:r>
              <a:rPr lang="en-US" dirty="0"/>
              <a:t>Work on economical model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86C033-2B2A-A072-3CC7-1901FFEE9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590800"/>
            <a:ext cx="6888146" cy="3581400"/>
          </a:xfrm>
        </p:spPr>
        <p:txBody>
          <a:bodyPr>
            <a:normAutofit/>
          </a:bodyPr>
          <a:lstStyle/>
          <a:p>
            <a:r>
              <a:rPr lang="en-US" dirty="0"/>
              <a:t>Compute </a:t>
            </a:r>
            <a:r>
              <a:rPr lang="en-US" b="1" dirty="0"/>
              <a:t>CAPEX</a:t>
            </a:r>
            <a:r>
              <a:rPr lang="en-US" dirty="0"/>
              <a:t> and </a:t>
            </a:r>
            <a:r>
              <a:rPr lang="en-US" b="1" dirty="0"/>
              <a:t>OPEX </a:t>
            </a:r>
            <a:r>
              <a:rPr lang="en-US" dirty="0"/>
              <a:t>using </a:t>
            </a:r>
            <a:r>
              <a:rPr lang="en-US" b="1" dirty="0"/>
              <a:t>Aspen Economics </a:t>
            </a:r>
            <a:r>
              <a:rPr lang="en-US" dirty="0"/>
              <a:t>and </a:t>
            </a:r>
            <a:r>
              <a:rPr lang="en-US" dirty="0" err="1"/>
              <a:t>crossvalidate</a:t>
            </a:r>
            <a:r>
              <a:rPr lang="en-US" dirty="0"/>
              <a:t> with studies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</a:t>
            </a:r>
            <a:r>
              <a:rPr lang="en-US" b="1" dirty="0"/>
              <a:t>electricity prices </a:t>
            </a:r>
            <a:r>
              <a:rPr lang="en-US" dirty="0"/>
              <a:t>data from </a:t>
            </a:r>
            <a:r>
              <a:rPr lang="en-US" b="1" dirty="0" err="1"/>
              <a:t>EpexSpot</a:t>
            </a:r>
            <a:r>
              <a:rPr lang="en-US" dirty="0"/>
              <a:t> or </a:t>
            </a:r>
            <a:r>
              <a:rPr lang="en-US" b="1" dirty="0"/>
              <a:t>ENTSO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Compute the </a:t>
            </a:r>
            <a:r>
              <a:rPr lang="en-US" b="1" dirty="0"/>
              <a:t>LCOE</a:t>
            </a:r>
            <a:r>
              <a:rPr lang="en-US" dirty="0"/>
              <a:t> of </a:t>
            </a:r>
            <a:r>
              <a:rPr lang="en-US" b="1" dirty="0"/>
              <a:t>CCGT+CCU electricity</a:t>
            </a:r>
          </a:p>
        </p:txBody>
      </p:sp>
    </p:spTree>
    <p:extLst>
      <p:ext uri="{BB962C8B-B14F-4D97-AF65-F5344CB8AC3E}">
        <p14:creationId xmlns:p14="http://schemas.microsoft.com/office/powerpoint/2010/main" val="410330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BE8F0-55FE-4676-4BE1-171893540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2FFB1C-42D5-DF88-1615-D872CB248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974843"/>
          </a:xfrm>
        </p:spPr>
        <p:txBody>
          <a:bodyPr/>
          <a:lstStyle/>
          <a:p>
            <a:r>
              <a:rPr lang="fr-BE" sz="4400" dirty="0"/>
              <a:t>Master </a:t>
            </a:r>
            <a:r>
              <a:rPr lang="fr-BE" sz="4400" dirty="0" err="1"/>
              <a:t>thesis</a:t>
            </a:r>
            <a:br>
              <a:rPr lang="fr-BE" sz="4400" dirty="0"/>
            </a:br>
            <a:r>
              <a:rPr lang="fr-BE" sz="4400" dirty="0"/>
              <a:t>FOLLOW-up MEETING</a:t>
            </a:r>
            <a:endParaRPr lang="fr-FR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83E2D6CC-E5C0-0DE3-1E32-15874741289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261180" y="3086848"/>
                <a:ext cx="7669639" cy="1304282"/>
              </a:xfrm>
            </p:spPr>
            <p:txBody>
              <a:bodyPr>
                <a:noAutofit/>
              </a:bodyPr>
              <a:lstStyle/>
              <a:p>
                <a:r>
                  <a:rPr lang="fr-BE" sz="2400" dirty="0" err="1"/>
                  <a:t>Uncovering</a:t>
                </a:r>
                <a:r>
                  <a:rPr lang="fr-BE" sz="2400" dirty="0"/>
                  <a:t> the </a:t>
                </a:r>
                <a:r>
                  <a:rPr lang="fr-BE" sz="2400" dirty="0" err="1"/>
                  <a:t>economic</a:t>
                </a:r>
                <a:r>
                  <a:rPr lang="fr-BE" sz="2400" dirty="0"/>
                  <a:t> </a:t>
                </a:r>
                <a:r>
                  <a:rPr lang="fr-BE" sz="2400" dirty="0" err="1"/>
                  <a:t>tipping</a:t>
                </a:r>
                <a:r>
                  <a:rPr lang="fr-BE" sz="2400" dirty="0"/>
                  <a:t> point </a:t>
                </a:r>
                <a:r>
                  <a:rPr lang="fr-BE" sz="2400" dirty="0" err="1"/>
                  <a:t>between</a:t>
                </a:r>
                <a:r>
                  <a:rPr lang="fr-BE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B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BE" sz="24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fr-BE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400" dirty="0"/>
                  <a:t>-</a:t>
                </a:r>
                <a:r>
                  <a:rPr lang="fr-FR" sz="2400" dirty="0" err="1"/>
                  <a:t>based</a:t>
                </a:r>
                <a:r>
                  <a:rPr lang="fr-FR" sz="2400" dirty="0"/>
                  <a:t> </a:t>
                </a:r>
                <a:r>
                  <a:rPr lang="fr-FR" sz="2400" dirty="0" err="1"/>
                  <a:t>GTs</a:t>
                </a:r>
                <a:r>
                  <a:rPr lang="fr-FR" sz="2400" dirty="0"/>
                  <a:t> and CCS-</a:t>
                </a:r>
                <a:r>
                  <a:rPr lang="fr-FR" sz="2400" dirty="0" err="1"/>
                  <a:t>enhanced</a:t>
                </a:r>
                <a:r>
                  <a:rPr lang="fr-FR" sz="2400" dirty="0"/>
                  <a:t> </a:t>
                </a:r>
                <a:r>
                  <a:rPr lang="fr-FR" sz="2400" dirty="0" err="1"/>
                  <a:t>GTs</a:t>
                </a:r>
                <a:endParaRPr lang="fr-FR" sz="2400" dirty="0"/>
              </a:p>
            </p:txBody>
          </p:sp>
        </mc:Choice>
        <mc:Fallback xmlns="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FE0EADAE-1836-BE1F-7A0A-40B757806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261180" y="3086848"/>
                <a:ext cx="7669639" cy="1304282"/>
              </a:xfrm>
              <a:blipFill>
                <a:blip r:embed="rId3"/>
                <a:stretch>
                  <a:fillRect l="-556" t="-2804" r="-4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7677327E-0678-321F-6475-FA8E913E0690}"/>
              </a:ext>
            </a:extLst>
          </p:cNvPr>
          <p:cNvSpPr txBox="1"/>
          <p:nvPr/>
        </p:nvSpPr>
        <p:spPr>
          <a:xfrm>
            <a:off x="6278336" y="4345349"/>
            <a:ext cx="3652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Jean Bériot</a:t>
            </a:r>
            <a:b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fr-B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hlinkClick r:id="rId4"/>
              </a:rPr>
              <a:t>Jean.BERIOT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hlinkClick r:id="rId4"/>
              </a:rPr>
              <a:t>@student.umons.ac.be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96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32989-53F2-8B7B-A494-424DFD87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90A68-74F7-0B97-AB93-4C0368263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Overview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40D29D-4B83-965B-2689-2693B40F5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2319662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r-BE" sz="2800" dirty="0" err="1"/>
              <a:t>Reminder</a:t>
            </a:r>
            <a:r>
              <a:rPr lang="fr-BE" sz="2800" dirty="0"/>
              <a:t> </a:t>
            </a:r>
            <a:r>
              <a:rPr lang="fr-BE" sz="2800" dirty="0" err="1"/>
              <a:t>from</a:t>
            </a:r>
            <a:r>
              <a:rPr lang="fr-BE" sz="2800" dirty="0"/>
              <a:t> last meeting</a:t>
            </a:r>
            <a:endParaRPr lang="en-US"/>
          </a:p>
          <a:p>
            <a:pPr marL="383540" indent="-383540"/>
            <a:r>
              <a:rPr lang="fr-BE" sz="2800" dirty="0" err="1"/>
              <a:t>What</a:t>
            </a:r>
            <a:r>
              <a:rPr lang="fr-BE" sz="2800" dirty="0"/>
              <a:t> has been </a:t>
            </a:r>
            <a:r>
              <a:rPr lang="fr-BE" sz="2800" dirty="0" err="1"/>
              <a:t>achieved</a:t>
            </a:r>
            <a:endParaRPr lang="fr-BE" sz="2800" dirty="0"/>
          </a:p>
          <a:p>
            <a:pPr marL="383540" indent="-383540"/>
            <a:r>
              <a:rPr lang="fr-BE" sz="2800" dirty="0" err="1"/>
              <a:t>What</a:t>
            </a:r>
            <a:r>
              <a:rPr lang="fr-BE" sz="2800" dirty="0"/>
              <a:t> </a:t>
            </a:r>
            <a:r>
              <a:rPr lang="fr-BE" sz="2800" dirty="0" err="1"/>
              <a:t>is</a:t>
            </a:r>
            <a:r>
              <a:rPr lang="fr-BE" sz="2800" dirty="0"/>
              <a:t> </a:t>
            </a:r>
            <a:r>
              <a:rPr lang="fr-BE" sz="2800" dirty="0" err="1"/>
              <a:t>ongoing</a:t>
            </a:r>
            <a:endParaRPr lang="fr-BE" sz="2800" dirty="0"/>
          </a:p>
          <a:p>
            <a:pPr marL="383540" indent="-383540"/>
            <a:r>
              <a:rPr lang="fr-BE" sz="2800" dirty="0" err="1"/>
              <a:t>What</a:t>
            </a:r>
            <a:r>
              <a:rPr lang="fr-BE" sz="2800" dirty="0"/>
              <a:t> are the </a:t>
            </a:r>
            <a:r>
              <a:rPr lang="fr-BE" sz="2800" dirty="0" err="1"/>
              <a:t>next</a:t>
            </a:r>
            <a:r>
              <a:rPr lang="fr-BE" sz="2800" dirty="0"/>
              <a:t> </a:t>
            </a:r>
            <a:r>
              <a:rPr lang="fr-BE" sz="2800" dirty="0" err="1"/>
              <a:t>steps</a:t>
            </a:r>
            <a:endParaRPr lang="fr-BE" sz="28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3649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87FAF-3B57-43C7-5036-FF9858758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825D3-138C-CCAD-1649-E9A759CA9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Overview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BC8D24-940F-C3DE-3CA9-E1144C96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2319662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r-BE" sz="3600" b="1" dirty="0" err="1"/>
              <a:t>Reminder</a:t>
            </a:r>
            <a:r>
              <a:rPr lang="fr-BE" sz="3600" b="1" dirty="0"/>
              <a:t> </a:t>
            </a:r>
            <a:r>
              <a:rPr lang="fr-BE" sz="3600" b="1" dirty="0" err="1"/>
              <a:t>from</a:t>
            </a:r>
            <a:r>
              <a:rPr lang="fr-BE" sz="3600" b="1" dirty="0"/>
              <a:t> last meeting</a:t>
            </a:r>
            <a:endParaRPr lang="en-US" sz="3600" b="1"/>
          </a:p>
          <a:p>
            <a:pPr marL="383540" indent="-383540"/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has been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achieved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83540" indent="-383540"/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ongoing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83540" indent="-383540"/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are the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next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steps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1432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CBC66-4167-C579-9A71-BE65E96DE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  <a:br>
              <a:rPr lang="en-US" dirty="0"/>
            </a:br>
            <a:r>
              <a:rPr lang="en-US" sz="3200" dirty="0"/>
              <a:t>Main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C9C28-3600-72E8-F227-6B895BF80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 sz="2800" dirty="0"/>
              <a:t>Technical comparison of the technologies</a:t>
            </a:r>
            <a:endParaRPr lang="en-US" dirty="0"/>
          </a:p>
          <a:p>
            <a:pPr lvl="1" indent="-383540"/>
            <a:r>
              <a:rPr lang="en-US" i="0" dirty="0"/>
              <a:t>Determination of the efficiencies</a:t>
            </a:r>
          </a:p>
          <a:p>
            <a:pPr lvl="1" indent="-383540"/>
            <a:r>
              <a:rPr lang="en-US" i="0" dirty="0"/>
              <a:t>Evaluation of the components required</a:t>
            </a:r>
          </a:p>
          <a:p>
            <a:pPr marL="383540" indent="-383540"/>
            <a:r>
              <a:rPr lang="en-US" sz="2800" dirty="0"/>
              <a:t>Economical comparison of the technologies</a:t>
            </a:r>
          </a:p>
          <a:p>
            <a:pPr lvl="1" indent="-383540"/>
            <a:r>
              <a:rPr lang="en-US" i="0" dirty="0"/>
              <a:t>Determination of CAPEX, OPEX and LCOE</a:t>
            </a:r>
          </a:p>
          <a:p>
            <a:pPr lvl="1" indent="-383540"/>
            <a:r>
              <a:rPr lang="en-US" i="0" dirty="0"/>
              <a:t>Multiple cases analysis (Electricity production mix, grid profile)</a:t>
            </a:r>
          </a:p>
          <a:p>
            <a:pPr lvl="1" indent="-383540"/>
            <a:r>
              <a:rPr lang="en-US" i="0" dirty="0"/>
              <a:t>Sensitivity analysis</a:t>
            </a:r>
          </a:p>
          <a:p>
            <a:pPr lvl="1" indent="-38354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80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CF744-3D03-FA51-59D6-26D956711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DCBBE-ED11-85F6-1A9A-7E3BDC07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Overview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B23870-EA99-7547-A9DE-A6B316337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2319662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Reminder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from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last meeting</a:t>
            </a:r>
            <a:endParaRPr lang="en-US"/>
          </a:p>
          <a:p>
            <a:pPr marL="383540" indent="-383540"/>
            <a:r>
              <a:rPr lang="fr-BE" sz="3600" b="1" dirty="0" err="1"/>
              <a:t>What</a:t>
            </a:r>
            <a:r>
              <a:rPr lang="fr-BE" sz="3600" b="1" dirty="0"/>
              <a:t> has been </a:t>
            </a:r>
            <a:r>
              <a:rPr lang="fr-BE" sz="3600" b="1" dirty="0" err="1"/>
              <a:t>achieved</a:t>
            </a:r>
            <a:endParaRPr lang="fr-BE" sz="3600" b="1"/>
          </a:p>
          <a:p>
            <a:pPr marL="383540" indent="-383540"/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ongoing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83540" indent="-383540"/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are the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next</a:t>
            </a:r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BE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steps</a:t>
            </a:r>
            <a:endParaRPr lang="fr-BE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8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32442-C101-D7EF-5E75-0E40D6411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A209B-BD41-1356-44D8-ABD055DB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1066"/>
          </a:xfrm>
        </p:spPr>
        <p:txBody>
          <a:bodyPr>
            <a:normAutofit fontScale="90000"/>
          </a:bodyPr>
          <a:lstStyle/>
          <a:p>
            <a:r>
              <a:rPr lang="en-US" dirty="0"/>
              <a:t>CCGT Model</a:t>
            </a:r>
            <a:br>
              <a:rPr lang="en-US" dirty="0"/>
            </a:b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184D5C3-7A38-2B67-2C2F-F9B9FE335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283" y="8185255"/>
            <a:ext cx="3775587" cy="179147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8970372-714C-1944-84F8-01532E467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856399" y="1488306"/>
            <a:ext cx="4961991" cy="483911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BD7EFEE-31D7-C2FF-B688-49CA7499D7FA}"/>
              </a:ext>
            </a:extLst>
          </p:cNvPr>
          <p:cNvSpPr txBox="1"/>
          <p:nvPr/>
        </p:nvSpPr>
        <p:spPr>
          <a:xfrm>
            <a:off x="2015319" y="3307697"/>
            <a:ext cx="2944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dirty="0" err="1"/>
              <a:t>Based</a:t>
            </a:r>
            <a:r>
              <a:rPr lang="fr-BE" dirty="0"/>
              <a:t> the </a:t>
            </a:r>
            <a:r>
              <a:rPr lang="fr-BE" b="1" dirty="0"/>
              <a:t>CCGT+CCU </a:t>
            </a:r>
            <a:r>
              <a:rPr lang="fr-BE" dirty="0"/>
              <a:t>model on a </a:t>
            </a:r>
            <a:r>
              <a:rPr lang="fr-BE" dirty="0" err="1"/>
              <a:t>previous</a:t>
            </a:r>
            <a:r>
              <a:rPr lang="fr-BE" dirty="0"/>
              <a:t> </a:t>
            </a:r>
            <a:r>
              <a:rPr lang="fr-BE" dirty="0" err="1"/>
              <a:t>study</a:t>
            </a:r>
            <a:r>
              <a:rPr lang="fr-BE" dirty="0"/>
              <a:t> made on </a:t>
            </a:r>
            <a:r>
              <a:rPr lang="fr-BE" b="1" dirty="0" err="1"/>
              <a:t>Thermoflow</a:t>
            </a:r>
            <a:r>
              <a:rPr lang="fr-BE" dirty="0"/>
              <a:t> </a:t>
            </a:r>
            <a:r>
              <a:rPr lang="fr-BE" dirty="0" err="1"/>
              <a:t>using</a:t>
            </a:r>
            <a:r>
              <a:rPr lang="fr-BE" dirty="0"/>
              <a:t> a </a:t>
            </a:r>
            <a:r>
              <a:rPr lang="fr-BE" b="1" dirty="0"/>
              <a:t>GE9HA </a:t>
            </a:r>
            <a:r>
              <a:rPr lang="fr-BE" dirty="0"/>
              <a:t>…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9B7A202-81F9-37B4-E5D3-25A1849D2C91}"/>
              </a:ext>
            </a:extLst>
          </p:cNvPr>
          <p:cNvSpPr txBox="1"/>
          <p:nvPr/>
        </p:nvSpPr>
        <p:spPr>
          <a:xfrm>
            <a:off x="1720351" y="7862089"/>
            <a:ext cx="294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dirty="0"/>
              <a:t>… and </a:t>
            </a:r>
            <a:r>
              <a:rPr lang="fr-BE" dirty="0" err="1"/>
              <a:t>modeled</a:t>
            </a:r>
            <a:r>
              <a:rPr lang="fr-BE" dirty="0"/>
              <a:t> the CCGT part in Aspen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902A69-5914-0E4A-124A-DB04D26A722D}"/>
                  </a:ext>
                </a:extLst>
              </p:cNvPr>
              <p:cNvSpPr txBox="1"/>
              <p:nvPr/>
            </p:nvSpPr>
            <p:spPr>
              <a:xfrm>
                <a:off x="2097786" y="4775222"/>
                <a:ext cx="2967262" cy="147732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𝑂𝐶𝐺𝑇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=506,6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𝑀𝑊</m:t>
                      </m:r>
                    </m:oMath>
                  </m:oMathPara>
                </a14:m>
                <a:endParaRPr lang="fr-BE" b="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𝐶𝐶𝐺𝑇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=672,2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𝑀𝑊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𝑂𝐶𝐺𝑇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=41,47%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𝐶𝐶𝐺𝑇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=55,03%</m:t>
                      </m:r>
                    </m:oMath>
                  </m:oMathPara>
                </a14:m>
                <a:endParaRPr lang="en-US" dirty="0"/>
              </a:p>
              <a:p>
                <a:pPr algn="l"/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902A69-5914-0E4A-124A-DB04D26A7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786" y="4775222"/>
                <a:ext cx="2967262" cy="14773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146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84710-44DE-B48C-028E-D4A3A1842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11A38-FFB0-321B-8D03-03F5D0B7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1066"/>
          </a:xfrm>
        </p:spPr>
        <p:txBody>
          <a:bodyPr>
            <a:normAutofit fontScale="90000"/>
          </a:bodyPr>
          <a:lstStyle/>
          <a:p>
            <a:r>
              <a:rPr lang="en-US" dirty="0"/>
              <a:t>CCGT Model</a:t>
            </a:r>
            <a:br>
              <a:rPr lang="en-US" dirty="0"/>
            </a:b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B1E31AA-4CB2-D944-0867-F5AFD3F67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6603" y="2470479"/>
            <a:ext cx="6225462" cy="295391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D9B6A82-212A-54ED-9E64-2BDC7B5B5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140805" y="-3355856"/>
            <a:ext cx="2078088" cy="202662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2B43AE4B-24B7-C4A6-32E0-902A73310F65}"/>
              </a:ext>
            </a:extLst>
          </p:cNvPr>
          <p:cNvSpPr txBox="1"/>
          <p:nvPr/>
        </p:nvSpPr>
        <p:spPr>
          <a:xfrm>
            <a:off x="1690853" y="-3542872"/>
            <a:ext cx="2944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dirty="0" err="1"/>
              <a:t>Based</a:t>
            </a:r>
            <a:r>
              <a:rPr lang="fr-BE" dirty="0"/>
              <a:t> the CCGT+CCU model on a </a:t>
            </a:r>
            <a:r>
              <a:rPr lang="fr-BE" dirty="0" err="1"/>
              <a:t>previous</a:t>
            </a:r>
            <a:r>
              <a:rPr lang="fr-BE" dirty="0"/>
              <a:t> </a:t>
            </a:r>
            <a:r>
              <a:rPr lang="fr-BE" dirty="0" err="1"/>
              <a:t>study</a:t>
            </a:r>
            <a:r>
              <a:rPr lang="fr-BE" dirty="0"/>
              <a:t> made on </a:t>
            </a:r>
            <a:r>
              <a:rPr lang="fr-BE" b="1" dirty="0" err="1"/>
              <a:t>Thermoflow</a:t>
            </a:r>
            <a:r>
              <a:rPr lang="fr-BE" dirty="0"/>
              <a:t> </a:t>
            </a:r>
            <a:r>
              <a:rPr lang="fr-BE" dirty="0" err="1"/>
              <a:t>using</a:t>
            </a:r>
            <a:r>
              <a:rPr lang="fr-BE" dirty="0"/>
              <a:t> a </a:t>
            </a:r>
            <a:r>
              <a:rPr lang="fr-BE" b="1" dirty="0"/>
              <a:t>GE9HA </a:t>
            </a:r>
            <a:r>
              <a:rPr lang="fr-BE" dirty="0"/>
              <a:t>…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78EE8AA-B17E-28EE-32FD-87CE69BBCC86}"/>
              </a:ext>
            </a:extLst>
          </p:cNvPr>
          <p:cNvSpPr txBox="1"/>
          <p:nvPr/>
        </p:nvSpPr>
        <p:spPr>
          <a:xfrm>
            <a:off x="1690854" y="3243523"/>
            <a:ext cx="294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dirty="0"/>
              <a:t>… and </a:t>
            </a:r>
            <a:r>
              <a:rPr lang="fr-BE" dirty="0" err="1"/>
              <a:t>modeled</a:t>
            </a:r>
            <a:r>
              <a:rPr lang="fr-BE" dirty="0"/>
              <a:t> the CCGT part in Aspen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2">
                <a:extLst>
                  <a:ext uri="{FF2B5EF4-FFF2-40B4-BE49-F238E27FC236}">
                    <a16:creationId xmlns:a16="http://schemas.microsoft.com/office/drawing/2014/main" id="{0838B5B8-A675-D0C1-E416-93C4E317A145}"/>
                  </a:ext>
                </a:extLst>
              </p:cNvPr>
              <p:cNvSpPr txBox="1"/>
              <p:nvPr/>
            </p:nvSpPr>
            <p:spPr>
              <a:xfrm>
                <a:off x="1515207" y="-2305700"/>
                <a:ext cx="2967262" cy="147732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𝑂𝐶𝐺𝑇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=506,6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𝑀𝑊</m:t>
                      </m:r>
                    </m:oMath>
                  </m:oMathPara>
                </a14:m>
                <a:endParaRPr lang="fr-BE" b="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𝐶𝐶𝐺𝑇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=672,2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𝑀𝑊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𝑂𝐶𝐺𝑇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=41,47%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𝐶𝐶𝐺𝑇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=55,03%</m:t>
                      </m:r>
                    </m:oMath>
                  </m:oMathPara>
                </a14:m>
                <a:endParaRPr lang="en-US" dirty="0"/>
              </a:p>
              <a:p>
                <a:pPr algn="l"/>
                <a:endParaRPr lang="en-US" dirty="0"/>
              </a:p>
            </p:txBody>
          </p:sp>
        </mc:Choice>
        <mc:Fallback xmlns="">
          <p:sp>
            <p:nvSpPr>
              <p:cNvPr id="4" name="TextBox 2">
                <a:extLst>
                  <a:ext uri="{FF2B5EF4-FFF2-40B4-BE49-F238E27FC236}">
                    <a16:creationId xmlns:a16="http://schemas.microsoft.com/office/drawing/2014/main" id="{0838B5B8-A675-D0C1-E416-93C4E317A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07" y="-2305700"/>
                <a:ext cx="2967262" cy="14773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3515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F952C-679F-87D2-5A0C-9A926A5B6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630AC-D0FA-3AC7-0A0A-27B51FD14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1066"/>
          </a:xfrm>
        </p:spPr>
        <p:txBody>
          <a:bodyPr>
            <a:normAutofit fontScale="90000"/>
          </a:bodyPr>
          <a:lstStyle/>
          <a:p>
            <a:r>
              <a:rPr lang="en-US" dirty="0"/>
              <a:t>Main results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B30BB9-CACB-9650-15D3-25C03E7F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79522"/>
            <a:ext cx="9601200" cy="3581400"/>
          </a:xfrm>
        </p:spPr>
        <p:txBody>
          <a:bodyPr/>
          <a:lstStyle/>
          <a:p>
            <a:r>
              <a:rPr lang="en-US" sz="2800" dirty="0"/>
              <a:t>OCGT efficiency = 42,2%</a:t>
            </a:r>
          </a:p>
          <a:p>
            <a:pPr lvl="1"/>
            <a:r>
              <a:rPr lang="en-US" i="0" dirty="0" err="1"/>
              <a:t>Concording</a:t>
            </a:r>
            <a:r>
              <a:rPr lang="en-US" i="0" dirty="0"/>
              <a:t> with previous study</a:t>
            </a:r>
          </a:p>
          <a:p>
            <a:r>
              <a:rPr lang="en-US" sz="2800" dirty="0"/>
              <a:t>CCGT efficiency = 58,6%</a:t>
            </a:r>
          </a:p>
          <a:p>
            <a:pPr lvl="1"/>
            <a:r>
              <a:rPr lang="en-US" i="0" dirty="0"/>
              <a:t>Including thermal integration of CCU reboiler</a:t>
            </a:r>
          </a:p>
          <a:p>
            <a:pPr lvl="1"/>
            <a:r>
              <a:rPr lang="en-US" i="0" dirty="0"/>
              <a:t>Excluding mechanical work induced by CCU (</a:t>
            </a:r>
            <a:r>
              <a:rPr lang="en-US" sz="1400" i="0" dirty="0"/>
              <a:t>Additional </a:t>
            </a:r>
            <a:r>
              <a:rPr lang="en-US" sz="1400" b="1" i="0" dirty="0"/>
              <a:t>6% drop </a:t>
            </a:r>
            <a:r>
              <a:rPr lang="en-US" sz="1400" i="0" dirty="0"/>
              <a:t>in efficiency estimated by (1)</a:t>
            </a:r>
            <a:r>
              <a:rPr lang="en-US" i="0" dirty="0"/>
              <a:t>)</a:t>
            </a:r>
          </a:p>
          <a:p>
            <a:pPr lvl="1"/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5521EF2-EE6C-8FBC-9EF4-7553368AC082}"/>
              </a:ext>
            </a:extLst>
          </p:cNvPr>
          <p:cNvSpPr txBox="1"/>
          <p:nvPr/>
        </p:nvSpPr>
        <p:spPr>
          <a:xfrm>
            <a:off x="7138219" y="6340617"/>
            <a:ext cx="6184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dirty="0"/>
              <a:t>(1) </a:t>
            </a:r>
            <a:r>
              <a:rPr lang="fr-BE" sz="1100" dirty="0">
                <a:hlinkClick r:id="rId2"/>
              </a:rPr>
              <a:t>https://www.sciencedirect.com/science/article/pii/S0306261916308625</a:t>
            </a:r>
            <a:r>
              <a:rPr lang="fr-BE" sz="1100" dirty="0"/>
              <a:t>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903621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A6DB3-6457-FB38-85FF-62DB94B1F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D330C-FFD5-611A-65A1-56A9887F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1066"/>
          </a:xfrm>
        </p:spPr>
        <p:txBody>
          <a:bodyPr>
            <a:normAutofit/>
          </a:bodyPr>
          <a:lstStyle/>
          <a:p>
            <a:r>
              <a:rPr lang="en-US" dirty="0"/>
              <a:t>Additional finding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C4D25E-D262-77B9-4B22-D0B96E800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211" y="3276600"/>
            <a:ext cx="6081252" cy="662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dirty="0"/>
              <a:t>Part </a:t>
            </a:r>
            <a:r>
              <a:rPr lang="fr-BE" dirty="0" err="1"/>
              <a:t>load</a:t>
            </a:r>
            <a:r>
              <a:rPr lang="fr-BE" dirty="0"/>
              <a:t> </a:t>
            </a:r>
            <a:r>
              <a:rPr lang="fr-BE" dirty="0" err="1"/>
              <a:t>efficiency</a:t>
            </a:r>
            <a:r>
              <a:rPr lang="fr-BE" dirty="0"/>
              <a:t> variation of CCGT power plants</a:t>
            </a:r>
            <a:r>
              <a:rPr lang="fr-FR" dirty="0"/>
              <a:t> </a:t>
            </a:r>
            <a:r>
              <a:rPr lang="fr-FR" dirty="0" err="1"/>
              <a:t>follows</a:t>
            </a:r>
            <a:r>
              <a:rPr lang="fr-FR" dirty="0"/>
              <a:t> a </a:t>
            </a:r>
            <a:r>
              <a:rPr lang="fr-FR" dirty="0" err="1"/>
              <a:t>mathematical</a:t>
            </a:r>
            <a:r>
              <a:rPr lang="fr-FR" dirty="0"/>
              <a:t> tendance (2)</a:t>
            </a:r>
            <a:endParaRPr lang="fr-BE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756AEB9B-42B8-FE09-D1CD-E14DE79AD1BE}"/>
              </a:ext>
            </a:extLst>
          </p:cNvPr>
          <p:cNvGrpSpPr/>
          <p:nvPr/>
        </p:nvGrpSpPr>
        <p:grpSpPr>
          <a:xfrm>
            <a:off x="7757514" y="2175468"/>
            <a:ext cx="2962275" cy="3191040"/>
            <a:chOff x="7757514" y="2145323"/>
            <a:chExt cx="2962275" cy="319104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01B16CC6-4F77-6077-0553-E82206F190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7514" y="2383613"/>
              <a:ext cx="2962275" cy="2952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07D84253-BA66-EA12-3470-7D8F97A9B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57514" y="2145323"/>
              <a:ext cx="2962275" cy="238290"/>
            </a:xfrm>
            <a:prstGeom prst="rect">
              <a:avLst/>
            </a:prstGeom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2A03BAF3-4082-2164-26CB-BF324524C68E}"/>
              </a:ext>
            </a:extLst>
          </p:cNvPr>
          <p:cNvSpPr txBox="1"/>
          <p:nvPr/>
        </p:nvSpPr>
        <p:spPr>
          <a:xfrm>
            <a:off x="7138219" y="6340617"/>
            <a:ext cx="6184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dirty="0"/>
              <a:t>(2) </a:t>
            </a:r>
            <a:r>
              <a:rPr lang="fr-BE" sz="1100" dirty="0">
                <a:hlinkClick r:id="rId4"/>
              </a:rPr>
              <a:t>https://www.sciencedirect.com/science/article/pii/S0196890402000183</a:t>
            </a:r>
            <a:r>
              <a:rPr lang="fr-BE" sz="1100" dirty="0"/>
              <a:t>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034132518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45A4DB0B4D9F47958A04C5ED54EAB9" ma:contentTypeVersion="6" ma:contentTypeDescription="Create a new document." ma:contentTypeScope="" ma:versionID="48d455a20fdf18290f1acecb5ddeec7f">
  <xsd:schema xmlns:xsd="http://www.w3.org/2001/XMLSchema" xmlns:xs="http://www.w3.org/2001/XMLSchema" xmlns:p="http://schemas.microsoft.com/office/2006/metadata/properties" xmlns:ns2="6ca6b83f-ca5c-4584-8293-dc6039684757" xmlns:ns3="648fd740-9d9f-42e8-8e63-1059f30a37b0" targetNamespace="http://schemas.microsoft.com/office/2006/metadata/properties" ma:root="true" ma:fieldsID="11e813b08e9613e2f7419d8cf0a49e32" ns2:_="" ns3:_="">
    <xsd:import namespace="6ca6b83f-ca5c-4584-8293-dc6039684757"/>
    <xsd:import namespace="648fd740-9d9f-42e8-8e63-1059f30a37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a6b83f-ca5c-4584-8293-dc60396847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fd740-9d9f-42e8-8e63-1059f30a37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C9F8BA-9E36-4091-8FA7-256D1C8FACF1}"/>
</file>

<file path=customXml/itemProps2.xml><?xml version="1.0" encoding="utf-8"?>
<ds:datastoreItem xmlns:ds="http://schemas.openxmlformats.org/officeDocument/2006/customXml" ds:itemID="{9777D64A-9192-425A-8AB8-14E19057B3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8582DD-7F49-4595-AF6A-64CC5B379631}">
  <ds:schemaRefs>
    <ds:schemaRef ds:uri="http://schemas.microsoft.com/office/2006/documentManagement/types"/>
    <ds:schemaRef ds:uri="http://purl.org/dc/dcmitype/"/>
    <ds:schemaRef ds:uri="15b3f014-4006-41fe-ac50-6e37e97e5b85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427</Words>
  <Application>Microsoft Office PowerPoint</Application>
  <PresentationFormat>Grand écran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Cambria Math</vt:lpstr>
      <vt:lpstr>Franklin Gothic Book</vt:lpstr>
      <vt:lpstr>Cadrage</vt:lpstr>
      <vt:lpstr>Master thesis FOLLOW-up MEETING</vt:lpstr>
      <vt:lpstr>Overview</vt:lpstr>
      <vt:lpstr>Overview</vt:lpstr>
      <vt:lpstr>Reminder Main objectives</vt:lpstr>
      <vt:lpstr>Overview</vt:lpstr>
      <vt:lpstr>CCGT Model </vt:lpstr>
      <vt:lpstr>CCGT Model </vt:lpstr>
      <vt:lpstr>Main results </vt:lpstr>
      <vt:lpstr>Additional finding</vt:lpstr>
      <vt:lpstr>Overview</vt:lpstr>
      <vt:lpstr>Including CCU model in Aspen</vt:lpstr>
      <vt:lpstr>Overview</vt:lpstr>
      <vt:lpstr>Work on economical model</vt:lpstr>
      <vt:lpstr>Master thesis FOLLOW-up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BERIOT</dc:creator>
  <cp:lastModifiedBy>Jean BERIOT</cp:lastModifiedBy>
  <cp:revision>25</cp:revision>
  <dcterms:created xsi:type="dcterms:W3CDTF">2025-02-20T18:55:21Z</dcterms:created>
  <dcterms:modified xsi:type="dcterms:W3CDTF">2025-02-24T10:32:50Z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0x0101002245A4DB0B4D9F47958A04C5ED54EAB9</vt:lpwstr>
  </property>
</Properties>
</file>