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3"/>
  </p:notesMasterIdLst>
  <p:sldIdLst>
    <p:sldId id="263" r:id="rId5"/>
    <p:sldId id="257" r:id="rId6"/>
    <p:sldId id="280" r:id="rId7"/>
    <p:sldId id="279" r:id="rId8"/>
    <p:sldId id="282" r:id="rId9"/>
    <p:sldId id="283" r:id="rId10"/>
    <p:sldId id="281" r:id="rId11"/>
    <p:sldId id="268" r:id="rId12"/>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E9E2DD-B2DC-AC8A-CABB-A3555B7E0E07}" name="Nicolo Cairo (ETN)" initials="NC" userId="S::nc@etn.global::d89d28e3-9525-4c5c-a94e-87d9a77965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Cairo (ETN)" userId="d89d28e3-9525-4c5c-a94e-87d9a779651d" providerId="ADAL" clId="{7A99FFFD-60AC-48A4-B9F7-43E5CB8A3825}"/>
    <pc:docChg chg="modSld">
      <pc:chgData name="Nicolo Cairo (ETN)" userId="d89d28e3-9525-4c5c-a94e-87d9a779651d" providerId="ADAL" clId="{7A99FFFD-60AC-48A4-B9F7-43E5CB8A3825}" dt="2025-02-21T14:02:53.023" v="42" actId="20577"/>
      <pc:docMkLst>
        <pc:docMk/>
      </pc:docMkLst>
      <pc:sldChg chg="modSp mod">
        <pc:chgData name="Nicolo Cairo (ETN)" userId="d89d28e3-9525-4c5c-a94e-87d9a779651d" providerId="ADAL" clId="{7A99FFFD-60AC-48A4-B9F7-43E5CB8A3825}" dt="2025-02-21T14:02:53.023" v="42" actId="20577"/>
        <pc:sldMkLst>
          <pc:docMk/>
          <pc:sldMk cId="904451915" sldId="257"/>
        </pc:sldMkLst>
        <pc:spChg chg="mod">
          <ac:chgData name="Nicolo Cairo (ETN)" userId="d89d28e3-9525-4c5c-a94e-87d9a779651d" providerId="ADAL" clId="{7A99FFFD-60AC-48A4-B9F7-43E5CB8A3825}" dt="2025-02-21T14:02:53.023" v="42" actId="20577"/>
          <ac:spMkLst>
            <pc:docMk/>
            <pc:sldMk cId="904451915" sldId="257"/>
            <ac:spMk id="7" creationId="{0E5ACCDF-FB9A-9643-82BA-D8B91DD937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94251B2-A714-AF40-916B-82269C9B8CF6}" type="datetimeFigureOut">
              <a:rPr lang="en-BE" smtClean="0"/>
              <a:t>02/21/2025</a:t>
            </a:fld>
            <a:endParaRPr lang="en-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CE84548-CB85-734D-A5C8-B7DC4E03ADE1}" type="slidenum">
              <a:rPr lang="en-BE" smtClean="0"/>
              <a:t>‹#›</a:t>
            </a:fld>
            <a:endParaRPr lang="en-BE"/>
          </a:p>
        </p:txBody>
      </p:sp>
    </p:spTree>
    <p:extLst>
      <p:ext uri="{BB962C8B-B14F-4D97-AF65-F5344CB8AC3E}">
        <p14:creationId xmlns:p14="http://schemas.microsoft.com/office/powerpoint/2010/main" val="413245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160466"/>
            <a:ext cx="7886700" cy="1130180"/>
          </a:xfrm>
        </p:spPr>
        <p:txBody>
          <a:bodyPr lIns="0" rIns="0" anchor="b">
            <a:normAutofit/>
          </a:bodyPr>
          <a:lstStyle>
            <a:lvl1pPr marL="0" marR="0" indent="0" algn="r" defTabSz="685800" rtl="0" eaLnBrk="1" fontAlgn="auto" latinLnBrk="0" hangingPunct="1">
              <a:lnSpc>
                <a:spcPct val="90000"/>
              </a:lnSpc>
              <a:spcBef>
                <a:spcPct val="0"/>
              </a:spcBef>
              <a:spcAft>
                <a:spcPts val="0"/>
              </a:spcAft>
              <a:buClrTx/>
              <a:buSzTx/>
              <a:buFontTx/>
              <a:buNone/>
              <a:tabLst/>
              <a:defRPr sz="320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657350" y="4338340"/>
            <a:ext cx="6858000" cy="517160"/>
          </a:xfrm>
        </p:spPr>
        <p:txBody>
          <a:bodyPr lIns="0" rIns="0">
            <a:normAutofit/>
          </a:bodyPr>
          <a:lstStyle>
            <a:lvl1pPr marL="0" marR="0" indent="0" algn="r" defTabSz="685800" rtl="0" eaLnBrk="1" fontAlgn="auto" latinLnBrk="0" hangingPunct="1">
              <a:lnSpc>
                <a:spcPct val="90000"/>
              </a:lnSpc>
              <a:spcBef>
                <a:spcPts val="750"/>
              </a:spcBef>
              <a:spcAft>
                <a:spcPts val="0"/>
              </a:spcAft>
              <a:buClrTx/>
              <a:buSzTx/>
              <a:buFont typeface="Wingdings" pitchFamily="2" charset="2"/>
              <a:buNone/>
              <a:tabLst/>
              <a:defRPr sz="20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E508-405E-CA4E-8520-E4869C82FBD1}" type="datetime3">
              <a:rPr lang="en-US" smtClean="0"/>
              <a:t>21 February 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pic>
        <p:nvPicPr>
          <p:cNvPr id="9" name="Picture 8">
            <a:extLst>
              <a:ext uri="{FF2B5EF4-FFF2-40B4-BE49-F238E27FC236}">
                <a16:creationId xmlns:a16="http://schemas.microsoft.com/office/drawing/2014/main" id="{B57592FD-74C6-F140-9DAA-B4CA75C1EE5A}"/>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628650" y="1593865"/>
            <a:ext cx="7886700" cy="3038857"/>
          </a:xfr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A3E569-2AF8-464B-8C7A-0F0B0FBCAB40}" type="datetime3">
              <a:rPr lang="en-US" smtClean="0"/>
              <a:t>21 February 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sp>
        <p:nvSpPr>
          <p:cNvPr id="9" name="Subtitle 2">
            <a:extLst>
              <a:ext uri="{FF2B5EF4-FFF2-40B4-BE49-F238E27FC236}">
                <a16:creationId xmlns:a16="http://schemas.microsoft.com/office/drawing/2014/main" id="{9021A5D9-967E-4443-8334-2420F90A097A}"/>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32727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CAD2E-1676-E24F-A99B-9402166DF3DD}"/>
              </a:ext>
            </a:extLst>
          </p:cNvPr>
          <p:cNvPicPr>
            <a:picLocks noChangeAspect="1"/>
          </p:cNvPicPr>
          <p:nvPr userDrawn="1"/>
        </p:nvPicPr>
        <p:blipFill rotWithShape="1">
          <a:blip r:embed="rId2"/>
          <a:srcRect r="14105"/>
          <a:stretch/>
        </p:blipFill>
        <p:spPr>
          <a:xfrm rot="16200000">
            <a:off x="391886" y="-391886"/>
            <a:ext cx="4772966" cy="5556738"/>
          </a:xfrm>
          <a:prstGeom prst="rect">
            <a:avLst/>
          </a:prstGeom>
        </p:spPr>
      </p:pic>
      <p:pic>
        <p:nvPicPr>
          <p:cNvPr id="7" name="Picture 6" descr="Gradient">
            <a:extLst>
              <a:ext uri="{FF2B5EF4-FFF2-40B4-BE49-F238E27FC236}">
                <a16:creationId xmlns:a16="http://schemas.microsoft.com/office/drawing/2014/main" id="{0E5EFFA3-EA26-924E-ACFD-CF43B0D97BFD}"/>
              </a:ext>
            </a:extLst>
          </p:cNvPr>
          <p:cNvPicPr>
            <a:picLocks noChangeAspect="1"/>
          </p:cNvPicPr>
          <p:nvPr userDrawn="1"/>
        </p:nvPicPr>
        <p:blipFill>
          <a:blip r:embed="rId3"/>
          <a:stretch>
            <a:fillRect/>
          </a:stretch>
        </p:blipFill>
        <p:spPr>
          <a:xfrm>
            <a:off x="0" y="4767263"/>
            <a:ext cx="9144000" cy="376237"/>
          </a:xfrm>
          <a:prstGeom prst="rect">
            <a:avLst/>
          </a:prstGeom>
        </p:spPr>
      </p:pic>
      <p:sp>
        <p:nvSpPr>
          <p:cNvPr id="2" name="Title 1"/>
          <p:cNvSpPr>
            <a:spLocks noGrp="1"/>
          </p:cNvSpPr>
          <p:nvPr>
            <p:ph type="title"/>
          </p:nvPr>
        </p:nvSpPr>
        <p:spPr>
          <a:xfrm>
            <a:off x="1587640" y="1282304"/>
            <a:ext cx="6922948" cy="2139553"/>
          </a:xfrm>
        </p:spPr>
        <p:txBody>
          <a:bodyPr anchor="b">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1587640" y="3502152"/>
            <a:ext cx="6922948" cy="1065086"/>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62EDCF-F5BB-E64C-B77D-A54CB4D8E988}" type="datetime3">
              <a:rPr lang="en-US" smtClean="0"/>
              <a:t>21 February 2025</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a:t>
            </a:fld>
            <a:endParaRPr lang="en-BE"/>
          </a:p>
        </p:txBody>
      </p:sp>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3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V2">
    <p:spTree>
      <p:nvGrpSpPr>
        <p:cNvPr id="1" name=""/>
        <p:cNvGrpSpPr/>
        <p:nvPr/>
      </p:nvGrpSpPr>
      <p:grpSpPr>
        <a:xfrm>
          <a:off x="0" y="0"/>
          <a:ext cx="0" cy="0"/>
          <a:chOff x="0" y="0"/>
          <a:chExt cx="0" cy="0"/>
        </a:xfrm>
      </p:grpSpPr>
      <p:pic>
        <p:nvPicPr>
          <p:cNvPr id="9" name="Picture 8" descr="Gradient">
            <a:extLst>
              <a:ext uri="{FF2B5EF4-FFF2-40B4-BE49-F238E27FC236}">
                <a16:creationId xmlns:a16="http://schemas.microsoft.com/office/drawing/2014/main" id="{74E572D6-14D0-584B-8DEF-96F36A36C844}"/>
              </a:ext>
            </a:extLst>
          </p:cNvPr>
          <p:cNvPicPr>
            <a:picLocks noChangeAspect="1"/>
          </p:cNvPicPr>
          <p:nvPr userDrawn="1"/>
        </p:nvPicPr>
        <p:blipFill>
          <a:blip r:embed="rId2"/>
          <a:stretch>
            <a:fillRect/>
          </a:stretch>
        </p:blipFill>
        <p:spPr>
          <a:xfrm>
            <a:off x="0" y="4767263"/>
            <a:ext cx="9144000" cy="376237"/>
          </a:xfrm>
          <a:prstGeom prst="rect">
            <a:avLst/>
          </a:prstGeom>
        </p:spPr>
      </p:pic>
      <p:pic>
        <p:nvPicPr>
          <p:cNvPr id="17" name="Picture 16">
            <a:extLst>
              <a:ext uri="{FF2B5EF4-FFF2-40B4-BE49-F238E27FC236}">
                <a16:creationId xmlns:a16="http://schemas.microsoft.com/office/drawing/2014/main" id="{13675D7C-C0D2-B248-94FF-1129138FDEB6}"/>
              </a:ext>
            </a:extLst>
          </p:cNvPr>
          <p:cNvPicPr>
            <a:picLocks noChangeAspect="1"/>
          </p:cNvPicPr>
          <p:nvPr userDrawn="1"/>
        </p:nvPicPr>
        <p:blipFill>
          <a:blip r:embed="rId3"/>
          <a:srcRect t="528" b="528"/>
          <a:stretch/>
        </p:blipFill>
        <p:spPr>
          <a:xfrm>
            <a:off x="1" y="5824"/>
            <a:ext cx="9144000" cy="5143499"/>
          </a:xfrm>
          <a:prstGeom prst="rect">
            <a:avLst/>
          </a:prstGeom>
        </p:spPr>
      </p:pic>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lvl1pPr>
              <a:defRPr>
                <a:solidFill>
                  <a:schemeClr val="bg1"/>
                </a:solidFill>
              </a:defRPr>
            </a:lvl1pPr>
          </a:lstStyle>
          <a:p>
            <a:fld id="{F162EDCF-F5BB-E64C-B77D-A54CB4D8E988}" type="datetime3">
              <a:rPr lang="en-US" smtClean="0"/>
              <a:pPr/>
              <a:t>21 February 2025</a:t>
            </a:fld>
            <a:endParaRPr lang="en-BE"/>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rgbClr val="44546A"/>
                </a:solidFill>
              </a:defRPr>
            </a:lvl1pPr>
          </a:lstStyle>
          <a:p>
            <a:fld id="{14B82451-9D74-E142-B67E-6459AEE92700}" type="slidenum">
              <a:rPr lang="en-BE" smtClean="0"/>
              <a:pPr/>
              <a:t>‹#›</a:t>
            </a:fld>
            <a:endParaRPr lang="en-BE"/>
          </a:p>
        </p:txBody>
      </p:sp>
      <p:sp>
        <p:nvSpPr>
          <p:cNvPr id="2" name="Title 1"/>
          <p:cNvSpPr>
            <a:spLocks noGrp="1"/>
          </p:cNvSpPr>
          <p:nvPr>
            <p:ph type="title"/>
          </p:nvPr>
        </p:nvSpPr>
        <p:spPr>
          <a:xfrm>
            <a:off x="1587640" y="1197172"/>
            <a:ext cx="6922948" cy="1194510"/>
          </a:xfrm>
        </p:spPr>
        <p:txBody>
          <a:bodyPr anchor="b">
            <a:normAutofit/>
          </a:bodyPr>
          <a:lstStyle>
            <a:lvl1pPr algn="r">
              <a:defRPr sz="32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587640" y="2481318"/>
            <a:ext cx="6922948" cy="841072"/>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108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945B5B-E5CF-AB49-B55A-2C05810B734B}" type="datetime3">
              <a:rPr lang="en-US" smtClean="0"/>
              <a:t>21 February 2025</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a:t>
            </a:fld>
            <a:endParaRPr lang="en-BE"/>
          </a:p>
        </p:txBody>
      </p:sp>
      <p:sp>
        <p:nvSpPr>
          <p:cNvPr id="8" name="Subtitle 2">
            <a:extLst>
              <a:ext uri="{FF2B5EF4-FFF2-40B4-BE49-F238E27FC236}">
                <a16:creationId xmlns:a16="http://schemas.microsoft.com/office/drawing/2014/main" id="{34324E14-3A1A-144E-B6B7-27DC69DF8139}"/>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1579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Clea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2290AC-F690-7D42-8E40-8024F7DD4FAE}"/>
              </a:ext>
            </a:extLst>
          </p:cNvPr>
          <p:cNvPicPr>
            <a:picLocks noChangeAspect="1"/>
          </p:cNvPicPr>
          <p:nvPr userDrawn="1"/>
        </p:nvPicPr>
        <p:blipFill rotWithShape="1">
          <a:blip r:embed="rId2"/>
          <a:srcRect l="24892" t="38668" r="-24892" b="-35659"/>
          <a:stretch/>
        </p:blipFill>
        <p:spPr>
          <a:xfrm>
            <a:off x="0" y="0"/>
            <a:ext cx="3106674" cy="3013187"/>
          </a:xfrm>
          <a:prstGeom prst="rect">
            <a:avLst/>
          </a:prstGeom>
          <a:solidFill>
            <a:schemeClr val="bg1"/>
          </a:solidFill>
        </p:spPr>
      </p:pic>
      <p:sp>
        <p:nvSpPr>
          <p:cNvPr id="3" name="Date Placeholder 2"/>
          <p:cNvSpPr>
            <a:spLocks noGrp="1"/>
          </p:cNvSpPr>
          <p:nvPr>
            <p:ph type="dt" sz="half" idx="10"/>
          </p:nvPr>
        </p:nvSpPr>
        <p:spPr/>
        <p:txBody>
          <a:bodyPr/>
          <a:lstStyle/>
          <a:p>
            <a:fld id="{12A97130-19A9-044B-B254-7C82656EDF5A}" type="datetime3">
              <a:rPr lang="en-US" smtClean="0"/>
              <a:t>21 February 2025</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14B82451-9D74-E142-B67E-6459AEE92700}" type="slidenum">
              <a:rPr lang="en-BE" smtClean="0"/>
              <a:t>‹#›</a:t>
            </a:fld>
            <a:endParaRPr lang="en-BE"/>
          </a:p>
        </p:txBody>
      </p:sp>
      <p:sp>
        <p:nvSpPr>
          <p:cNvPr id="10" name="Title Placeholder 1">
            <a:extLst>
              <a:ext uri="{FF2B5EF4-FFF2-40B4-BE49-F238E27FC236}">
                <a16:creationId xmlns:a16="http://schemas.microsoft.com/office/drawing/2014/main" id="{C44BC2A7-9043-0643-9A7A-547156B00F7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7" name="Content Placeholder 6">
            <a:extLst>
              <a:ext uri="{FF2B5EF4-FFF2-40B4-BE49-F238E27FC236}">
                <a16:creationId xmlns:a16="http://schemas.microsoft.com/office/drawing/2014/main" id="{127FC106-1230-2C45-A683-C937755E14B6}"/>
              </a:ext>
            </a:extLst>
          </p:cNvPr>
          <p:cNvSpPr>
            <a:spLocks noGrp="1"/>
          </p:cNvSpPr>
          <p:nvPr>
            <p:ph sz="quarter" idx="13"/>
          </p:nvPr>
        </p:nvSpPr>
        <p:spPr>
          <a:xfrm>
            <a:off x="628650" y="1678675"/>
            <a:ext cx="7886700" cy="290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12" name="Subtitle 2">
            <a:extLst>
              <a:ext uri="{FF2B5EF4-FFF2-40B4-BE49-F238E27FC236}">
                <a16:creationId xmlns:a16="http://schemas.microsoft.com/office/drawing/2014/main" id="{73D09383-650F-DE45-ADB4-90802991D65D}"/>
              </a:ext>
            </a:extLst>
          </p:cNvPr>
          <p:cNvSpPr>
            <a:spLocks noGrp="1"/>
          </p:cNvSpPr>
          <p:nvPr>
            <p:ph type="subTitle" idx="14"/>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405991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lumMod val="60000"/>
                    <a:lumOff val="40000"/>
                  </a:schemeClr>
                </a:solidFill>
              </a:defRPr>
            </a:lvl1pPr>
          </a:lstStyle>
          <a:p>
            <a:fld id="{CF975BE3-978C-F741-B38C-0E957DB2BB14}" type="datetime3">
              <a:rPr lang="en-US" smtClean="0"/>
              <a:t>21 February 2025</a:t>
            </a:fld>
            <a:endParaRPr lang="en-BE"/>
          </a:p>
        </p:txBody>
      </p:sp>
      <p:sp>
        <p:nvSpPr>
          <p:cNvPr id="3" name="Footer Placeholder 2"/>
          <p:cNvSpPr>
            <a:spLocks noGrp="1"/>
          </p:cNvSpPr>
          <p:nvPr>
            <p:ph type="ftr" sz="quarter" idx="11"/>
          </p:nvPr>
        </p:nvSpPr>
        <p:spPr/>
        <p:txBody>
          <a:bodyPr/>
          <a:lstStyle>
            <a:lvl1pPr>
              <a:defRPr>
                <a:solidFill>
                  <a:schemeClr val="tx2">
                    <a:lumMod val="60000"/>
                    <a:lumOff val="40000"/>
                  </a:schemeClr>
                </a:solidFill>
              </a:defRPr>
            </a:lvl1pPr>
          </a:lstStyle>
          <a:p>
            <a:endParaRPr lang="en-BE"/>
          </a:p>
        </p:txBody>
      </p:sp>
      <p:sp>
        <p:nvSpPr>
          <p:cNvPr id="4" name="Slide Number Placeholder 3"/>
          <p:cNvSpPr>
            <a:spLocks noGrp="1"/>
          </p:cNvSpPr>
          <p:nvPr>
            <p:ph type="sldNum" sz="quarter" idx="12"/>
          </p:nvPr>
        </p:nvSpPr>
        <p:spPr/>
        <p:txBody>
          <a:bodyPr/>
          <a:lstStyle>
            <a:lvl1pPr>
              <a:defRPr>
                <a:solidFill>
                  <a:schemeClr val="tx2">
                    <a:lumMod val="60000"/>
                    <a:lumOff val="40000"/>
                  </a:schemeClr>
                </a:solidFill>
              </a:defRPr>
            </a:lvl1pPr>
          </a:lstStyle>
          <a:p>
            <a:fld id="{14B82451-9D74-E142-B67E-6459AEE92700}" type="slidenum">
              <a:rPr lang="en-BE" smtClean="0"/>
              <a:pPr/>
              <a:t>‹#›</a:t>
            </a:fld>
            <a:endParaRPr lang="en-BE"/>
          </a:p>
        </p:txBody>
      </p:sp>
      <p:pic>
        <p:nvPicPr>
          <p:cNvPr id="7" name="Picture 6">
            <a:extLst>
              <a:ext uri="{FF2B5EF4-FFF2-40B4-BE49-F238E27FC236}">
                <a16:creationId xmlns:a16="http://schemas.microsoft.com/office/drawing/2014/main" id="{BCFBBB19-2B48-9242-AEAF-E64A7651A4EB}"/>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3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1279150"/>
          </a:xfrm>
        </p:spPr>
        <p:txBody>
          <a:bodyPr anchor="b">
            <a:noAutofit/>
          </a:bodyPr>
          <a:lstStyle>
            <a:lvl1pPr>
              <a:defRPr sz="32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10154"/>
            <a:ext cx="2949178" cy="2291587"/>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2F8897-CF30-9049-AA34-CE65ED138348}" type="datetime3">
              <a:rPr lang="en-US" smtClean="0"/>
              <a:t>21 February 2025</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a:t>
            </a:fld>
            <a:endParaRPr lang="en-BE"/>
          </a:p>
        </p:txBody>
      </p:sp>
    </p:spTree>
    <p:extLst>
      <p:ext uri="{BB962C8B-B14F-4D97-AF65-F5344CB8AC3E}">
        <p14:creationId xmlns:p14="http://schemas.microsoft.com/office/powerpoint/2010/main" val="190085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7" name="Picture 6" descr="Gradient">
            <a:extLst>
              <a:ext uri="{FF2B5EF4-FFF2-40B4-BE49-F238E27FC236}">
                <a16:creationId xmlns:a16="http://schemas.microsoft.com/office/drawing/2014/main" id="{C352FAA5-2E0C-D247-8E63-49BB435BBE89}"/>
              </a:ext>
            </a:extLst>
          </p:cNvPr>
          <p:cNvPicPr>
            <a:picLocks noChangeAspect="1"/>
          </p:cNvPicPr>
          <p:nvPr userDrawn="1"/>
        </p:nvPicPr>
        <p:blipFill>
          <a:blip r:embed="rId2"/>
          <a:stretch>
            <a:fillRect/>
          </a:stretch>
        </p:blipFill>
        <p:spPr>
          <a:xfrm>
            <a:off x="0" y="4767261"/>
            <a:ext cx="9144000" cy="376239"/>
          </a:xfrm>
          <a:prstGeom prst="rect">
            <a:avLst/>
          </a:prstGeom>
        </p:spPr>
      </p:pic>
      <p:sp>
        <p:nvSpPr>
          <p:cNvPr id="2" name="Title 1">
            <a:extLst>
              <a:ext uri="{FF2B5EF4-FFF2-40B4-BE49-F238E27FC236}">
                <a16:creationId xmlns:a16="http://schemas.microsoft.com/office/drawing/2014/main" id="{B4B1EFB3-8ED2-E240-A920-E3161A603529}"/>
              </a:ext>
            </a:extLst>
          </p:cNvPr>
          <p:cNvSpPr>
            <a:spLocks noGrp="1"/>
          </p:cNvSpPr>
          <p:nvPr>
            <p:ph type="title"/>
          </p:nvPr>
        </p:nvSpPr>
        <p:spPr>
          <a:xfrm>
            <a:off x="2110154" y="2056156"/>
            <a:ext cx="6405196" cy="891765"/>
          </a:xfrm>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B4AFF927-4AEA-0C4A-916E-295A65EBED8A}"/>
              </a:ext>
            </a:extLst>
          </p:cNvPr>
          <p:cNvSpPr>
            <a:spLocks noGrp="1"/>
          </p:cNvSpPr>
          <p:nvPr>
            <p:ph type="dt" sz="half" idx="10"/>
          </p:nvPr>
        </p:nvSpPr>
        <p:spPr/>
        <p:txBody>
          <a:bodyPr/>
          <a:lstStyle/>
          <a:p>
            <a:fld id="{193AE7A6-ACC4-8C43-BC97-4374F89D94EE}" type="datetime3">
              <a:rPr lang="en-US" smtClean="0"/>
              <a:t>21 February 2025</a:t>
            </a:fld>
            <a:endParaRPr lang="en-BE"/>
          </a:p>
        </p:txBody>
      </p:sp>
      <p:sp>
        <p:nvSpPr>
          <p:cNvPr id="4" name="Footer Placeholder 3">
            <a:extLst>
              <a:ext uri="{FF2B5EF4-FFF2-40B4-BE49-F238E27FC236}">
                <a16:creationId xmlns:a16="http://schemas.microsoft.com/office/drawing/2014/main" id="{33D9C716-C30F-944B-AC51-AF8253B8E35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2194C70-9475-9740-BD79-04418F68B4C7}"/>
              </a:ext>
            </a:extLst>
          </p:cNvPr>
          <p:cNvSpPr>
            <a:spLocks noGrp="1"/>
          </p:cNvSpPr>
          <p:nvPr>
            <p:ph type="sldNum" sz="quarter" idx="12"/>
          </p:nvPr>
        </p:nvSpPr>
        <p:spPr/>
        <p:txBody>
          <a:bodyPr/>
          <a:lstStyle/>
          <a:p>
            <a:fld id="{14B82451-9D74-E142-B67E-6459AEE92700}" type="slidenum">
              <a:rPr lang="en-BE" smtClean="0"/>
              <a:pPr/>
              <a:t>‹#›</a:t>
            </a:fld>
            <a:endParaRPr lang="en-BE"/>
          </a:p>
        </p:txBody>
      </p:sp>
      <p:pic>
        <p:nvPicPr>
          <p:cNvPr id="6" name="Picture 5">
            <a:extLst>
              <a:ext uri="{FF2B5EF4-FFF2-40B4-BE49-F238E27FC236}">
                <a16:creationId xmlns:a16="http://schemas.microsoft.com/office/drawing/2014/main" id="{778A1022-4442-4848-A062-5033228C46A5}"/>
              </a:ext>
            </a:extLst>
          </p:cNvPr>
          <p:cNvPicPr>
            <a:picLocks noChangeAspect="1" noChangeArrowheads="1"/>
          </p:cNvPicPr>
          <p:nvPr userDrawn="1"/>
        </p:nvPicPr>
        <p:blipFill>
          <a:blip r:embed="rId3"/>
          <a:srcRect/>
          <a:stretch/>
        </p:blipFill>
        <p:spPr bwMode="auto">
          <a:xfrm>
            <a:off x="608629" y="826752"/>
            <a:ext cx="1121160" cy="2167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14B06897-6EF8-0D43-80F7-442D17D4E189}"/>
              </a:ext>
            </a:extLst>
          </p:cNvPr>
          <p:cNvSpPr>
            <a:spLocks noGrp="1"/>
          </p:cNvSpPr>
          <p:nvPr>
            <p:ph type="body" sz="quarter" idx="13"/>
          </p:nvPr>
        </p:nvSpPr>
        <p:spPr>
          <a:xfrm>
            <a:off x="2109788" y="3035299"/>
            <a:ext cx="6405196" cy="1215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12770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271AA1-2161-EF49-8A8D-5C3D0A1E616B}"/>
              </a:ext>
            </a:extLst>
          </p:cNvPr>
          <p:cNvPicPr>
            <a:picLocks noChangeAspect="1"/>
          </p:cNvPicPr>
          <p:nvPr userDrawn="1"/>
        </p:nvPicPr>
        <p:blipFill rotWithShape="1">
          <a:blip r:embed="rId11"/>
          <a:srcRect l="12661" t="15289"/>
          <a:stretch/>
        </p:blipFill>
        <p:spPr>
          <a:xfrm>
            <a:off x="0" y="0"/>
            <a:ext cx="3106674" cy="3013187"/>
          </a:xfrm>
          <a:prstGeom prst="rect">
            <a:avLst/>
          </a:prstGeom>
        </p:spPr>
      </p:pic>
      <p:pic>
        <p:nvPicPr>
          <p:cNvPr id="9" name="Picture 8" descr="Gradient">
            <a:extLst>
              <a:ext uri="{FF2B5EF4-FFF2-40B4-BE49-F238E27FC236}">
                <a16:creationId xmlns:a16="http://schemas.microsoft.com/office/drawing/2014/main" id="{391059E0-23CC-BF41-BEEB-737BEFECC3BC}"/>
              </a:ext>
            </a:extLst>
          </p:cNvPr>
          <p:cNvPicPr>
            <a:picLocks noChangeAspect="1"/>
          </p:cNvPicPr>
          <p:nvPr userDrawn="1"/>
        </p:nvPicPr>
        <p:blipFill>
          <a:blip r:embed="rId12"/>
          <a:stretch>
            <a:fillRect/>
          </a:stretch>
        </p:blipFill>
        <p:spPr>
          <a:xfrm>
            <a:off x="0" y="4767263"/>
            <a:ext cx="9144000" cy="37623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2"/>
            <a:ext cx="2057400" cy="376237"/>
          </a:xfrm>
          <a:prstGeom prst="rect">
            <a:avLst/>
          </a:prstGeom>
        </p:spPr>
        <p:txBody>
          <a:bodyPr vert="horz" lIns="91440" tIns="45720" rIns="91440" bIns="45720" rtlCol="0" anchor="ctr"/>
          <a:lstStyle>
            <a:lvl1pPr algn="l">
              <a:defRPr sz="900">
                <a:solidFill>
                  <a:schemeClr val="bg1"/>
                </a:solidFill>
              </a:defRPr>
            </a:lvl1pPr>
          </a:lstStyle>
          <a:p>
            <a:fld id="{193AE7A6-ACC4-8C43-BC97-4374F89D94EE}" type="datetime3">
              <a:rPr lang="en-US" smtClean="0"/>
              <a:t>21 February 2025</a:t>
            </a:fld>
            <a:endParaRPr lang="en-BE"/>
          </a:p>
        </p:txBody>
      </p:sp>
      <p:sp>
        <p:nvSpPr>
          <p:cNvPr id="5" name="Footer Placeholder 4"/>
          <p:cNvSpPr>
            <a:spLocks noGrp="1"/>
          </p:cNvSpPr>
          <p:nvPr>
            <p:ph type="ftr" sz="quarter" idx="3"/>
          </p:nvPr>
        </p:nvSpPr>
        <p:spPr>
          <a:xfrm>
            <a:off x="3028950" y="4767262"/>
            <a:ext cx="3086100" cy="376237"/>
          </a:xfrm>
          <a:prstGeom prst="rect">
            <a:avLst/>
          </a:prstGeom>
        </p:spPr>
        <p:txBody>
          <a:bodyPr vert="horz" lIns="91440" tIns="45720" rIns="91440" bIns="45720" rtlCol="0" anchor="ctr"/>
          <a:lstStyle>
            <a:lvl1pPr algn="ctr">
              <a:defRPr sz="900">
                <a:solidFill>
                  <a:schemeClr val="bg1"/>
                </a:solidFill>
              </a:defRPr>
            </a:lvl1pPr>
          </a:lstStyle>
          <a:p>
            <a:endParaRPr lang="en-BE"/>
          </a:p>
        </p:txBody>
      </p:sp>
      <p:sp>
        <p:nvSpPr>
          <p:cNvPr id="6" name="Slide Number Placeholder 5"/>
          <p:cNvSpPr>
            <a:spLocks noGrp="1"/>
          </p:cNvSpPr>
          <p:nvPr>
            <p:ph type="sldNum" sz="quarter" idx="4"/>
          </p:nvPr>
        </p:nvSpPr>
        <p:spPr>
          <a:xfrm>
            <a:off x="6457950" y="4767262"/>
            <a:ext cx="2057400" cy="376237"/>
          </a:xfrm>
          <a:prstGeom prst="rect">
            <a:avLst/>
          </a:prstGeom>
        </p:spPr>
        <p:txBody>
          <a:bodyPr vert="horz" lIns="91440" tIns="45720" rIns="91440" bIns="45720" rtlCol="0" anchor="ctr"/>
          <a:lstStyle>
            <a:lvl1pPr algn="r">
              <a:defRPr sz="900">
                <a:solidFill>
                  <a:schemeClr val="bg1"/>
                </a:solidFill>
              </a:defRPr>
            </a:lvl1pPr>
          </a:lstStyle>
          <a:p>
            <a:fld id="{14B82451-9D74-E142-B67E-6459AEE92700}" type="slidenum">
              <a:rPr lang="en-BE" smtClean="0"/>
              <a:pPr/>
              <a:t>‹#›</a:t>
            </a:fld>
            <a:endParaRPr lang="en-BE"/>
          </a:p>
        </p:txBody>
      </p:sp>
      <p:pic>
        <p:nvPicPr>
          <p:cNvPr id="10" name="Picture 9">
            <a:extLst>
              <a:ext uri="{FF2B5EF4-FFF2-40B4-BE49-F238E27FC236}">
                <a16:creationId xmlns:a16="http://schemas.microsoft.com/office/drawing/2014/main" id="{F6503764-5E32-F641-888E-048F03021C4F}"/>
              </a:ext>
            </a:extLst>
          </p:cNvPr>
          <p:cNvPicPr>
            <a:picLocks noChangeAspect="1" noChangeArrowheads="1"/>
          </p:cNvPicPr>
          <p:nvPr userDrawn="1"/>
        </p:nvPicPr>
        <p:blipFill>
          <a:blip r:embed="rId13"/>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0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6" r:id="rId6"/>
    <p:sldLayoutId id="2147483667" r:id="rId7"/>
    <p:sldLayoutId id="2147483668" r:id="rId8"/>
    <p:sldLayoutId id="2147483672" r:id="rId9"/>
  </p:sldLayoutIdLst>
  <p:hf hdr="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6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4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1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uropeanturbinenetwork.sharepoint.com/:w:/s/ETNHydrogenWorkingGroup-TaskforceonCCSSolutions/EUv30ehAOZZBkNW0sVjg7woByKBUCHRikqr80gZ_vag-fw?e=6j33gZ&amp;wdLOR=c595CBAED-E72E-4074-B575-0EC1FBF41849" TargetMode="External"/><Relationship Id="rId2" Type="http://schemas.openxmlformats.org/officeDocument/2006/relationships/hyperlink" Target="https://europeanturbinenetwork.sharepoint.com/:w:/s/ETNHydrogenWorkingGroup-TaskforceonCCSSolutions/EWNfmCILySpNn7vrcueCjoMBJdIgKhTThn27oYxXt0735g?e=18J5dI" TargetMode="External"/><Relationship Id="rId1" Type="http://schemas.openxmlformats.org/officeDocument/2006/relationships/slideLayout" Target="../slideLayouts/slideLayout2.xml"/><Relationship Id="rId4" Type="http://schemas.openxmlformats.org/officeDocument/2006/relationships/hyperlink" Target="https://europeanturbinenetwork.sharepoint.com/:x:/s/ETNHydrogenWorkingGroup-TaskforceonCCSSolutions/ERjggcVlv2RFtZlxteG60l0BLA9J_jenrbxkpsIpZry-aw?e=GvI0ob"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tn.global/?post_type=events&amp;p=4727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B4E88-44F6-3946-BF05-F9EB3E16B438}"/>
              </a:ext>
            </a:extLst>
          </p:cNvPr>
          <p:cNvSpPr>
            <a:spLocks noGrp="1"/>
          </p:cNvSpPr>
          <p:nvPr>
            <p:ph type="dt" sz="half" idx="10"/>
          </p:nvPr>
        </p:nvSpPr>
        <p:spPr/>
        <p:txBody>
          <a:bodyPr/>
          <a:lstStyle/>
          <a:p>
            <a:fld id="{F162EDCF-F5BB-E64C-B77D-A54CB4D8E988}" type="datetime3">
              <a:rPr lang="en-US" smtClean="0"/>
              <a:pPr/>
              <a:t>21 February 2025</a:t>
            </a:fld>
            <a:endParaRPr lang="en-BE"/>
          </a:p>
        </p:txBody>
      </p:sp>
      <p:sp>
        <p:nvSpPr>
          <p:cNvPr id="3" name="Footer Placeholder 2">
            <a:extLst>
              <a:ext uri="{FF2B5EF4-FFF2-40B4-BE49-F238E27FC236}">
                <a16:creationId xmlns:a16="http://schemas.microsoft.com/office/drawing/2014/main" id="{AFECB551-83B3-9549-B29E-B971A02A5F1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91108ED-C47F-B544-9F0B-F54EF15331A2}"/>
              </a:ext>
            </a:extLst>
          </p:cNvPr>
          <p:cNvSpPr>
            <a:spLocks noGrp="1"/>
          </p:cNvSpPr>
          <p:nvPr>
            <p:ph type="sldNum" sz="quarter" idx="12"/>
          </p:nvPr>
        </p:nvSpPr>
        <p:spPr/>
        <p:txBody>
          <a:bodyPr/>
          <a:lstStyle/>
          <a:p>
            <a:fld id="{14B82451-9D74-E142-B67E-6459AEE92700}" type="slidenum">
              <a:rPr lang="en-BE" smtClean="0"/>
              <a:pPr/>
              <a:t>1</a:t>
            </a:fld>
            <a:endParaRPr lang="en-BE"/>
          </a:p>
        </p:txBody>
      </p:sp>
      <p:sp>
        <p:nvSpPr>
          <p:cNvPr id="5" name="Title 4">
            <a:extLst>
              <a:ext uri="{FF2B5EF4-FFF2-40B4-BE49-F238E27FC236}">
                <a16:creationId xmlns:a16="http://schemas.microsoft.com/office/drawing/2014/main" id="{08B0972E-54AC-5646-AB17-A05F6B245E35}"/>
              </a:ext>
            </a:extLst>
          </p:cNvPr>
          <p:cNvSpPr>
            <a:spLocks noGrp="1"/>
          </p:cNvSpPr>
          <p:nvPr>
            <p:ph type="title"/>
          </p:nvPr>
        </p:nvSpPr>
        <p:spPr/>
        <p:txBody>
          <a:bodyPr/>
          <a:lstStyle/>
          <a:p>
            <a:r>
              <a:rPr lang="en-GB" dirty="0"/>
              <a:t>ETN CCS Working Group</a:t>
            </a:r>
            <a:endParaRPr lang="en-BE" dirty="0"/>
          </a:p>
        </p:txBody>
      </p:sp>
      <p:sp>
        <p:nvSpPr>
          <p:cNvPr id="6" name="Text Placeholder 5">
            <a:extLst>
              <a:ext uri="{FF2B5EF4-FFF2-40B4-BE49-F238E27FC236}">
                <a16:creationId xmlns:a16="http://schemas.microsoft.com/office/drawing/2014/main" id="{C031F933-DCC0-6845-B2D4-439C3BCD7CC2}"/>
              </a:ext>
            </a:extLst>
          </p:cNvPr>
          <p:cNvSpPr>
            <a:spLocks noGrp="1"/>
          </p:cNvSpPr>
          <p:nvPr>
            <p:ph type="body" idx="1"/>
          </p:nvPr>
        </p:nvSpPr>
        <p:spPr/>
        <p:txBody>
          <a:bodyPr/>
          <a:lstStyle/>
          <a:p>
            <a:r>
              <a:rPr lang="en-GB" dirty="0"/>
              <a:t>Monthly Meeting (Friday, 21 February 2025)</a:t>
            </a:r>
            <a:endParaRPr lang="en-BE" dirty="0"/>
          </a:p>
        </p:txBody>
      </p:sp>
    </p:spTree>
    <p:extLst>
      <p:ext uri="{BB962C8B-B14F-4D97-AF65-F5344CB8AC3E}">
        <p14:creationId xmlns:p14="http://schemas.microsoft.com/office/powerpoint/2010/main" val="8501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a:t>Agenda of the meeting</a:t>
            </a:r>
            <a:endParaRPr lang="en-BE"/>
          </a:p>
        </p:txBody>
      </p:sp>
      <p:sp>
        <p:nvSpPr>
          <p:cNvPr id="7" name="Content Placeholder 6">
            <a:extLst>
              <a:ext uri="{FF2B5EF4-FFF2-40B4-BE49-F238E27FC236}">
                <a16:creationId xmlns:a16="http://schemas.microsoft.com/office/drawing/2014/main" id="{0E5ACCDF-FB9A-9643-82BA-D8B91DD9375C}"/>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GB" dirty="0"/>
              <a:t>Welcome &amp; Updates on </a:t>
            </a:r>
            <a:r>
              <a:rPr lang="en-GB" b="1" dirty="0"/>
              <a:t>CCS Working Group </a:t>
            </a:r>
            <a:r>
              <a:rPr lang="en-GB" dirty="0"/>
              <a:t>(5 minutes)</a:t>
            </a:r>
          </a:p>
          <a:p>
            <a:pPr marL="342900" indent="-342900">
              <a:buAutoNum type="arabicPeriod"/>
            </a:pPr>
            <a:r>
              <a:rPr lang="en-GB" dirty="0"/>
              <a:t>Master Thesis (10 minutes)</a:t>
            </a:r>
          </a:p>
          <a:p>
            <a:pPr marL="342900" indent="-342900">
              <a:buAutoNum type="arabicPeriod"/>
            </a:pPr>
            <a:r>
              <a:rPr lang="en-GB" dirty="0"/>
              <a:t>Updates and Next Actions for the current activities (10 minutes):</a:t>
            </a:r>
            <a:endParaRPr lang="en-GB" dirty="0">
              <a:cs typeface="Arial"/>
            </a:endParaRPr>
          </a:p>
          <a:p>
            <a:pPr marL="857250" lvl="1" indent="-400050" fontAlgn="base">
              <a:buFont typeface="+mj-lt"/>
              <a:buAutoNum type="romanUcPeriod"/>
            </a:pPr>
            <a:r>
              <a:rPr lang="en-GB" sz="1800" dirty="0"/>
              <a:t>Report - 10 minutes</a:t>
            </a:r>
            <a:endParaRPr lang="en-GB" sz="1800" dirty="0">
              <a:cs typeface="Arial"/>
            </a:endParaRPr>
          </a:p>
          <a:p>
            <a:pPr marL="342900" indent="-342900">
              <a:buFont typeface="Wingdings" pitchFamily="2" charset="2"/>
              <a:buAutoNum type="arabicPeriod"/>
            </a:pPr>
            <a:r>
              <a:rPr lang="en-GB" dirty="0"/>
              <a:t>Annual General Meeting &amp; Workshop (15 minutes)</a:t>
            </a:r>
            <a:endParaRPr lang="en-GB" dirty="0">
              <a:cs typeface="Arial"/>
            </a:endParaRPr>
          </a:p>
          <a:p>
            <a:pPr marL="342900" indent="-342900">
              <a:buFont typeface="Wingdings" pitchFamily="2" charset="2"/>
              <a:buAutoNum type="arabicPeriod"/>
            </a:pPr>
            <a:r>
              <a:rPr lang="en-GB" dirty="0">
                <a:cs typeface="Arial"/>
              </a:rPr>
              <a:t>Additional Activities 2025/2026 </a:t>
            </a:r>
            <a:r>
              <a:rPr lang="en-GB">
                <a:cs typeface="Arial"/>
              </a:rPr>
              <a:t>(1</a:t>
            </a:r>
            <a:r>
              <a:rPr lang="en-GB" dirty="0">
                <a:cs typeface="Arial"/>
              </a:rPr>
              <a:t>5</a:t>
            </a:r>
            <a:r>
              <a:rPr lang="en-GB">
                <a:cs typeface="Arial"/>
              </a:rPr>
              <a:t> </a:t>
            </a:r>
            <a:r>
              <a:rPr lang="en-GB" dirty="0">
                <a:cs typeface="Arial"/>
              </a:rPr>
              <a:t>minutes)</a:t>
            </a:r>
          </a:p>
          <a:p>
            <a:pPr marL="342900" indent="-342900">
              <a:buAutoNum type="arabicPeriod"/>
            </a:pPr>
            <a:r>
              <a:rPr lang="en-GB" dirty="0"/>
              <a:t>Any Other Business (5 minutes)</a:t>
            </a:r>
          </a:p>
          <a:p>
            <a:pPr marL="342900" indent="-342900">
              <a:buAutoNum type="arabicPeriod"/>
            </a:pPr>
            <a:endParaRPr lang="en-GB" dirty="0"/>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2</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a:lstStyle/>
          <a:p>
            <a:r>
              <a:rPr lang="en-GB"/>
              <a:t>Topics to be discussed</a:t>
            </a:r>
            <a:endParaRPr lang="en-BE"/>
          </a:p>
        </p:txBody>
      </p:sp>
    </p:spTree>
    <p:extLst>
      <p:ext uri="{BB962C8B-B14F-4D97-AF65-F5344CB8AC3E}">
        <p14:creationId xmlns:p14="http://schemas.microsoft.com/office/powerpoint/2010/main" val="90445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a:t>Status of the new activities</a:t>
            </a:r>
            <a:endParaRPr lang="en-BE"/>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3</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vert="horz" lIns="90000" tIns="46800" rIns="90000" bIns="45720" rtlCol="0" anchor="t">
            <a:normAutofit/>
          </a:bodyPr>
          <a:lstStyle/>
          <a:p>
            <a:r>
              <a:rPr lang="en-GB"/>
              <a:t>Updates and Next Actions</a:t>
            </a:r>
            <a:endParaRPr lang="en-BE"/>
          </a:p>
        </p:txBody>
      </p:sp>
      <p:graphicFrame>
        <p:nvGraphicFramePr>
          <p:cNvPr id="11" name="Content Placeholder 8">
            <a:extLst>
              <a:ext uri="{FF2B5EF4-FFF2-40B4-BE49-F238E27FC236}">
                <a16:creationId xmlns:a16="http://schemas.microsoft.com/office/drawing/2014/main" id="{E79B14ED-56EE-AFEB-C727-0C43394556D7}"/>
              </a:ext>
            </a:extLst>
          </p:cNvPr>
          <p:cNvGraphicFramePr>
            <a:graphicFrameLocks noGrp="1"/>
          </p:cNvGraphicFramePr>
          <p:nvPr>
            <p:ph idx="1"/>
            <p:extLst>
              <p:ext uri="{D42A27DB-BD31-4B8C-83A1-F6EECF244321}">
                <p14:modId xmlns:p14="http://schemas.microsoft.com/office/powerpoint/2010/main" val="3863182069"/>
              </p:ext>
            </p:extLst>
          </p:nvPr>
        </p:nvGraphicFramePr>
        <p:xfrm>
          <a:off x="698390" y="1589115"/>
          <a:ext cx="7816959" cy="2926080"/>
        </p:xfrm>
        <a:graphic>
          <a:graphicData uri="http://schemas.openxmlformats.org/drawingml/2006/table">
            <a:tbl>
              <a:tblPr firstRow="1" bandRow="1">
                <a:tableStyleId>{7DF18680-E054-41AD-8BC1-D1AEF772440D}</a:tableStyleId>
              </a:tblPr>
              <a:tblGrid>
                <a:gridCol w="2311674">
                  <a:extLst>
                    <a:ext uri="{9D8B030D-6E8A-4147-A177-3AD203B41FA5}">
                      <a16:colId xmlns:a16="http://schemas.microsoft.com/office/drawing/2014/main" val="1975526939"/>
                    </a:ext>
                  </a:extLst>
                </a:gridCol>
                <a:gridCol w="1785630">
                  <a:extLst>
                    <a:ext uri="{9D8B030D-6E8A-4147-A177-3AD203B41FA5}">
                      <a16:colId xmlns:a16="http://schemas.microsoft.com/office/drawing/2014/main" val="3847807639"/>
                    </a:ext>
                  </a:extLst>
                </a:gridCol>
                <a:gridCol w="3719655">
                  <a:extLst>
                    <a:ext uri="{9D8B030D-6E8A-4147-A177-3AD203B41FA5}">
                      <a16:colId xmlns:a16="http://schemas.microsoft.com/office/drawing/2014/main" val="4012701541"/>
                    </a:ext>
                  </a:extLst>
                </a:gridCol>
              </a:tblGrid>
              <a:tr h="269696">
                <a:tc>
                  <a:txBody>
                    <a:bodyPr/>
                    <a:lstStyle/>
                    <a:p>
                      <a:pPr algn="ctr"/>
                      <a:r>
                        <a:rPr lang="en-GB" sz="1200"/>
                        <a:t>Topics</a:t>
                      </a:r>
                      <a:endParaRPr lang="en-BE" sz="120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1200"/>
                        <a:t>Proposed activities</a:t>
                      </a:r>
                    </a:p>
                  </a:txBody>
                  <a:tcPr anchor="ctr">
                    <a:lnT w="12700" cap="flat" cmpd="sng" algn="ctr">
                      <a:solidFill>
                        <a:schemeClr val="tx1"/>
                      </a:solidFill>
                      <a:prstDash val="solid"/>
                      <a:round/>
                      <a:headEnd type="none" w="med" len="med"/>
                      <a:tailEnd type="none" w="med" len="med"/>
                    </a:lnT>
                  </a:tcPr>
                </a:tc>
                <a:tc>
                  <a:txBody>
                    <a:bodyPr/>
                    <a:lstStyle/>
                    <a:p>
                      <a:pPr algn="ctr"/>
                      <a:r>
                        <a:rPr lang="en-GB" sz="1200"/>
                        <a:t>Advancements and open questions</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494408"/>
                  </a:ext>
                </a:extLst>
              </a:tr>
              <a:tr h="341789">
                <a:tc>
                  <a:txBody>
                    <a:bodyPr/>
                    <a:lstStyle/>
                    <a:p>
                      <a:pPr marL="0" lvl="0" indent="0" algn="just" defTabSz="685800" rtl="0" eaLnBrk="1" latinLnBrk="0" hangingPunct="1">
                        <a:buFontTx/>
                        <a:buNone/>
                      </a:pPr>
                      <a:r>
                        <a:rPr lang="en-US" sz="1000" kern="1200">
                          <a:solidFill>
                            <a:srgbClr val="002A5C"/>
                          </a:solidFill>
                          <a:latin typeface="+mn-lt"/>
                          <a:ea typeface="+mn-ea"/>
                          <a:cs typeface="+mn-cs"/>
                        </a:rPr>
                        <a:t>Identify the economic tipping point, in terms of asset output, between H2-GTs and CCS-GTs</a:t>
                      </a:r>
                    </a:p>
                  </a:txBody>
                  <a:tcPr anchor="ctr">
                    <a:lnL w="12700" cap="flat" cmpd="sng" algn="ctr">
                      <a:solidFill>
                        <a:schemeClr val="tx1"/>
                      </a:solidFill>
                      <a:prstDash val="solid"/>
                      <a:round/>
                      <a:headEnd type="none" w="med" len="med"/>
                      <a:tailEnd type="none" w="med" len="med"/>
                    </a:lnL>
                  </a:tcPr>
                </a:tc>
                <a:tc>
                  <a:txBody>
                    <a:bodyPr/>
                    <a:lstStyle/>
                    <a:p>
                      <a:pPr marL="171450" lvl="0" indent="-171450" algn="just" defTabSz="685800" rtl="0" eaLnBrk="1" latinLnBrk="0" hangingPunct="1">
                        <a:buFont typeface="Wingdings" panose="05000000000000000000" pitchFamily="2" charset="2"/>
                        <a:buChar char="§"/>
                      </a:pPr>
                      <a:r>
                        <a:rPr lang="en-US" sz="1000" kern="1200">
                          <a:solidFill>
                            <a:srgbClr val="002A5C"/>
                          </a:solidFill>
                          <a:latin typeface="+mn-lt"/>
                          <a:ea typeface="+mn-ea"/>
                          <a:cs typeface="+mn-cs"/>
                        </a:rPr>
                        <a:t>Master's Thesis (09.2025)</a:t>
                      </a:r>
                    </a:p>
                  </a:txBody>
                  <a:tcPr anchor="ctr"/>
                </a:tc>
                <a:tc>
                  <a:txBody>
                    <a:bodyPr/>
                    <a:lstStyle/>
                    <a:p>
                      <a:pPr marL="171450" lvl="0" indent="-171450" algn="just" defTabSz="685800" rtl="0" eaLnBrk="1" latinLnBrk="0" hangingPunct="1">
                        <a:buFont typeface="Wingdings" panose="05000000000000000000" pitchFamily="2" charset="2"/>
                        <a:buChar char="§"/>
                      </a:pPr>
                      <a:r>
                        <a:rPr lang="en-US" sz="1000" kern="1200">
                          <a:solidFill>
                            <a:srgbClr val="002A5C"/>
                          </a:solidFill>
                          <a:latin typeface="+mn-lt"/>
                          <a:ea typeface="+mn-ea"/>
                          <a:cs typeface="+mn-cs"/>
                        </a:rPr>
                        <a:t>Jean </a:t>
                      </a:r>
                      <a:r>
                        <a:rPr lang="en-US" sz="1000" kern="1200" err="1">
                          <a:solidFill>
                            <a:srgbClr val="002A5C"/>
                          </a:solidFill>
                          <a:latin typeface="+mn-lt"/>
                          <a:ea typeface="+mn-ea"/>
                          <a:cs typeface="+mn-cs"/>
                        </a:rPr>
                        <a:t>Beriot</a:t>
                      </a:r>
                      <a:r>
                        <a:rPr lang="en-US" sz="1000" kern="1200">
                          <a:solidFill>
                            <a:srgbClr val="002A5C"/>
                          </a:solidFill>
                          <a:latin typeface="+mn-lt"/>
                          <a:ea typeface="+mn-ea"/>
                          <a:cs typeface="+mn-cs"/>
                        </a:rPr>
                        <a:t> (Master Student, </a:t>
                      </a:r>
                      <a:r>
                        <a:rPr lang="en-US" sz="1000" kern="1200" err="1">
                          <a:solidFill>
                            <a:srgbClr val="002A5C"/>
                          </a:solidFill>
                          <a:latin typeface="+mn-lt"/>
                          <a:ea typeface="+mn-ea"/>
                          <a:cs typeface="+mn-cs"/>
                        </a:rPr>
                        <a:t>Umons</a:t>
                      </a:r>
                      <a:r>
                        <a:rPr lang="en-US" sz="1000" kern="1200">
                          <a:solidFill>
                            <a:srgbClr val="002A5C"/>
                          </a:solidFill>
                          <a:latin typeface="+mn-lt"/>
                          <a:ea typeface="+mn-ea"/>
                          <a:cs typeface="+mn-cs"/>
                        </a:rPr>
                        <a:t>) started working on </a:t>
                      </a:r>
                      <a:r>
                        <a:rPr lang="en-US" sz="1000" kern="1200">
                          <a:solidFill>
                            <a:srgbClr val="002A5C"/>
                          </a:solidFill>
                          <a:latin typeface="+mn-lt"/>
                          <a:ea typeface="+mn-ea"/>
                          <a:cs typeface="+mn-cs"/>
                          <a:hlinkClick r:id="rId2"/>
                        </a:rPr>
                        <a:t>the Master Thesis</a:t>
                      </a:r>
                      <a:endParaRPr lang="en-US" sz="1000" kern="1200">
                        <a:solidFill>
                          <a:srgbClr val="002A5C"/>
                        </a:solidFill>
                        <a:latin typeface="+mn-lt"/>
                        <a:ea typeface="+mn-ea"/>
                        <a:cs typeface="+mn-cs"/>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5101081"/>
                  </a:ext>
                </a:extLst>
              </a:tr>
              <a:tr h="341789">
                <a:tc>
                  <a:txBody>
                    <a:bodyPr/>
                    <a:lstStyle/>
                    <a:p>
                      <a:pPr marL="0" indent="0" algn="just" defTabSz="685800" rtl="0" eaLnBrk="1" latinLnBrk="0" hangingPunct="1">
                        <a:buFontTx/>
                        <a:buNone/>
                      </a:pPr>
                      <a:r>
                        <a:rPr lang="en-GB" sz="1000" kern="1200">
                          <a:solidFill>
                            <a:srgbClr val="002A5C"/>
                          </a:solidFill>
                          <a:latin typeface="+mn-lt"/>
                          <a:ea typeface="+mn-ea"/>
                          <a:cs typeface="+mn-cs"/>
                        </a:rPr>
                        <a:t>Need to define the most optimal CO₂ transportation related to CCS-GT</a:t>
                      </a:r>
                      <a:endParaRPr lang="en-US" sz="1000" kern="1200">
                        <a:solidFill>
                          <a:srgbClr val="002A5C"/>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171450" indent="-171450" algn="just" defTabSz="685800" rtl="0" eaLnBrk="1" latinLnBrk="0" hangingPunct="1">
                        <a:buFont typeface="Wingdings" panose="05000000000000000000" pitchFamily="2" charset="2"/>
                        <a:buChar char="§"/>
                      </a:pPr>
                      <a:r>
                        <a:rPr lang="en-GB" sz="1000" kern="1200">
                          <a:solidFill>
                            <a:srgbClr val="002A5C"/>
                          </a:solidFill>
                          <a:latin typeface="+mn-lt"/>
                          <a:ea typeface="+mn-ea"/>
                          <a:cs typeface="+mn-cs"/>
                          <a:hlinkClick r:id="rId3"/>
                        </a:rPr>
                        <a:t>Report uploaded at this link</a:t>
                      </a:r>
                      <a:r>
                        <a:rPr lang="en-GB" sz="1000" kern="1200">
                          <a:solidFill>
                            <a:srgbClr val="002A5C"/>
                          </a:solidFill>
                          <a:latin typeface="+mn-lt"/>
                          <a:ea typeface="+mn-ea"/>
                          <a:cs typeface="+mn-cs"/>
                        </a:rPr>
                        <a:t> (first results to be presented at AGM2025?)</a:t>
                      </a:r>
                    </a:p>
                  </a:txBody>
                  <a:tcPr anchor="ctr"/>
                </a:tc>
                <a:tc>
                  <a:txBody>
                    <a:bodyPr/>
                    <a:lstStyle/>
                    <a:p>
                      <a:pPr marL="171450" lvl="0" indent="-171450" algn="just" defTabSz="685800" rtl="0" eaLnBrk="1" latinLnBrk="0" hangingPunct="1">
                        <a:buFont typeface="Wingdings" panose="05000000000000000000" pitchFamily="2" charset="2"/>
                        <a:buChar char="§"/>
                      </a:pPr>
                      <a:r>
                        <a:rPr lang="en-GB" sz="1000" kern="1200">
                          <a:solidFill>
                            <a:srgbClr val="002A5C"/>
                          </a:solidFill>
                          <a:latin typeface="+mn-lt"/>
                          <a:ea typeface="+mn-ea"/>
                          <a:cs typeface="+mn-cs"/>
                        </a:rPr>
                        <a:t>Interest of Uniper, SSE, </a:t>
                      </a:r>
                      <a:r>
                        <a:rPr lang="en-GB" sz="1000" kern="1200" err="1">
                          <a:solidFill>
                            <a:srgbClr val="002A5C"/>
                          </a:solidFill>
                          <a:latin typeface="+mn-lt"/>
                          <a:ea typeface="+mn-ea"/>
                          <a:cs typeface="+mn-cs"/>
                        </a:rPr>
                        <a:t>UiS</a:t>
                      </a:r>
                      <a:r>
                        <a:rPr lang="en-GB" sz="1000" kern="1200">
                          <a:solidFill>
                            <a:srgbClr val="002A5C"/>
                          </a:solidFill>
                          <a:latin typeface="+mn-lt"/>
                          <a:ea typeface="+mn-ea"/>
                          <a:cs typeface="+mn-cs"/>
                        </a:rPr>
                        <a:t>, Peter Jansohn (ETN Em. Member), Umons, RWTH Aachen, Equinor (reviewer);</a:t>
                      </a:r>
                    </a:p>
                    <a:p>
                      <a:pPr marL="171450" lvl="0" indent="-171450" algn="just" rtl="0" eaLnBrk="1" latinLnBrk="0" hangingPunct="1">
                        <a:buFont typeface="Wingdings" panose="05000000000000000000" pitchFamily="2" charset="2"/>
                        <a:buChar char="§"/>
                      </a:pPr>
                      <a:r>
                        <a:rPr lang="en-GB" sz="1000" kern="1200">
                          <a:solidFill>
                            <a:srgbClr val="002A5C"/>
                          </a:solidFill>
                          <a:latin typeface="+mn-lt"/>
                          <a:ea typeface="+mn-ea"/>
                          <a:cs typeface="+mn-cs"/>
                        </a:rPr>
                        <a:t>Index being defined;</a:t>
                      </a:r>
                    </a:p>
                    <a:p>
                      <a:pPr marL="171450" lvl="0" indent="-171450" algn="just" rtl="0" eaLnBrk="1" latinLnBrk="0" hangingPunct="1">
                        <a:buFont typeface="Wingdings" panose="05000000000000000000" pitchFamily="2" charset="2"/>
                        <a:buChar char="§"/>
                      </a:pPr>
                      <a:r>
                        <a:rPr lang="en-GB" sz="1000" kern="1200">
                          <a:solidFill>
                            <a:srgbClr val="002A5C"/>
                          </a:solidFill>
                          <a:latin typeface="+mn-lt"/>
                          <a:ea typeface="+mn-ea"/>
                          <a:cs typeface="+mn-cs"/>
                        </a:rPr>
                        <a:t>Need to define: 1) Leader for Chapter 3 (CAPEX/OPEX); 2) Sub-indexes for each Chapter; 3) Contributors per Chapter</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836077"/>
                  </a:ext>
                </a:extLst>
              </a:tr>
              <a:tr h="341789">
                <a:tc>
                  <a:txBody>
                    <a:bodyPr/>
                    <a:lstStyle/>
                    <a:p>
                      <a:pPr marL="0" indent="0" algn="just" defTabSz="685800" rtl="0" eaLnBrk="1" latinLnBrk="0" hangingPunct="1">
                        <a:buFontTx/>
                        <a:buNone/>
                      </a:pPr>
                      <a:r>
                        <a:rPr lang="en-GB" sz="1000" kern="1200">
                          <a:solidFill>
                            <a:srgbClr val="002A5C"/>
                          </a:solidFill>
                          <a:latin typeface="+mn-lt"/>
                          <a:ea typeface="+mn-ea"/>
                          <a:cs typeface="+mn-cs"/>
                        </a:rPr>
                        <a:t>Disseminate CCS solutions</a:t>
                      </a:r>
                      <a:endParaRPr lang="en-BE" sz="1000" kern="1200">
                        <a:solidFill>
                          <a:srgbClr val="002A5C"/>
                        </a:solidFill>
                        <a:latin typeface="+mn-lt"/>
                        <a:ea typeface="+mn-ea"/>
                        <a:cs typeface="+mn-cs"/>
                      </a:endParaRPr>
                    </a:p>
                  </a:txBody>
                  <a:tcPr anchor="ctr">
                    <a:lnL w="12700" cap="flat" cmpd="sng" algn="ctr">
                      <a:solidFill>
                        <a:schemeClr val="tx1"/>
                      </a:solidFill>
                      <a:prstDash val="solid"/>
                      <a:round/>
                      <a:headEnd type="none" w="med" len="med"/>
                      <a:tailEnd type="none" w="med" len="med"/>
                    </a:lnL>
                  </a:tcPr>
                </a:tc>
                <a:tc>
                  <a:txBody>
                    <a:bodyPr/>
                    <a:lstStyle/>
                    <a:p>
                      <a:pPr marL="171450" indent="-171450" algn="just" defTabSz="685800" rtl="0" eaLnBrk="1" latinLnBrk="0" hangingPunct="1">
                        <a:buFont typeface="Wingdings" panose="05000000000000000000" pitchFamily="2" charset="2"/>
                        <a:buChar char="§"/>
                      </a:pPr>
                      <a:r>
                        <a:rPr lang="en-BE" sz="1000" kern="1200">
                          <a:solidFill>
                            <a:srgbClr val="002A5C"/>
                          </a:solidFill>
                          <a:latin typeface="+mn-lt"/>
                          <a:ea typeface="+mn-ea"/>
                          <a:cs typeface="+mn-cs"/>
                        </a:rPr>
                        <a:t> </a:t>
                      </a:r>
                      <a:r>
                        <a:rPr lang="en-GB" sz="1000" kern="1200">
                          <a:solidFill>
                            <a:srgbClr val="002A5C"/>
                          </a:solidFill>
                          <a:latin typeface="+mn-lt"/>
                          <a:ea typeface="+mn-ea"/>
                          <a:cs typeface="+mn-cs"/>
                        </a:rPr>
                        <a:t>Webinar</a:t>
                      </a:r>
                      <a:r>
                        <a:rPr lang="en-BE" sz="1000" kern="1200">
                          <a:solidFill>
                            <a:srgbClr val="002A5C"/>
                          </a:solidFill>
                          <a:latin typeface="+mn-lt"/>
                          <a:ea typeface="+mn-ea"/>
                          <a:cs typeface="+mn-cs"/>
                        </a:rPr>
                        <a:t> series</a:t>
                      </a:r>
                      <a:endParaRPr lang="en-GB" sz="1000" kern="1200">
                        <a:solidFill>
                          <a:srgbClr val="002A5C"/>
                        </a:solidFill>
                        <a:latin typeface="+mn-lt"/>
                        <a:ea typeface="+mn-ea"/>
                        <a:cs typeface="+mn-cs"/>
                      </a:endParaRPr>
                    </a:p>
                  </a:txBody>
                  <a:tcPr anchor="ctr"/>
                </a:tc>
                <a:tc>
                  <a:txBody>
                    <a:bodyPr/>
                    <a:lstStyle/>
                    <a:p>
                      <a:pPr marL="171450" marR="0" lvl="0" indent="-171450" algn="just" rtl="0" eaLnBrk="1" fontAlgn="auto" latinLnBrk="0" hangingPunct="1">
                        <a:lnSpc>
                          <a:spcPct val="100000"/>
                        </a:lnSpc>
                        <a:spcBef>
                          <a:spcPts val="0"/>
                        </a:spcBef>
                        <a:spcAft>
                          <a:spcPts val="0"/>
                        </a:spcAft>
                        <a:buClrTx/>
                        <a:buSzTx/>
                        <a:buFont typeface="Wingdings" panose="05000000000000000000" pitchFamily="2" charset="2"/>
                        <a:buChar char="§"/>
                      </a:pPr>
                      <a:r>
                        <a:rPr lang="en-GB" sz="1000" kern="1200" dirty="0">
                          <a:solidFill>
                            <a:srgbClr val="002A5C"/>
                          </a:solidFill>
                          <a:latin typeface="+mn-lt"/>
                          <a:ea typeface="+mn-ea"/>
                          <a:cs typeface="+mn-cs"/>
                        </a:rPr>
                        <a:t>4</a:t>
                      </a:r>
                      <a:r>
                        <a:rPr lang="en-GB" sz="1000" kern="1200" baseline="30000" dirty="0">
                          <a:solidFill>
                            <a:srgbClr val="002A5C"/>
                          </a:solidFill>
                          <a:latin typeface="+mn-lt"/>
                          <a:ea typeface="+mn-ea"/>
                          <a:cs typeface="+mn-cs"/>
                        </a:rPr>
                        <a:t>th</a:t>
                      </a:r>
                      <a:r>
                        <a:rPr lang="en-GB" sz="1000" kern="1200" dirty="0">
                          <a:solidFill>
                            <a:srgbClr val="002A5C"/>
                          </a:solidFill>
                          <a:latin typeface="+mn-lt"/>
                          <a:ea typeface="+mn-ea"/>
                          <a:cs typeface="+mn-cs"/>
                        </a:rPr>
                        <a:t> episode to be organised for Spring 2025 (one OEM to be contacted soon).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48991074"/>
                  </a:ext>
                </a:extLst>
              </a:tr>
              <a:tr h="341789">
                <a:tc>
                  <a:txBody>
                    <a:bodyPr/>
                    <a:lstStyle/>
                    <a:p>
                      <a:pPr marL="0" lvl="0" indent="0" algn="just" rtl="0" eaLnBrk="1" latinLnBrk="0" hangingPunct="1">
                        <a:buFontTx/>
                        <a:buNone/>
                      </a:pPr>
                      <a:r>
                        <a:rPr lang="en-US" sz="1000" kern="1200" noProof="0">
                          <a:solidFill>
                            <a:srgbClr val="002A5C"/>
                          </a:solidFill>
                          <a:latin typeface="+mn-lt"/>
                          <a:ea typeface="+mn-ea"/>
                          <a:cs typeface="+mn-cs"/>
                        </a:rPr>
                        <a:t>Develop and review a capture technology database (including amine types and effectiveness, membrane systems, solid sorbets etc.), considering TRL, cost, and efficiency</a:t>
                      </a:r>
                      <a:endParaRPr lang="en-US" sz="1000" kern="1200">
                        <a:solidFill>
                          <a:srgbClr val="002A5C"/>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lvl="0" indent="-171450" algn="just" defTabSz="685800" rtl="0" eaLnBrk="1" latinLnBrk="0" hangingPunct="1">
                        <a:buFont typeface="Wingdings" panose="05000000000000000000" pitchFamily="2" charset="2"/>
                        <a:buChar char="§"/>
                      </a:pPr>
                      <a:r>
                        <a:rPr lang="en-US" sz="1000" kern="1200">
                          <a:solidFill>
                            <a:srgbClr val="002A5C"/>
                          </a:solidFill>
                          <a:latin typeface="+mn-lt"/>
                          <a:ea typeface="+mn-ea"/>
                          <a:cs typeface="+mn-cs"/>
                        </a:rPr>
                        <a:t>Collective work to develop the  database</a:t>
                      </a:r>
                    </a:p>
                    <a:p>
                      <a:pPr marL="171450" lvl="0" indent="-171450" algn="just" defTabSz="685800" rtl="0" eaLnBrk="1" latinLnBrk="0" hangingPunct="1">
                        <a:buFont typeface="Wingdings" panose="05000000000000000000" pitchFamily="2" charset="2"/>
                        <a:buChar char="§"/>
                      </a:pPr>
                      <a:r>
                        <a:rPr lang="en-US" sz="1000" kern="1200">
                          <a:solidFill>
                            <a:srgbClr val="002A5C"/>
                          </a:solidFill>
                          <a:latin typeface="+mn-lt"/>
                          <a:ea typeface="+mn-ea"/>
                          <a:cs typeface="+mn-cs"/>
                        </a:rPr>
                        <a:t>Update as part of a minor student research project</a:t>
                      </a:r>
                    </a:p>
                  </a:txBody>
                  <a:tcPr anchor="ctr">
                    <a:lnB w="12700" cap="flat" cmpd="sng" algn="ctr">
                      <a:solidFill>
                        <a:schemeClr val="tx1"/>
                      </a:solidFill>
                      <a:prstDash val="solid"/>
                      <a:round/>
                      <a:headEnd type="none" w="med" len="med"/>
                      <a:tailEnd type="none" w="med" len="med"/>
                    </a:lnB>
                  </a:tcPr>
                </a:tc>
                <a:tc>
                  <a:txBody>
                    <a:bodyPr/>
                    <a:lstStyle/>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Populated the database </a:t>
                      </a:r>
                      <a:r>
                        <a:rPr lang="en-US" sz="1000" kern="1200" dirty="0">
                          <a:solidFill>
                            <a:srgbClr val="002A5C"/>
                          </a:solidFill>
                          <a:latin typeface="+mn-lt"/>
                          <a:ea typeface="+mn-ea"/>
                          <a:cs typeface="+mn-cs"/>
                          <a:hlinkClick r:id="rId4"/>
                        </a:rPr>
                        <a:t>at this link</a:t>
                      </a:r>
                      <a:r>
                        <a:rPr lang="en-US" sz="1000" kern="1200" dirty="0">
                          <a:solidFill>
                            <a:srgbClr val="002A5C"/>
                          </a:solidFill>
                          <a:latin typeface="+mn-lt"/>
                          <a:ea typeface="+mn-ea"/>
                          <a:cs typeface="+mn-cs"/>
                        </a:rPr>
                        <a:t>. Any feedback?</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Peter Jansohn volunteered to participate. Any Member interested to join forces?</a:t>
                      </a:r>
                    </a:p>
                    <a:p>
                      <a:pPr marL="171450" lvl="0" indent="-171450" algn="just" defTabSz="685800" rtl="0" eaLnBrk="1" latinLnBrk="0" hangingPunct="1">
                        <a:buFont typeface="Wingdings" panose="05000000000000000000" pitchFamily="2" charset="2"/>
                        <a:buChar char="§"/>
                      </a:pPr>
                      <a:r>
                        <a:rPr lang="en-US" sz="1000" kern="1200" dirty="0">
                          <a:solidFill>
                            <a:srgbClr val="002A5C"/>
                          </a:solidFill>
                          <a:latin typeface="+mn-lt"/>
                          <a:ea typeface="+mn-ea"/>
                          <a:cs typeface="+mn-cs"/>
                        </a:rPr>
                        <a:t>Need to discuss involvement, next actions of ETN Members, university students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717232"/>
                  </a:ext>
                </a:extLst>
              </a:tr>
            </a:tbl>
          </a:graphicData>
        </a:graphic>
      </p:graphicFrame>
    </p:spTree>
    <p:extLst>
      <p:ext uri="{BB962C8B-B14F-4D97-AF65-F5344CB8AC3E}">
        <p14:creationId xmlns:p14="http://schemas.microsoft.com/office/powerpoint/2010/main" val="165649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CADE-F964-004F-B705-412EF78E2CEE}"/>
              </a:ext>
            </a:extLst>
          </p:cNvPr>
          <p:cNvSpPr>
            <a:spLocks noGrp="1"/>
          </p:cNvSpPr>
          <p:nvPr>
            <p:ph type="title"/>
          </p:nvPr>
        </p:nvSpPr>
        <p:spPr/>
        <p:txBody>
          <a:bodyPr/>
          <a:lstStyle/>
          <a:p>
            <a:r>
              <a:rPr lang="en-GB" dirty="0">
                <a:hlinkClick r:id="rId2"/>
              </a:rPr>
              <a:t>Annual General Meeting &amp; Workshop</a:t>
            </a:r>
            <a:endParaRPr lang="en-BE" dirty="0"/>
          </a:p>
        </p:txBody>
      </p:sp>
      <p:sp>
        <p:nvSpPr>
          <p:cNvPr id="7" name="Content Placeholder 6">
            <a:extLst>
              <a:ext uri="{FF2B5EF4-FFF2-40B4-BE49-F238E27FC236}">
                <a16:creationId xmlns:a16="http://schemas.microsoft.com/office/drawing/2014/main" id="{0E5ACCDF-FB9A-9643-82BA-D8B91DD9375C}"/>
              </a:ext>
            </a:extLst>
          </p:cNvPr>
          <p:cNvSpPr>
            <a:spLocks noGrp="1"/>
          </p:cNvSpPr>
          <p:nvPr>
            <p:ph idx="1"/>
          </p:nvPr>
        </p:nvSpPr>
        <p:spPr/>
        <p:txBody>
          <a:bodyPr>
            <a:noAutofit/>
          </a:bodyPr>
          <a:lstStyle/>
          <a:p>
            <a:pPr marL="0" indent="0" algn="just">
              <a:lnSpc>
                <a:spcPct val="120000"/>
              </a:lnSpc>
              <a:spcBef>
                <a:spcPts val="0"/>
              </a:spcBef>
              <a:buNone/>
            </a:pPr>
            <a:r>
              <a:rPr lang="en-GB" sz="1050" dirty="0"/>
              <a:t>ETN is preparing a Panel on “Carbon Capture and Exhaust Gas Recirculation: Challenges and Opportunities for a Gas Turbine Decarbonisation Pathway” (1h30). The Panel (Thursday morning, 27 March) will:</a:t>
            </a:r>
          </a:p>
          <a:p>
            <a:pPr marL="0" indent="0" algn="just">
              <a:lnSpc>
                <a:spcPct val="120000"/>
              </a:lnSpc>
              <a:spcBef>
                <a:spcPts val="0"/>
              </a:spcBef>
              <a:buNone/>
            </a:pPr>
            <a:endParaRPr lang="en-GB" sz="1050" dirty="0"/>
          </a:p>
          <a:p>
            <a:pPr algn="just">
              <a:lnSpc>
                <a:spcPct val="120000"/>
              </a:lnSpc>
              <a:spcBef>
                <a:spcPts val="0"/>
              </a:spcBef>
            </a:pPr>
            <a:r>
              <a:rPr lang="en-GB" sz="1050" dirty="0"/>
              <a:t>Promote the best practices in CCS projects (i.e., Northern Lights project).</a:t>
            </a:r>
          </a:p>
          <a:p>
            <a:pPr algn="just">
              <a:lnSpc>
                <a:spcPct val="120000"/>
              </a:lnSpc>
              <a:spcBef>
                <a:spcPts val="0"/>
              </a:spcBef>
            </a:pPr>
            <a:r>
              <a:rPr lang="en-GB" sz="1050" dirty="0"/>
              <a:t>Highlight (non-)technological needs to start CCS projects. Barriers to be addressed will be technological, regulatory, financial.</a:t>
            </a:r>
          </a:p>
          <a:p>
            <a:pPr algn="just">
              <a:lnSpc>
                <a:spcPct val="120000"/>
              </a:lnSpc>
              <a:spcBef>
                <a:spcPts val="0"/>
              </a:spcBef>
            </a:pPr>
            <a:endParaRPr lang="en-GB" sz="1050" dirty="0"/>
          </a:p>
          <a:p>
            <a:pPr marL="0" indent="0" algn="just">
              <a:lnSpc>
                <a:spcPct val="120000"/>
              </a:lnSpc>
              <a:spcBef>
                <a:spcPts val="0"/>
              </a:spcBef>
              <a:buNone/>
            </a:pPr>
            <a:r>
              <a:rPr lang="en-GB" sz="1050" dirty="0"/>
              <a:t>The results will be summarised, with the aim to start ETN initiatives to remove barriers to the deployment of CCS and EGR technologies.</a:t>
            </a:r>
          </a:p>
          <a:p>
            <a:pPr marL="0" indent="0" algn="just">
              <a:lnSpc>
                <a:spcPct val="120000"/>
              </a:lnSpc>
              <a:spcBef>
                <a:spcPts val="0"/>
              </a:spcBef>
              <a:buNone/>
            </a:pPr>
            <a:endParaRPr lang="en-GB" sz="1050" dirty="0"/>
          </a:p>
          <a:p>
            <a:pPr marL="0" indent="0" algn="just">
              <a:lnSpc>
                <a:spcPct val="120000"/>
              </a:lnSpc>
              <a:spcBef>
                <a:spcPts val="0"/>
              </a:spcBef>
              <a:buNone/>
            </a:pPr>
            <a:r>
              <a:rPr lang="en-GB" sz="1050" b="1" dirty="0"/>
              <a:t>Updates</a:t>
            </a:r>
          </a:p>
          <a:p>
            <a:pPr marL="0" indent="0" algn="just">
              <a:lnSpc>
                <a:spcPct val="120000"/>
              </a:lnSpc>
              <a:spcBef>
                <a:spcPts val="0"/>
              </a:spcBef>
              <a:buNone/>
            </a:pPr>
            <a:endParaRPr lang="en-GB" sz="1050" dirty="0"/>
          </a:p>
          <a:p>
            <a:pPr algn="just">
              <a:lnSpc>
                <a:spcPct val="120000"/>
              </a:lnSpc>
              <a:spcBef>
                <a:spcPts val="0"/>
              </a:spcBef>
            </a:pPr>
            <a:r>
              <a:rPr lang="en-GB" sz="1050" dirty="0"/>
              <a:t>Equinor is appointing two Members. </a:t>
            </a:r>
          </a:p>
          <a:p>
            <a:pPr algn="just">
              <a:lnSpc>
                <a:spcPct val="120000"/>
              </a:lnSpc>
              <a:spcBef>
                <a:spcPts val="0"/>
              </a:spcBef>
            </a:pPr>
            <a:r>
              <a:rPr lang="en-GB" sz="1050" dirty="0"/>
              <a:t>One Member shall also represent Uniper</a:t>
            </a:r>
          </a:p>
          <a:p>
            <a:pPr algn="just">
              <a:lnSpc>
                <a:spcPct val="120000"/>
              </a:lnSpc>
              <a:spcBef>
                <a:spcPts val="0"/>
              </a:spcBef>
            </a:pPr>
            <a:r>
              <a:rPr lang="en-GB" sz="1050" dirty="0"/>
              <a:t>We also contacted Siemens Energy, Yara, and RWE (the first has to confirm, the second and third did not respond)</a:t>
            </a:r>
          </a:p>
          <a:p>
            <a:pPr algn="just">
              <a:lnSpc>
                <a:spcPct val="120000"/>
              </a:lnSpc>
              <a:spcBef>
                <a:spcPts val="0"/>
              </a:spcBef>
            </a:pPr>
            <a:r>
              <a:rPr lang="en-GB" sz="1050" dirty="0"/>
              <a:t>Any suggestions on other Members to invite? </a:t>
            </a:r>
          </a:p>
        </p:txBody>
      </p:sp>
      <p:sp>
        <p:nvSpPr>
          <p:cNvPr id="4" name="Date Placeholder 3">
            <a:extLst>
              <a:ext uri="{FF2B5EF4-FFF2-40B4-BE49-F238E27FC236}">
                <a16:creationId xmlns:a16="http://schemas.microsoft.com/office/drawing/2014/main" id="{804CBEB6-47B9-EF4E-BFCB-C7358421BD39}"/>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21DA7270-B4FD-094D-9DD3-1B3DD2FFD1C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4046909-ED25-764A-B481-2355F2E9B126}"/>
              </a:ext>
            </a:extLst>
          </p:cNvPr>
          <p:cNvSpPr>
            <a:spLocks noGrp="1"/>
          </p:cNvSpPr>
          <p:nvPr>
            <p:ph type="sldNum" sz="quarter" idx="12"/>
          </p:nvPr>
        </p:nvSpPr>
        <p:spPr/>
        <p:txBody>
          <a:bodyPr/>
          <a:lstStyle/>
          <a:p>
            <a:fld id="{14B82451-9D74-E142-B67E-6459AEE92700}" type="slidenum">
              <a:rPr lang="en-BE" smtClean="0"/>
              <a:t>4</a:t>
            </a:fld>
            <a:endParaRPr lang="en-BE"/>
          </a:p>
        </p:txBody>
      </p:sp>
      <p:sp>
        <p:nvSpPr>
          <p:cNvPr id="8" name="Subtitle 7">
            <a:extLst>
              <a:ext uri="{FF2B5EF4-FFF2-40B4-BE49-F238E27FC236}">
                <a16:creationId xmlns:a16="http://schemas.microsoft.com/office/drawing/2014/main" id="{D547315F-D901-B948-A470-ED406C7B925B}"/>
              </a:ext>
            </a:extLst>
          </p:cNvPr>
          <p:cNvSpPr>
            <a:spLocks noGrp="1"/>
          </p:cNvSpPr>
          <p:nvPr>
            <p:ph type="subTitle" idx="13"/>
          </p:nvPr>
        </p:nvSpPr>
        <p:spPr/>
        <p:txBody>
          <a:bodyPr/>
          <a:lstStyle/>
          <a:p>
            <a:r>
              <a:rPr lang="en-GB" dirty="0"/>
              <a:t>ETN AGM in Bergen, Norway (25-27 March 2025)</a:t>
            </a:r>
            <a:endParaRPr lang="en-BE" dirty="0"/>
          </a:p>
        </p:txBody>
      </p:sp>
    </p:spTree>
    <p:extLst>
      <p:ext uri="{BB962C8B-B14F-4D97-AF65-F5344CB8AC3E}">
        <p14:creationId xmlns:p14="http://schemas.microsoft.com/office/powerpoint/2010/main" val="20135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B646A-85DD-3459-4DA4-AA3AC74A9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70778-0446-84F7-D2EB-51F6E40C0628}"/>
              </a:ext>
            </a:extLst>
          </p:cNvPr>
          <p:cNvSpPr>
            <a:spLocks noGrp="1"/>
          </p:cNvSpPr>
          <p:nvPr>
            <p:ph type="title"/>
          </p:nvPr>
        </p:nvSpPr>
        <p:spPr/>
        <p:txBody>
          <a:bodyPr/>
          <a:lstStyle/>
          <a:p>
            <a:r>
              <a:rPr lang="en-GB" dirty="0"/>
              <a:t>Activities 2025-2026</a:t>
            </a:r>
            <a:endParaRPr lang="en-BE" dirty="0"/>
          </a:p>
        </p:txBody>
      </p:sp>
      <p:sp>
        <p:nvSpPr>
          <p:cNvPr id="7" name="Content Placeholder 6">
            <a:extLst>
              <a:ext uri="{FF2B5EF4-FFF2-40B4-BE49-F238E27FC236}">
                <a16:creationId xmlns:a16="http://schemas.microsoft.com/office/drawing/2014/main" id="{73839068-D43A-8335-5696-5D1D6862446F}"/>
              </a:ext>
            </a:extLst>
          </p:cNvPr>
          <p:cNvSpPr>
            <a:spLocks noGrp="1"/>
          </p:cNvSpPr>
          <p:nvPr>
            <p:ph idx="1"/>
          </p:nvPr>
        </p:nvSpPr>
        <p:spPr/>
        <p:txBody>
          <a:bodyPr>
            <a:normAutofit lnSpcReduction="10000"/>
          </a:bodyPr>
          <a:lstStyle/>
          <a:p>
            <a:pPr algn="just"/>
            <a:r>
              <a:rPr lang="en-GB" dirty="0"/>
              <a:t>The Project Board has underlined the need to carefully evaluate the list of CCS activities for 2025/2026 (Risk of lack of resources).</a:t>
            </a:r>
          </a:p>
          <a:p>
            <a:pPr algn="just"/>
            <a:endParaRPr lang="en-GB" dirty="0"/>
          </a:p>
          <a:p>
            <a:pPr algn="just"/>
            <a:r>
              <a:rPr lang="en-GB" dirty="0"/>
              <a:t>The CCGT Efficiency Penalty thesis may be carried out via a Master Thesis. As the description of the Master Thesis shall be shared with the ETN Universities by June 2025, the Project Board has requested to revise the template in more detail. (avoid duplication with POLIMI Master Thesis).</a:t>
            </a:r>
          </a:p>
          <a:p>
            <a:pPr algn="just"/>
            <a:endParaRPr lang="en-GB" dirty="0"/>
          </a:p>
          <a:p>
            <a:pPr algn="just"/>
            <a:r>
              <a:rPr lang="en-GB" dirty="0"/>
              <a:t>Hypothesis to cover CAPEX/OPEX in an extra ETN taskforce on financials (outside WGs)</a:t>
            </a:r>
          </a:p>
        </p:txBody>
      </p:sp>
      <p:sp>
        <p:nvSpPr>
          <p:cNvPr id="4" name="Date Placeholder 3">
            <a:extLst>
              <a:ext uri="{FF2B5EF4-FFF2-40B4-BE49-F238E27FC236}">
                <a16:creationId xmlns:a16="http://schemas.microsoft.com/office/drawing/2014/main" id="{CF00EFA0-3A92-E8A8-79B8-2090174F567B}"/>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E767B12B-5415-6963-3062-22EB1A6084FF}"/>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8831691-B461-2917-548C-673A6C52BB4D}"/>
              </a:ext>
            </a:extLst>
          </p:cNvPr>
          <p:cNvSpPr>
            <a:spLocks noGrp="1"/>
          </p:cNvSpPr>
          <p:nvPr>
            <p:ph type="sldNum" sz="quarter" idx="12"/>
          </p:nvPr>
        </p:nvSpPr>
        <p:spPr/>
        <p:txBody>
          <a:bodyPr/>
          <a:lstStyle/>
          <a:p>
            <a:fld id="{14B82451-9D74-E142-B67E-6459AEE92700}" type="slidenum">
              <a:rPr lang="en-BE" smtClean="0"/>
              <a:t>5</a:t>
            </a:fld>
            <a:endParaRPr lang="en-BE"/>
          </a:p>
        </p:txBody>
      </p:sp>
      <p:sp>
        <p:nvSpPr>
          <p:cNvPr id="8" name="Subtitle 7">
            <a:extLst>
              <a:ext uri="{FF2B5EF4-FFF2-40B4-BE49-F238E27FC236}">
                <a16:creationId xmlns:a16="http://schemas.microsoft.com/office/drawing/2014/main" id="{1AF13021-7BD6-D257-0B9B-B88CCF3BED28}"/>
              </a:ext>
            </a:extLst>
          </p:cNvPr>
          <p:cNvSpPr>
            <a:spLocks noGrp="1"/>
          </p:cNvSpPr>
          <p:nvPr>
            <p:ph type="subTitle" idx="13"/>
          </p:nvPr>
        </p:nvSpPr>
        <p:spPr/>
        <p:txBody>
          <a:bodyPr/>
          <a:lstStyle/>
          <a:p>
            <a:r>
              <a:rPr lang="it-IT" dirty="0"/>
              <a:t>F</a:t>
            </a:r>
            <a:r>
              <a:rPr lang="en-GB" dirty="0" err="1"/>
              <a:t>eedback</a:t>
            </a:r>
            <a:r>
              <a:rPr lang="en-GB" dirty="0"/>
              <a:t> of the ETN Project Board</a:t>
            </a:r>
            <a:endParaRPr lang="en-BE" dirty="0"/>
          </a:p>
        </p:txBody>
      </p:sp>
    </p:spTree>
    <p:extLst>
      <p:ext uri="{BB962C8B-B14F-4D97-AF65-F5344CB8AC3E}">
        <p14:creationId xmlns:p14="http://schemas.microsoft.com/office/powerpoint/2010/main" val="89453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F78D1-D0B4-E1F8-3C69-BA3A87320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E3E1-78FA-DB1A-8721-01FF88B76EAB}"/>
              </a:ext>
            </a:extLst>
          </p:cNvPr>
          <p:cNvSpPr>
            <a:spLocks noGrp="1"/>
          </p:cNvSpPr>
          <p:nvPr>
            <p:ph type="title"/>
          </p:nvPr>
        </p:nvSpPr>
        <p:spPr/>
        <p:txBody>
          <a:bodyPr/>
          <a:lstStyle/>
          <a:p>
            <a:r>
              <a:rPr lang="en-GB" dirty="0"/>
              <a:t>Activities 2025-2026</a:t>
            </a:r>
            <a:endParaRPr lang="en-BE" dirty="0"/>
          </a:p>
        </p:txBody>
      </p:sp>
      <p:sp>
        <p:nvSpPr>
          <p:cNvPr id="7" name="Content Placeholder 6">
            <a:extLst>
              <a:ext uri="{FF2B5EF4-FFF2-40B4-BE49-F238E27FC236}">
                <a16:creationId xmlns:a16="http://schemas.microsoft.com/office/drawing/2014/main" id="{087F2AEF-D4CF-AFB7-6402-CF7F9AFD282B}"/>
              </a:ext>
            </a:extLst>
          </p:cNvPr>
          <p:cNvSpPr>
            <a:spLocks noGrp="1"/>
          </p:cNvSpPr>
          <p:nvPr>
            <p:ph idx="1"/>
          </p:nvPr>
        </p:nvSpPr>
        <p:spPr/>
        <p:txBody>
          <a:bodyPr>
            <a:normAutofit/>
          </a:bodyPr>
          <a:lstStyle/>
          <a:p>
            <a:pPr marL="0" indent="0" algn="just">
              <a:buNone/>
            </a:pPr>
            <a:r>
              <a:rPr lang="en-GB" b="1" dirty="0"/>
              <a:t>Report on Optimal Transportation</a:t>
            </a:r>
          </a:p>
          <a:p>
            <a:pPr lvl="1" algn="just"/>
            <a:r>
              <a:rPr lang="en-GB" dirty="0"/>
              <a:t>The Project Board suggests gathering open literature on CAPEX/OPEX, as ETN Members expressed yesterday their concerns in sharing such information (also anonymously). </a:t>
            </a:r>
          </a:p>
          <a:p>
            <a:pPr lvl="1" algn="just"/>
            <a:r>
              <a:rPr lang="en-GB" dirty="0"/>
              <a:t>We will keep the Project Board informed, in case of challenges in carrying out this activity (lack of resources)</a:t>
            </a:r>
          </a:p>
          <a:p>
            <a:pPr lvl="1" algn="just"/>
            <a:endParaRPr lang="en-GB" dirty="0"/>
          </a:p>
          <a:p>
            <a:pPr marL="0" indent="0" algn="just">
              <a:buNone/>
            </a:pPr>
            <a:r>
              <a:rPr lang="en-GB" b="1" dirty="0" err="1"/>
              <a:t>UMons</a:t>
            </a:r>
            <a:r>
              <a:rPr lang="en-GB" b="1" dirty="0"/>
              <a:t> Master Thesis</a:t>
            </a:r>
          </a:p>
          <a:p>
            <a:pPr lvl="1" algn="just"/>
            <a:r>
              <a:rPr lang="en-GB" dirty="0" err="1"/>
              <a:t>UMons</a:t>
            </a:r>
            <a:r>
              <a:rPr lang="en-GB" dirty="0"/>
              <a:t> to Propose range for CCS WG CAPEX/OPEX values to be reviewed by the ETN Members</a:t>
            </a:r>
          </a:p>
        </p:txBody>
      </p:sp>
      <p:sp>
        <p:nvSpPr>
          <p:cNvPr id="4" name="Date Placeholder 3">
            <a:extLst>
              <a:ext uri="{FF2B5EF4-FFF2-40B4-BE49-F238E27FC236}">
                <a16:creationId xmlns:a16="http://schemas.microsoft.com/office/drawing/2014/main" id="{7FDD9939-DF80-7037-2AA9-383FD8BC083E}"/>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747908C1-A9A2-FF50-CC56-B8B6F456A07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0FADE80-4FC4-8C6E-A504-262633C199F8}"/>
              </a:ext>
            </a:extLst>
          </p:cNvPr>
          <p:cNvSpPr>
            <a:spLocks noGrp="1"/>
          </p:cNvSpPr>
          <p:nvPr>
            <p:ph type="sldNum" sz="quarter" idx="12"/>
          </p:nvPr>
        </p:nvSpPr>
        <p:spPr/>
        <p:txBody>
          <a:bodyPr/>
          <a:lstStyle/>
          <a:p>
            <a:fld id="{14B82451-9D74-E142-B67E-6459AEE92700}" type="slidenum">
              <a:rPr lang="en-BE" smtClean="0"/>
              <a:t>6</a:t>
            </a:fld>
            <a:endParaRPr lang="en-BE"/>
          </a:p>
        </p:txBody>
      </p:sp>
      <p:sp>
        <p:nvSpPr>
          <p:cNvPr id="8" name="Subtitle 7">
            <a:extLst>
              <a:ext uri="{FF2B5EF4-FFF2-40B4-BE49-F238E27FC236}">
                <a16:creationId xmlns:a16="http://schemas.microsoft.com/office/drawing/2014/main" id="{1B1597BA-3360-B083-CF37-8B7ACA80B7FB}"/>
              </a:ext>
            </a:extLst>
          </p:cNvPr>
          <p:cNvSpPr>
            <a:spLocks noGrp="1"/>
          </p:cNvSpPr>
          <p:nvPr>
            <p:ph type="subTitle" idx="13"/>
          </p:nvPr>
        </p:nvSpPr>
        <p:spPr/>
        <p:txBody>
          <a:bodyPr/>
          <a:lstStyle/>
          <a:p>
            <a:r>
              <a:rPr lang="it-IT" dirty="0"/>
              <a:t>F</a:t>
            </a:r>
            <a:r>
              <a:rPr lang="en-GB" dirty="0" err="1"/>
              <a:t>eedback</a:t>
            </a:r>
            <a:r>
              <a:rPr lang="en-GB" dirty="0"/>
              <a:t> of the ETN Project Board</a:t>
            </a:r>
            <a:endParaRPr lang="en-BE" dirty="0"/>
          </a:p>
        </p:txBody>
      </p:sp>
    </p:spTree>
    <p:extLst>
      <p:ext uri="{BB962C8B-B14F-4D97-AF65-F5344CB8AC3E}">
        <p14:creationId xmlns:p14="http://schemas.microsoft.com/office/powerpoint/2010/main" val="422448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B05D-1A84-C6AA-1F2A-90E31A25F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1C57C-744B-8572-3563-54B371DCA1DD}"/>
              </a:ext>
            </a:extLst>
          </p:cNvPr>
          <p:cNvSpPr>
            <a:spLocks noGrp="1"/>
          </p:cNvSpPr>
          <p:nvPr>
            <p:ph type="title"/>
          </p:nvPr>
        </p:nvSpPr>
        <p:spPr/>
        <p:txBody>
          <a:bodyPr/>
          <a:lstStyle/>
          <a:p>
            <a:r>
              <a:rPr lang="en-GB" err="1"/>
              <a:t>AoB</a:t>
            </a:r>
            <a:endParaRPr lang="en-BE"/>
          </a:p>
        </p:txBody>
      </p:sp>
      <p:sp>
        <p:nvSpPr>
          <p:cNvPr id="7" name="Content Placeholder 6">
            <a:extLst>
              <a:ext uri="{FF2B5EF4-FFF2-40B4-BE49-F238E27FC236}">
                <a16:creationId xmlns:a16="http://schemas.microsoft.com/office/drawing/2014/main" id="{D3A8445F-A627-65EB-BC97-3F52ABB8C5F9}"/>
              </a:ext>
            </a:extLst>
          </p:cNvPr>
          <p:cNvSpPr>
            <a:spLocks noGrp="1"/>
          </p:cNvSpPr>
          <p:nvPr>
            <p:ph idx="1"/>
          </p:nvPr>
        </p:nvSpPr>
        <p:spPr/>
        <p:txBody>
          <a:bodyPr>
            <a:normAutofit/>
          </a:bodyPr>
          <a:lstStyle/>
          <a:p>
            <a:pPr marL="0" indent="0" algn="just">
              <a:buNone/>
            </a:pPr>
            <a:r>
              <a:rPr lang="en-GB" dirty="0"/>
              <a:t>Next monthly meeting at the AGM </a:t>
            </a:r>
            <a:r>
              <a:rPr lang="en-GB"/>
              <a:t>(roundtable on 26 March)?</a:t>
            </a:r>
            <a:endParaRPr lang="en-GB" dirty="0"/>
          </a:p>
          <a:p>
            <a:pPr marL="685800" lvl="2" indent="0" algn="just">
              <a:buNone/>
            </a:pPr>
            <a:endParaRPr lang="en-GB" dirty="0"/>
          </a:p>
          <a:p>
            <a:pPr marL="0" indent="0" algn="just">
              <a:buNone/>
            </a:pPr>
            <a:r>
              <a:rPr lang="en-GB" dirty="0"/>
              <a:t>Any other topics to be discussed?</a:t>
            </a:r>
          </a:p>
          <a:p>
            <a:pPr lvl="1" algn="just"/>
            <a:endParaRPr lang="en-GB" dirty="0"/>
          </a:p>
          <a:p>
            <a:pPr lvl="1" algn="just"/>
            <a:endParaRPr lang="en-GB" dirty="0"/>
          </a:p>
          <a:p>
            <a:pPr marL="0" indent="0" algn="just">
              <a:buNone/>
            </a:pPr>
            <a:endParaRPr lang="en-GB" dirty="0"/>
          </a:p>
          <a:p>
            <a:pPr marL="0" indent="0" algn="just">
              <a:buNone/>
            </a:pPr>
            <a:endParaRPr lang="en-GB" dirty="0"/>
          </a:p>
        </p:txBody>
      </p:sp>
      <p:sp>
        <p:nvSpPr>
          <p:cNvPr id="4" name="Date Placeholder 3">
            <a:extLst>
              <a:ext uri="{FF2B5EF4-FFF2-40B4-BE49-F238E27FC236}">
                <a16:creationId xmlns:a16="http://schemas.microsoft.com/office/drawing/2014/main" id="{0D3F6771-1252-B95C-F768-C1573EA6C848}"/>
              </a:ext>
            </a:extLst>
          </p:cNvPr>
          <p:cNvSpPr>
            <a:spLocks noGrp="1"/>
          </p:cNvSpPr>
          <p:nvPr>
            <p:ph type="dt" sz="half" idx="10"/>
          </p:nvPr>
        </p:nvSpPr>
        <p:spPr/>
        <p:txBody>
          <a:bodyPr/>
          <a:lstStyle/>
          <a:p>
            <a:fld id="{93646EA7-FD2D-B343-B5CA-A9825A679E14}" type="datetime3">
              <a:rPr lang="en-US" smtClean="0"/>
              <a:t>21 February 2025</a:t>
            </a:fld>
            <a:endParaRPr lang="en-BE"/>
          </a:p>
        </p:txBody>
      </p:sp>
      <p:sp>
        <p:nvSpPr>
          <p:cNvPr id="5" name="Footer Placeholder 4">
            <a:extLst>
              <a:ext uri="{FF2B5EF4-FFF2-40B4-BE49-F238E27FC236}">
                <a16:creationId xmlns:a16="http://schemas.microsoft.com/office/drawing/2014/main" id="{1F06C915-3EF7-7A7A-08BD-5F5C6BAA2EB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46A1DCA-A9CC-6BE5-8F03-4C454B4BEC0A}"/>
              </a:ext>
            </a:extLst>
          </p:cNvPr>
          <p:cNvSpPr>
            <a:spLocks noGrp="1"/>
          </p:cNvSpPr>
          <p:nvPr>
            <p:ph type="sldNum" sz="quarter" idx="12"/>
          </p:nvPr>
        </p:nvSpPr>
        <p:spPr/>
        <p:txBody>
          <a:bodyPr/>
          <a:lstStyle/>
          <a:p>
            <a:fld id="{14B82451-9D74-E142-B67E-6459AEE92700}" type="slidenum">
              <a:rPr lang="en-BE" smtClean="0"/>
              <a:t>7</a:t>
            </a:fld>
            <a:endParaRPr lang="en-BE"/>
          </a:p>
        </p:txBody>
      </p:sp>
      <p:sp>
        <p:nvSpPr>
          <p:cNvPr id="8" name="Subtitle 7">
            <a:extLst>
              <a:ext uri="{FF2B5EF4-FFF2-40B4-BE49-F238E27FC236}">
                <a16:creationId xmlns:a16="http://schemas.microsoft.com/office/drawing/2014/main" id="{1613F376-0B88-48D9-FCC7-631E3D3E037C}"/>
              </a:ext>
            </a:extLst>
          </p:cNvPr>
          <p:cNvSpPr>
            <a:spLocks noGrp="1"/>
          </p:cNvSpPr>
          <p:nvPr>
            <p:ph type="subTitle" idx="13"/>
          </p:nvPr>
        </p:nvSpPr>
        <p:spPr/>
        <p:txBody>
          <a:bodyPr/>
          <a:lstStyle/>
          <a:p>
            <a:r>
              <a:rPr lang="en-GB"/>
              <a:t>Final remarks</a:t>
            </a:r>
            <a:endParaRPr lang="en-BE"/>
          </a:p>
        </p:txBody>
      </p:sp>
    </p:spTree>
    <p:extLst>
      <p:ext uri="{BB962C8B-B14F-4D97-AF65-F5344CB8AC3E}">
        <p14:creationId xmlns:p14="http://schemas.microsoft.com/office/powerpoint/2010/main" val="326499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1E5C-2775-A44A-8D96-F6DA27D29833}"/>
              </a:ext>
            </a:extLst>
          </p:cNvPr>
          <p:cNvSpPr>
            <a:spLocks noGrp="1"/>
          </p:cNvSpPr>
          <p:nvPr>
            <p:ph type="title"/>
          </p:nvPr>
        </p:nvSpPr>
        <p:spPr/>
        <p:txBody>
          <a:bodyPr/>
          <a:lstStyle/>
          <a:p>
            <a:r>
              <a:rPr lang="en-BE"/>
              <a:t>Thank you for your attention</a:t>
            </a:r>
          </a:p>
        </p:txBody>
      </p:sp>
      <p:sp>
        <p:nvSpPr>
          <p:cNvPr id="3" name="Text Placeholder 2">
            <a:extLst>
              <a:ext uri="{FF2B5EF4-FFF2-40B4-BE49-F238E27FC236}">
                <a16:creationId xmlns:a16="http://schemas.microsoft.com/office/drawing/2014/main" id="{BFDD7711-E888-1248-B3DA-E6042B80877C}"/>
              </a:ext>
            </a:extLst>
          </p:cNvPr>
          <p:cNvSpPr>
            <a:spLocks noGrp="1"/>
          </p:cNvSpPr>
          <p:nvPr>
            <p:ph type="body" idx="1"/>
          </p:nvPr>
        </p:nvSpPr>
        <p:spPr/>
        <p:txBody>
          <a:bodyPr/>
          <a:lstStyle/>
          <a:p>
            <a:endParaRPr lang="en-BE"/>
          </a:p>
        </p:txBody>
      </p:sp>
      <p:sp>
        <p:nvSpPr>
          <p:cNvPr id="4" name="Date Placeholder 3">
            <a:extLst>
              <a:ext uri="{FF2B5EF4-FFF2-40B4-BE49-F238E27FC236}">
                <a16:creationId xmlns:a16="http://schemas.microsoft.com/office/drawing/2014/main" id="{CECE004F-8BF2-6546-B75C-A42BFF762102}"/>
              </a:ext>
            </a:extLst>
          </p:cNvPr>
          <p:cNvSpPr>
            <a:spLocks noGrp="1"/>
          </p:cNvSpPr>
          <p:nvPr>
            <p:ph type="dt" sz="half" idx="10"/>
          </p:nvPr>
        </p:nvSpPr>
        <p:spPr/>
        <p:txBody>
          <a:bodyPr/>
          <a:lstStyle/>
          <a:p>
            <a:fld id="{F162EDCF-F5BB-E64C-B77D-A54CB4D8E988}" type="datetime3">
              <a:rPr lang="en-US" smtClean="0"/>
              <a:t>21 February 2025</a:t>
            </a:fld>
            <a:endParaRPr lang="en-BE"/>
          </a:p>
        </p:txBody>
      </p:sp>
      <p:sp>
        <p:nvSpPr>
          <p:cNvPr id="5" name="Footer Placeholder 4">
            <a:extLst>
              <a:ext uri="{FF2B5EF4-FFF2-40B4-BE49-F238E27FC236}">
                <a16:creationId xmlns:a16="http://schemas.microsoft.com/office/drawing/2014/main" id="{C6869FD1-0333-824E-832F-85A6145AD79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3A79419-A425-FC49-B29F-D645A9EAC4E8}"/>
              </a:ext>
            </a:extLst>
          </p:cNvPr>
          <p:cNvSpPr>
            <a:spLocks noGrp="1"/>
          </p:cNvSpPr>
          <p:nvPr>
            <p:ph type="sldNum" sz="quarter" idx="12"/>
          </p:nvPr>
        </p:nvSpPr>
        <p:spPr/>
        <p:txBody>
          <a:bodyPr/>
          <a:lstStyle/>
          <a:p>
            <a:fld id="{14B82451-9D74-E142-B67E-6459AEE92700}" type="slidenum">
              <a:rPr lang="en-BE" smtClean="0"/>
              <a:t>8</a:t>
            </a:fld>
            <a:endParaRPr lang="en-BE"/>
          </a:p>
        </p:txBody>
      </p:sp>
    </p:spTree>
    <p:extLst>
      <p:ext uri="{BB962C8B-B14F-4D97-AF65-F5344CB8AC3E}">
        <p14:creationId xmlns:p14="http://schemas.microsoft.com/office/powerpoint/2010/main" val="204919008"/>
      </p:ext>
    </p:extLst>
  </p:cSld>
  <p:clrMapOvr>
    <a:masterClrMapping/>
  </p:clrMapOvr>
</p:sld>
</file>

<file path=ppt/theme/theme1.xml><?xml version="1.0" encoding="utf-8"?>
<a:theme xmlns:a="http://schemas.openxmlformats.org/drawingml/2006/main" name="Office Theme">
  <a:themeElements>
    <a:clrScheme name="ETN">
      <a:dk1>
        <a:srgbClr val="000000"/>
      </a:dk1>
      <a:lt1>
        <a:srgbClr val="FFFFFF"/>
      </a:lt1>
      <a:dk2>
        <a:srgbClr val="44546A"/>
      </a:dk2>
      <a:lt2>
        <a:srgbClr val="E7E6E6"/>
      </a:lt2>
      <a:accent1>
        <a:srgbClr val="002A5C"/>
      </a:accent1>
      <a:accent2>
        <a:srgbClr val="CAD210"/>
      </a:accent2>
      <a:accent3>
        <a:srgbClr val="80AADC"/>
      </a:accent3>
      <a:accent4>
        <a:srgbClr val="FFC000"/>
      </a:accent4>
      <a:accent5>
        <a:srgbClr val="4DA6DB"/>
      </a:accent5>
      <a:accent6>
        <a:srgbClr val="8CB645"/>
      </a:accent6>
      <a:hlink>
        <a:srgbClr val="007FC5"/>
      </a:hlink>
      <a:folHlink>
        <a:srgbClr val="0059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A99EBD-1CB5-4E92-B28D-02FB929BED4F}" vid="{7B700F02-AC75-4F51-A6CF-A81EFA0BD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45A4DB0B4D9F47958A04C5ED54EAB9" ma:contentTypeVersion="6" ma:contentTypeDescription="Een nieuw document maken." ma:contentTypeScope="" ma:versionID="20b7ecfc10a74185d4b84b67f9818dd5">
  <xsd:schema xmlns:xsd="http://www.w3.org/2001/XMLSchema" xmlns:xs="http://www.w3.org/2001/XMLSchema" xmlns:p="http://schemas.microsoft.com/office/2006/metadata/properties" xmlns:ns2="6ca6b83f-ca5c-4584-8293-dc6039684757" xmlns:ns3="648fd740-9d9f-42e8-8e63-1059f30a37b0" targetNamespace="http://schemas.microsoft.com/office/2006/metadata/properties" ma:root="true" ma:fieldsID="c4394aab9c1ba65a8651a88e36d061ac" ns2:_="" ns3:_="">
    <xsd:import namespace="6ca6b83f-ca5c-4584-8293-dc6039684757"/>
    <xsd:import namespace="648fd740-9d9f-42e8-8e63-1059f30a37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6b83f-ca5c-4584-8293-dc6039684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fd740-9d9f-42e8-8e63-1059f30a37b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E26A1-76AE-4429-971F-5223F939AC10}"/>
</file>

<file path=customXml/itemProps2.xml><?xml version="1.0" encoding="utf-8"?>
<ds:datastoreItem xmlns:ds="http://schemas.openxmlformats.org/officeDocument/2006/customXml" ds:itemID="{DF1C2748-79F2-438F-99B5-B13965DCF0F2}">
  <ds:schemaRefs>
    <ds:schemaRef ds:uri="6ca6b83f-ca5c-4584-8293-dc6039684757"/>
    <ds:schemaRef ds:uri="http://purl.org/dc/terms/"/>
    <ds:schemaRef ds:uri="http://purl.org/dc/dcmitype/"/>
    <ds:schemaRef ds:uri="http://schemas.microsoft.com/office/infopath/2007/PartnerControls"/>
    <ds:schemaRef ds:uri="http://schemas.openxmlformats.org/package/2006/metadata/core-properties"/>
    <ds:schemaRef ds:uri="648fd740-9d9f-42e8-8e63-1059f30a37b0"/>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63DDC91F-B442-4E77-80F2-E9B7FFC96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ETN PPT template 2023</Template>
  <TotalTime>63</TotalTime>
  <Words>704</Words>
  <Application>Microsoft Office PowerPoint</Application>
  <PresentationFormat>On-screen Show (16:9)</PresentationFormat>
  <Paragraphs>87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ETN CCS Working Group</vt:lpstr>
      <vt:lpstr>Agenda of the meeting</vt:lpstr>
      <vt:lpstr>Status of the new activities</vt:lpstr>
      <vt:lpstr>Annual General Meeting &amp; Workshop</vt:lpstr>
      <vt:lpstr>Activities 2025-2026</vt:lpstr>
      <vt:lpstr>Activities 2025-2026</vt:lpstr>
      <vt:lpstr>AoB</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 CCS Taskforce</dc:title>
  <dc:creator>Nicolo Cairo (ETN)</dc:creator>
  <cp:lastModifiedBy>Nicolo Cairo (ETN)</cp:lastModifiedBy>
  <cp:revision>4</cp:revision>
  <cp:lastPrinted>2024-11-07T15:39:35Z</cp:lastPrinted>
  <dcterms:created xsi:type="dcterms:W3CDTF">2024-06-21T10:04:15Z</dcterms:created>
  <dcterms:modified xsi:type="dcterms:W3CDTF">2025-02-21T14:02:53Z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0x0101002245A4DB0B4D9F47958A04C5ED54EAB9</vt:lpwstr>
  </property>
</Properties>
</file>