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.xml" ContentType="application/vnd.openxmlformats-officedocument.presentationml.notesSlide+xml"/>
  <Override PartName="/ppt/tags/tag81.xml" ContentType="application/vnd.openxmlformats-officedocument.presentationml.tags+xml"/>
  <Override PartName="/ppt/notesSlides/notesSlide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85" r:id="rId2"/>
  </p:sldMasterIdLst>
  <p:notesMasterIdLst>
    <p:notesMasterId r:id="rId18"/>
  </p:notesMasterIdLst>
  <p:sldIdLst>
    <p:sldId id="272" r:id="rId3"/>
    <p:sldId id="511" r:id="rId4"/>
    <p:sldId id="2145708019" r:id="rId5"/>
    <p:sldId id="2145708020" r:id="rId6"/>
    <p:sldId id="2145708011" r:id="rId7"/>
    <p:sldId id="2145708012" r:id="rId8"/>
    <p:sldId id="2134805576" r:id="rId9"/>
    <p:sldId id="2145708013" r:id="rId10"/>
    <p:sldId id="2145708016" r:id="rId11"/>
    <p:sldId id="533" r:id="rId12"/>
    <p:sldId id="2145708014" r:id="rId13"/>
    <p:sldId id="2145708022" r:id="rId14"/>
    <p:sldId id="2145708024" r:id="rId15"/>
    <p:sldId id="2145708021" r:id="rId16"/>
    <p:sldId id="2145708010" r:id="rId17"/>
  </p:sldIdLst>
  <p:sldSz cx="9144000" cy="5148263"/>
  <p:notesSz cx="7315200" cy="9601200"/>
  <p:embeddedFontLst>
    <p:embeddedFont>
      <p:font typeface="RWE Sans" panose="020B0504020101010102" pitchFamily="34" charset="0"/>
      <p:regular r:id="rId19"/>
      <p:bold r:id="rId20"/>
      <p:italic r:id="rId21"/>
      <p:boldItalic r:id="rId22"/>
    </p:embeddedFont>
    <p:embeddedFont>
      <p:font typeface="RWE Sans 5.6" panose="020B060402020202020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de-DE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overview" id="{122358DF-D267-43B2-BF49-CE2F346BC958}">
          <p14:sldIdLst/>
        </p14:section>
        <p14:section name="Example slides" id="{B1C29E1E-73FE-4029-99D5-F94F940D0CFF}">
          <p14:sldIdLst>
            <p14:sldId id="272"/>
            <p14:sldId id="511"/>
            <p14:sldId id="2145708019"/>
            <p14:sldId id="2145708020"/>
            <p14:sldId id="2145708011"/>
            <p14:sldId id="2145708012"/>
            <p14:sldId id="2134805576"/>
            <p14:sldId id="2145708013"/>
            <p14:sldId id="2145708016"/>
            <p14:sldId id="533"/>
            <p14:sldId id="2145708014"/>
            <p14:sldId id="2145708022"/>
            <p14:sldId id="2145708024"/>
            <p14:sldId id="2145708021"/>
            <p14:sldId id="2145708010"/>
          </p14:sldIdLst>
        </p14:section>
        <p14:section name="Backup" id="{015C2413-E3A1-4FAF-821F-3F152AC1679A}">
          <p14:sldIdLst/>
        </p14:section>
        <p14:section name="Take outs" id="{590E5D28-3426-485E-B20A-9074232769D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hl, Knut" initials="SK" lastIdx="1" clrIdx="0">
    <p:extLst>
      <p:ext uri="{19B8F6BF-5375-455C-9EA6-DF929625EA0E}">
        <p15:presenceInfo xmlns:p15="http://schemas.microsoft.com/office/powerpoint/2012/main" userId="Stahl, Knu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E81"/>
    <a:srgbClr val="136885"/>
    <a:srgbClr val="126985"/>
    <a:srgbClr val="126784"/>
    <a:srgbClr val="155F82"/>
    <a:srgbClr val="126585"/>
    <a:srgbClr val="002060"/>
    <a:srgbClr val="003C65"/>
    <a:srgbClr val="0072C4"/>
    <a:srgbClr val="1D4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6807" autoAdjust="0"/>
  </p:normalViewPr>
  <p:slideViewPr>
    <p:cSldViewPr snapToGrid="0" showGuides="1">
      <p:cViewPr varScale="1">
        <p:scale>
          <a:sx n="153" d="100"/>
          <a:sy n="153" d="100"/>
        </p:scale>
        <p:origin x="162" y="336"/>
      </p:cViewPr>
      <p:guideLst>
        <p:guide orient="horz" pos="162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358C698-B6E6-4825-BE5C-D88ABA108705}" type="datetimeFigureOut">
              <a:rPr lang="de-DE" smtClean="0"/>
              <a:t>30.01.2025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0150"/>
            <a:ext cx="57562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6DD0B9E-069B-45F3-9BF7-07F1EA0B1F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4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135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01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86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5153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237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592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931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95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17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467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19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354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31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57"/>
              </a:spcAft>
            </a:pPr>
            <a:endParaRPr lang="de-DE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991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606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0B9E-069B-45F3-9BF7-07F1EA0B1F0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62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emf"/><Relationship Id="rId4" Type="http://schemas.openxmlformats.org/officeDocument/2006/relationships/image" Target="../media/image10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">
            <a:extLst>
              <a:ext uri="{FF2B5EF4-FFF2-40B4-BE49-F238E27FC236}">
                <a16:creationId xmlns:a16="http://schemas.microsoft.com/office/drawing/2014/main" id="{C7B05CF9-0C14-4E60-9298-84DC510A8B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5" name="Fußzeile">
            <a:extLst>
              <a:ext uri="{FF2B5EF4-FFF2-40B4-BE49-F238E27FC236}">
                <a16:creationId xmlns:a16="http://schemas.microsoft.com/office/drawing/2014/main" id="{52760A87-05D5-47F4-966C-F3857A204A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0" name="Datum">
            <a:extLst>
              <a:ext uri="{FF2B5EF4-FFF2-40B4-BE49-F238E27FC236}">
                <a16:creationId xmlns:a16="http://schemas.microsoft.com/office/drawing/2014/main" id="{97B4E906-131F-490E-B3AF-AF5CE6F015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fld id="{3DC9BD6A-0B37-4A51-B79C-80B896683650}" type="datetime1">
              <a:rPr lang="de-DE" smtClean="0"/>
              <a:t>30.01.2025</a:t>
            </a:fld>
            <a:endParaRPr lang="en-GB" dirty="0"/>
          </a:p>
        </p:txBody>
      </p:sp>
      <p:pic>
        <p:nvPicPr>
          <p:cNvPr id="12" name="Energiefeld">
            <a:extLst>
              <a:ext uri="{FF2B5EF4-FFF2-40B4-BE49-F238E27FC236}">
                <a16:creationId xmlns:a16="http://schemas.microsoft.com/office/drawing/2014/main" id="{16BD3CE1-BE51-4D71-99C6-18F96DC18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2173" y="1980263"/>
            <a:ext cx="3551827" cy="3168000"/>
          </a:xfrm>
          <a:prstGeom prst="rect">
            <a:avLst/>
          </a:prstGeom>
        </p:spPr>
      </p:pic>
      <p:pic>
        <p:nvPicPr>
          <p:cNvPr id="23" name="RWE Logo">
            <a:extLst>
              <a:ext uri="{FF2B5EF4-FFF2-40B4-BE49-F238E27FC236}">
                <a16:creationId xmlns:a16="http://schemas.microsoft.com/office/drawing/2014/main" id="{55386AFA-5C87-4DD0-90DA-C27B4195EA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42000" y="288000"/>
            <a:ext cx="1260000" cy="360000"/>
          </a:xfrm>
          <a:prstGeom prst="rect">
            <a:avLst/>
          </a:prstGeom>
        </p:spPr>
      </p:pic>
      <p:sp>
        <p:nvSpPr>
          <p:cNvPr id="21" name="Thema/Unterthema">
            <a:extLst>
              <a:ext uri="{FF2B5EF4-FFF2-40B4-BE49-F238E27FC236}">
                <a16:creationId xmlns:a16="http://schemas.microsoft.com/office/drawing/2014/main" id="{EC07B22B-D9D1-4E18-9044-5F6D7DC01C9D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Subject of the presentation on the first level // for subtopic and additional information </a:t>
            </a:r>
            <a:br>
              <a:rPr lang="en-GB" noProof="0"/>
            </a:br>
            <a:r>
              <a:rPr lang="en-GB" noProof="0"/>
              <a:t>&gt;&gt;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48618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pos="5420" userDrawn="1">
          <p15:clr>
            <a:srgbClr val="FBAE40"/>
          </p15:clr>
        </p15:guide>
        <p15:guide id="3" orient="horz" pos="1361" userDrawn="1">
          <p15:clr>
            <a:srgbClr val="FBAE40"/>
          </p15:clr>
        </p15:guide>
        <p15:guide id="5" pos="4263" userDrawn="1">
          <p15:clr>
            <a:srgbClr val="FBAE40"/>
          </p15:clr>
        </p15:guide>
        <p15:guide id="6" orient="horz" pos="294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">
            <a:extLst>
              <a:ext uri="{FF2B5EF4-FFF2-40B4-BE49-F238E27FC236}">
                <a16:creationId xmlns:a16="http://schemas.microsoft.com/office/drawing/2014/main" id="{A1A11B15-E0F1-4D35-BEEC-EFC7E30ED0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4" name="Fußzeile">
            <a:extLst>
              <a:ext uri="{FF2B5EF4-FFF2-40B4-BE49-F238E27FC236}">
                <a16:creationId xmlns:a16="http://schemas.microsoft.com/office/drawing/2014/main" id="{0A5AD056-E09D-4A82-AB19-618E87B47D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3" name="Datum">
            <a:extLst>
              <a:ext uri="{FF2B5EF4-FFF2-40B4-BE49-F238E27FC236}">
                <a16:creationId xmlns:a16="http://schemas.microsoft.com/office/drawing/2014/main" id="{7937C116-263C-44A1-87D8-7540143002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4C7674-E8DF-49FF-97BC-C47EA36ADE12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9" name="Quelle">
            <a:extLst>
              <a:ext uri="{FF2B5EF4-FFF2-40B4-BE49-F238E27FC236}">
                <a16:creationId xmlns:a16="http://schemas.microsoft.com/office/drawing/2014/main" id="{1A96136A-5EC6-4C9F-97BB-7F0DFC1B9EFE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98C7491E-756C-46A1-B1E4-A02BE90EE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2" y="1438274"/>
            <a:ext cx="8064000" cy="324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  <p:sp>
        <p:nvSpPr>
          <p:cNvPr id="7" name="Headline/Subheadline">
            <a:extLst>
              <a:ext uri="{FF2B5EF4-FFF2-40B4-BE49-F238E27FC236}">
                <a16:creationId xmlns:a16="http://schemas.microsoft.com/office/drawing/2014/main" id="{ED731C04-CFBC-4232-9BBD-2CF92ECAD7A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7777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906" userDrawn="1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orient="horz" pos="226" userDrawn="1">
          <p15:clr>
            <a:srgbClr val="FBAE40"/>
          </p15:clr>
        </p15:guide>
        <p15:guide id="6" orient="horz" pos="294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heading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liennummer">
            <a:extLst>
              <a:ext uri="{FF2B5EF4-FFF2-40B4-BE49-F238E27FC236}">
                <a16:creationId xmlns:a16="http://schemas.microsoft.com/office/drawing/2014/main" id="{37E27EA3-12B6-45BA-B20A-4CA637791E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1" name="Fußzeile">
            <a:extLst>
              <a:ext uri="{FF2B5EF4-FFF2-40B4-BE49-F238E27FC236}">
                <a16:creationId xmlns:a16="http://schemas.microsoft.com/office/drawing/2014/main" id="{3B699A9C-4DF5-4D16-8023-019C9CA4B90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0" name="Datum">
            <a:extLst>
              <a:ext uri="{FF2B5EF4-FFF2-40B4-BE49-F238E27FC236}">
                <a16:creationId xmlns:a16="http://schemas.microsoft.com/office/drawing/2014/main" id="{BF8CECC2-DF5C-4EA5-B029-37E05F570F98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E8AC288-4005-4C83-8D1F-7619D61B184C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41" name="Quelle">
            <a:extLst>
              <a:ext uri="{FF2B5EF4-FFF2-40B4-BE49-F238E27FC236}">
                <a16:creationId xmlns:a16="http://schemas.microsoft.com/office/drawing/2014/main" id="{35AF177F-7226-4277-BA4E-87531651F1FC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31" name="Inhalt">
            <a:extLst>
              <a:ext uri="{FF2B5EF4-FFF2-40B4-BE49-F238E27FC236}">
                <a16:creationId xmlns:a16="http://schemas.microsoft.com/office/drawing/2014/main" id="{DC99EEA0-2450-4DE2-BF6B-D8B69BD48C6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81539" y="1962150"/>
            <a:ext cx="3924000" cy="2717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2" name="Überschrift Linie">
            <a:extLst>
              <a:ext uri="{FF2B5EF4-FFF2-40B4-BE49-F238E27FC236}">
                <a16:creationId xmlns:a16="http://schemas.microsoft.com/office/drawing/2014/main" id="{A209A980-C21C-4E44-B5DC-221B1EA5F438}"/>
              </a:ext>
            </a:extLst>
          </p:cNvPr>
          <p:cNvCxnSpPr>
            <a:cxnSpLocks/>
          </p:cNvCxnSpPr>
          <p:nvPr userDrawn="1"/>
        </p:nvCxnSpPr>
        <p:spPr>
          <a:xfrm>
            <a:off x="4679950" y="1800000"/>
            <a:ext cx="3924301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Überschrift">
            <a:extLst>
              <a:ext uri="{FF2B5EF4-FFF2-40B4-BE49-F238E27FC236}">
                <a16:creationId xmlns:a16="http://schemas.microsoft.com/office/drawing/2014/main" id="{31562D90-3A1C-4DDA-8967-C36382B1878F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4680000" y="1141413"/>
            <a:ext cx="3924301" cy="539830"/>
          </a:xfrm>
        </p:spPr>
        <p:txBody>
          <a:bodyPr vert="horz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34" name="Inhalt">
            <a:extLst>
              <a:ext uri="{FF2B5EF4-FFF2-40B4-BE49-F238E27FC236}">
                <a16:creationId xmlns:a16="http://schemas.microsoft.com/office/drawing/2014/main" id="{28EFB929-3258-4B86-BC6E-EDD7024F31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3" y="1962150"/>
            <a:ext cx="3924300" cy="2717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5" name="Überschrift Linie">
            <a:extLst>
              <a:ext uri="{FF2B5EF4-FFF2-40B4-BE49-F238E27FC236}">
                <a16:creationId xmlns:a16="http://schemas.microsoft.com/office/drawing/2014/main" id="{61A47817-5B24-4B7B-A9BE-075F617E5E27}"/>
              </a:ext>
            </a:extLst>
          </p:cNvPr>
          <p:cNvCxnSpPr>
            <a:cxnSpLocks/>
          </p:cNvCxnSpPr>
          <p:nvPr userDrawn="1"/>
        </p:nvCxnSpPr>
        <p:spPr>
          <a:xfrm>
            <a:off x="538163" y="1800000"/>
            <a:ext cx="39243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Überschrift">
            <a:extLst>
              <a:ext uri="{FF2B5EF4-FFF2-40B4-BE49-F238E27FC236}">
                <a16:creationId xmlns:a16="http://schemas.microsoft.com/office/drawing/2014/main" id="{4324A403-E577-4892-A5F6-2CE099DABA9B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1141413"/>
            <a:ext cx="3924301" cy="539830"/>
          </a:xfrm>
        </p:spPr>
        <p:txBody>
          <a:bodyPr vert="horz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23" name="Headline/Subheadline">
            <a:extLst>
              <a:ext uri="{FF2B5EF4-FFF2-40B4-BE49-F238E27FC236}">
                <a16:creationId xmlns:a16="http://schemas.microsoft.com/office/drawing/2014/main" id="{A699C864-1A72-4AE3-AA50-7FAAC99A39FB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20546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719" userDrawn="1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orient="horz" pos="227" userDrawn="1">
          <p15:clr>
            <a:srgbClr val="FBAE40"/>
          </p15:clr>
        </p15:guide>
        <p15:guide id="6" orient="horz" pos="2948" userDrawn="1">
          <p15:clr>
            <a:srgbClr val="FBAE40"/>
          </p15:clr>
        </p15:guide>
        <p15:guide id="7" orient="horz" pos="1236" userDrawn="1">
          <p15:clr>
            <a:srgbClr val="FBAE40"/>
          </p15:clr>
        </p15:guide>
        <p15:guide id="8" pos="2811" userDrawn="1">
          <p15:clr>
            <a:srgbClr val="FBAE40"/>
          </p15:clr>
        </p15:guide>
        <p15:guide id="9" pos="29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heading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">
            <a:extLst>
              <a:ext uri="{FF2B5EF4-FFF2-40B4-BE49-F238E27FC236}">
                <a16:creationId xmlns:a16="http://schemas.microsoft.com/office/drawing/2014/main" id="{2FDB6D56-61DC-4613-99E3-63895736F9E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4" name="Fußzeile">
            <a:extLst>
              <a:ext uri="{FF2B5EF4-FFF2-40B4-BE49-F238E27FC236}">
                <a16:creationId xmlns:a16="http://schemas.microsoft.com/office/drawing/2014/main" id="{1CAFC038-9346-4FB5-9387-34CF9BB2498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3" name="Datum">
            <a:extLst>
              <a:ext uri="{FF2B5EF4-FFF2-40B4-BE49-F238E27FC236}">
                <a16:creationId xmlns:a16="http://schemas.microsoft.com/office/drawing/2014/main" id="{3D9D45D3-E0BD-4426-B6FC-8F6786D8F17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7FC0CE0C-DFFB-4BEA-8319-691EDC474168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32" name="Quelle">
            <a:extLst>
              <a:ext uri="{FF2B5EF4-FFF2-40B4-BE49-F238E27FC236}">
                <a16:creationId xmlns:a16="http://schemas.microsoft.com/office/drawing/2014/main" id="{A4D602F8-F217-4A7A-A94E-0D8FAA7C0149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21" name="Inhalt">
            <a:extLst>
              <a:ext uri="{FF2B5EF4-FFF2-40B4-BE49-F238E27FC236}">
                <a16:creationId xmlns:a16="http://schemas.microsoft.com/office/drawing/2014/main" id="{1FEE72D6-B346-4185-9104-D09166F7737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011863" y="1908175"/>
            <a:ext cx="2590800" cy="2771775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400"/>
            </a:lvl1pPr>
            <a:lvl2pPr>
              <a:spcBef>
                <a:spcPts val="800"/>
              </a:spcBef>
              <a:defRPr sz="1400"/>
            </a:lvl2pPr>
            <a:lvl3pPr marL="216000" indent="-216000">
              <a:spcBef>
                <a:spcPts val="400"/>
              </a:spcBef>
              <a:defRPr sz="1400"/>
            </a:lvl3pPr>
            <a:lvl4pPr marL="432000" indent="-216000">
              <a:defRPr sz="1400"/>
            </a:lvl4pPr>
            <a:lvl5pPr marL="216000" indent="-216000">
              <a:spcBef>
                <a:spcPts val="400"/>
              </a:spcBef>
              <a:defRPr sz="1400"/>
            </a:lvl5pPr>
            <a:lvl6pPr marL="432000" indent="-216000">
              <a:defRPr sz="1400"/>
            </a:lvl6pPr>
            <a:lvl7pPr marL="216000">
              <a:defRPr sz="1400"/>
            </a:lvl7pPr>
            <a:lvl8pPr marL="432000">
              <a:defRPr sz="1400"/>
            </a:lvl8pPr>
            <a:lvl9pPr marL="648000" indent="-216000">
              <a:defRPr sz="14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9" name="Überschrift Linie">
            <a:extLst>
              <a:ext uri="{FF2B5EF4-FFF2-40B4-BE49-F238E27FC236}">
                <a16:creationId xmlns:a16="http://schemas.microsoft.com/office/drawing/2014/main" id="{664531AB-0069-4942-94B1-68A2CEB56B71}"/>
              </a:ext>
            </a:extLst>
          </p:cNvPr>
          <p:cNvCxnSpPr>
            <a:cxnSpLocks/>
          </p:cNvCxnSpPr>
          <p:nvPr userDrawn="1"/>
        </p:nvCxnSpPr>
        <p:spPr>
          <a:xfrm>
            <a:off x="6011863" y="1782000"/>
            <a:ext cx="2592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Überschrift">
            <a:extLst>
              <a:ext uri="{FF2B5EF4-FFF2-40B4-BE49-F238E27FC236}">
                <a16:creationId xmlns:a16="http://schemas.microsoft.com/office/drawing/2014/main" id="{3CC9D01B-CA04-4FFE-BEBE-3030F99C1BF3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6011862" y="1209802"/>
            <a:ext cx="2589214" cy="468000"/>
          </a:xfrm>
        </p:spPr>
        <p:txBody>
          <a:bodyPr vert="horz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667B37D0-7B19-4518-A3D6-13B7CBF91E2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276601" y="1908175"/>
            <a:ext cx="2590800" cy="2771775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400"/>
            </a:lvl1pPr>
            <a:lvl2pPr>
              <a:spcBef>
                <a:spcPts val="800"/>
              </a:spcBef>
              <a:defRPr sz="1400"/>
            </a:lvl2pPr>
            <a:lvl3pPr marL="216000" indent="-216000">
              <a:spcBef>
                <a:spcPts val="400"/>
              </a:spcBef>
              <a:defRPr sz="1400"/>
            </a:lvl3pPr>
            <a:lvl4pPr marL="432000" indent="-216000">
              <a:defRPr sz="1400"/>
            </a:lvl4pPr>
            <a:lvl5pPr marL="216000" indent="-216000">
              <a:spcBef>
                <a:spcPts val="400"/>
              </a:spcBef>
              <a:defRPr sz="1400"/>
            </a:lvl5pPr>
            <a:lvl6pPr marL="432000" indent="-216000">
              <a:defRPr sz="1400"/>
            </a:lvl6pPr>
            <a:lvl7pPr marL="216000">
              <a:defRPr sz="1400"/>
            </a:lvl7pPr>
            <a:lvl8pPr marL="432000">
              <a:defRPr sz="1400"/>
            </a:lvl8pPr>
            <a:lvl9pPr marL="648000" indent="-216000">
              <a:defRPr sz="14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6" name="Überschrift Linie">
            <a:extLst>
              <a:ext uri="{FF2B5EF4-FFF2-40B4-BE49-F238E27FC236}">
                <a16:creationId xmlns:a16="http://schemas.microsoft.com/office/drawing/2014/main" id="{3A3A3E36-F7F0-4FC3-9CEE-E7FF9AB11F07}"/>
              </a:ext>
            </a:extLst>
          </p:cNvPr>
          <p:cNvCxnSpPr>
            <a:cxnSpLocks/>
          </p:cNvCxnSpPr>
          <p:nvPr userDrawn="1"/>
        </p:nvCxnSpPr>
        <p:spPr>
          <a:xfrm>
            <a:off x="3276601" y="1782000"/>
            <a:ext cx="2592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Überschrift">
            <a:extLst>
              <a:ext uri="{FF2B5EF4-FFF2-40B4-BE49-F238E27FC236}">
                <a16:creationId xmlns:a16="http://schemas.microsoft.com/office/drawing/2014/main" id="{3DC8CC4E-8622-4126-AA50-F5A303EC543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276601" y="1207290"/>
            <a:ext cx="2590800" cy="468000"/>
          </a:xfrm>
        </p:spPr>
        <p:txBody>
          <a:bodyPr vert="horz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98C7491E-756C-46A1-B1E4-A02BE90EE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3" y="1908175"/>
            <a:ext cx="2590801" cy="2771775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400"/>
            </a:lvl1pPr>
            <a:lvl2pPr>
              <a:spcBef>
                <a:spcPts val="800"/>
              </a:spcBef>
              <a:defRPr sz="1400"/>
            </a:lvl2pPr>
            <a:lvl3pPr marL="216000" indent="-216000">
              <a:spcBef>
                <a:spcPts val="400"/>
              </a:spcBef>
              <a:defRPr sz="1400"/>
            </a:lvl3pPr>
            <a:lvl4pPr marL="432000" indent="-216000">
              <a:defRPr sz="1400"/>
            </a:lvl4pPr>
            <a:lvl5pPr marL="216000" indent="-216000">
              <a:spcBef>
                <a:spcPts val="400"/>
              </a:spcBef>
              <a:defRPr sz="1400"/>
            </a:lvl5pPr>
            <a:lvl6pPr marL="432000" indent="-216000">
              <a:defRPr sz="1400"/>
            </a:lvl6pPr>
            <a:lvl7pPr marL="216000">
              <a:defRPr sz="1400"/>
            </a:lvl7pPr>
            <a:lvl8pPr marL="432000">
              <a:defRPr sz="1400"/>
            </a:lvl8pPr>
            <a:lvl9pPr marL="648000" indent="-216000">
              <a:defRPr sz="14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Überschrift Linie">
            <a:extLst>
              <a:ext uri="{FF2B5EF4-FFF2-40B4-BE49-F238E27FC236}">
                <a16:creationId xmlns:a16="http://schemas.microsoft.com/office/drawing/2014/main" id="{BD6BA604-B361-4F5B-BAF4-A56116FC6F5E}"/>
              </a:ext>
            </a:extLst>
          </p:cNvPr>
          <p:cNvCxnSpPr>
            <a:cxnSpLocks/>
          </p:cNvCxnSpPr>
          <p:nvPr userDrawn="1"/>
        </p:nvCxnSpPr>
        <p:spPr>
          <a:xfrm>
            <a:off x="538163" y="1782000"/>
            <a:ext cx="2590801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Überschrift">
            <a:extLst>
              <a:ext uri="{FF2B5EF4-FFF2-40B4-BE49-F238E27FC236}">
                <a16:creationId xmlns:a16="http://schemas.microsoft.com/office/drawing/2014/main" id="{A44D21C7-7038-4AE2-990E-0B346FF92D4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1206500"/>
            <a:ext cx="2590801" cy="468791"/>
          </a:xfrm>
        </p:spPr>
        <p:txBody>
          <a:bodyPr vert="horz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26" name="Headline/Subheadline">
            <a:extLst>
              <a:ext uri="{FF2B5EF4-FFF2-40B4-BE49-F238E27FC236}">
                <a16:creationId xmlns:a16="http://schemas.microsoft.com/office/drawing/2014/main" id="{D8A7C36A-FB89-44EB-8E14-A7ACF19F8525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9101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760" userDrawn="1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orient="horz" pos="227" userDrawn="1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1202" userDrawn="1">
          <p15:clr>
            <a:srgbClr val="FBAE40"/>
          </p15:clr>
        </p15:guide>
        <p15:guide id="8" pos="1973" userDrawn="1">
          <p15:clr>
            <a:srgbClr val="FBAE40"/>
          </p15:clr>
        </p15:guide>
        <p15:guide id="9" pos="3696" userDrawn="1">
          <p15:clr>
            <a:srgbClr val="FBAE40"/>
          </p15:clr>
        </p15:guide>
        <p15:guide id="10" pos="2064" userDrawn="1">
          <p15:clr>
            <a:srgbClr val="FBAE40"/>
          </p15:clr>
        </p15:guide>
        <p15:guide id="11" pos="378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heading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">
            <a:extLst>
              <a:ext uri="{FF2B5EF4-FFF2-40B4-BE49-F238E27FC236}">
                <a16:creationId xmlns:a16="http://schemas.microsoft.com/office/drawing/2014/main" id="{6AE00708-18AF-4C2C-8927-537EAA3F02E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7" name="Fußzeile">
            <a:extLst>
              <a:ext uri="{FF2B5EF4-FFF2-40B4-BE49-F238E27FC236}">
                <a16:creationId xmlns:a16="http://schemas.microsoft.com/office/drawing/2014/main" id="{2337056F-242A-430F-A900-BA17EC4343E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6" name="Datum">
            <a:extLst>
              <a:ext uri="{FF2B5EF4-FFF2-40B4-BE49-F238E27FC236}">
                <a16:creationId xmlns:a16="http://schemas.microsoft.com/office/drawing/2014/main" id="{1B7E706D-8461-42D4-9D65-8D7E1FE375DF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BF82892E-A7C7-42C5-A3DD-50067D4AFF5E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31" name="Quelle">
            <a:extLst>
              <a:ext uri="{FF2B5EF4-FFF2-40B4-BE49-F238E27FC236}">
                <a16:creationId xmlns:a16="http://schemas.microsoft.com/office/drawing/2014/main" id="{5B52AE38-80B3-4244-966B-AB5B24C91E51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32" name="Inhalt">
            <a:extLst>
              <a:ext uri="{FF2B5EF4-FFF2-40B4-BE49-F238E27FC236}">
                <a16:creationId xmlns:a16="http://schemas.microsoft.com/office/drawing/2014/main" id="{C4287E6D-28C1-4452-93F9-90E2A4745C7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96031" y="2070101"/>
            <a:ext cx="1908175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Überschrift Linie">
            <a:extLst>
              <a:ext uri="{FF2B5EF4-FFF2-40B4-BE49-F238E27FC236}">
                <a16:creationId xmlns:a16="http://schemas.microsoft.com/office/drawing/2014/main" id="{5D0C6B0E-1545-41F4-8272-7429A6E1370E}"/>
              </a:ext>
            </a:extLst>
          </p:cNvPr>
          <p:cNvCxnSpPr>
            <a:cxnSpLocks/>
          </p:cNvCxnSpPr>
          <p:nvPr userDrawn="1"/>
        </p:nvCxnSpPr>
        <p:spPr>
          <a:xfrm>
            <a:off x="6696000" y="1944000"/>
            <a:ext cx="190817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Überschrift">
            <a:extLst>
              <a:ext uri="{FF2B5EF4-FFF2-40B4-BE49-F238E27FC236}">
                <a16:creationId xmlns:a16="http://schemas.microsoft.com/office/drawing/2014/main" id="{28CED89C-6107-4336-A98B-34BDBA2BD834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6696075" y="1270000"/>
            <a:ext cx="1908175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21" name="Inhalt">
            <a:extLst>
              <a:ext uri="{FF2B5EF4-FFF2-40B4-BE49-F238E27FC236}">
                <a16:creationId xmlns:a16="http://schemas.microsoft.com/office/drawing/2014/main" id="{1FEE72D6-B346-4185-9104-D09166F7737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43394" y="2070101"/>
            <a:ext cx="1908175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9" name="Überschrift Linie">
            <a:extLst>
              <a:ext uri="{FF2B5EF4-FFF2-40B4-BE49-F238E27FC236}">
                <a16:creationId xmlns:a16="http://schemas.microsoft.com/office/drawing/2014/main" id="{664531AB-0069-4942-94B1-68A2CEB56B71}"/>
              </a:ext>
            </a:extLst>
          </p:cNvPr>
          <p:cNvCxnSpPr>
            <a:cxnSpLocks/>
          </p:cNvCxnSpPr>
          <p:nvPr userDrawn="1"/>
        </p:nvCxnSpPr>
        <p:spPr>
          <a:xfrm>
            <a:off x="4643363" y="1944000"/>
            <a:ext cx="190817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Überschrift">
            <a:extLst>
              <a:ext uri="{FF2B5EF4-FFF2-40B4-BE49-F238E27FC236}">
                <a16:creationId xmlns:a16="http://schemas.microsoft.com/office/drawing/2014/main" id="{3CC9D01B-CA04-4FFE-BEBE-3030F99C1BF3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4643438" y="1270000"/>
            <a:ext cx="1908175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667B37D0-7B19-4518-A3D6-13B7CBF91E2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592071" y="2070101"/>
            <a:ext cx="1908592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6" name="Überschrift Linie">
            <a:extLst>
              <a:ext uri="{FF2B5EF4-FFF2-40B4-BE49-F238E27FC236}">
                <a16:creationId xmlns:a16="http://schemas.microsoft.com/office/drawing/2014/main" id="{3A3A3E36-F7F0-4FC3-9CEE-E7FF9AB11F07}"/>
              </a:ext>
            </a:extLst>
          </p:cNvPr>
          <p:cNvCxnSpPr>
            <a:cxnSpLocks/>
          </p:cNvCxnSpPr>
          <p:nvPr userDrawn="1"/>
        </p:nvCxnSpPr>
        <p:spPr>
          <a:xfrm>
            <a:off x="2592072" y="1944000"/>
            <a:ext cx="1908592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Überschrift">
            <a:extLst>
              <a:ext uri="{FF2B5EF4-FFF2-40B4-BE49-F238E27FC236}">
                <a16:creationId xmlns:a16="http://schemas.microsoft.com/office/drawing/2014/main" id="{3DC8CC4E-8622-4126-AA50-F5A303EC543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2592071" y="1270000"/>
            <a:ext cx="1908592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98C7491E-756C-46A1-B1E4-A02BE90EE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3" y="2070101"/>
            <a:ext cx="1908175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Überschrift Linie">
            <a:extLst>
              <a:ext uri="{FF2B5EF4-FFF2-40B4-BE49-F238E27FC236}">
                <a16:creationId xmlns:a16="http://schemas.microsoft.com/office/drawing/2014/main" id="{BD6BA604-B361-4F5B-BAF4-A56116FC6F5E}"/>
              </a:ext>
            </a:extLst>
          </p:cNvPr>
          <p:cNvCxnSpPr>
            <a:cxnSpLocks/>
          </p:cNvCxnSpPr>
          <p:nvPr userDrawn="1"/>
        </p:nvCxnSpPr>
        <p:spPr>
          <a:xfrm>
            <a:off x="538163" y="1944000"/>
            <a:ext cx="1908593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Überschrift">
            <a:extLst>
              <a:ext uri="{FF2B5EF4-FFF2-40B4-BE49-F238E27FC236}">
                <a16:creationId xmlns:a16="http://schemas.microsoft.com/office/drawing/2014/main" id="{A44D21C7-7038-4AE2-990E-0B346FF92D4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4" y="1270000"/>
            <a:ext cx="1908592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29" name="Headline/Subheadline">
            <a:extLst>
              <a:ext uri="{FF2B5EF4-FFF2-40B4-BE49-F238E27FC236}">
                <a16:creationId xmlns:a16="http://schemas.microsoft.com/office/drawing/2014/main" id="{8A34D7A9-C7E0-4D58-AEAB-AF6F82D2DC7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1260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800" userDrawn="1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orient="horz" pos="227" userDrawn="1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1304" userDrawn="1">
          <p15:clr>
            <a:srgbClr val="FBAE40"/>
          </p15:clr>
        </p15:guide>
        <p15:guide id="8" pos="1541" userDrawn="1">
          <p15:clr>
            <a:srgbClr val="FBAE40"/>
          </p15:clr>
        </p15:guide>
        <p15:guide id="9" pos="2835" userDrawn="1">
          <p15:clr>
            <a:srgbClr val="FBAE40"/>
          </p15:clr>
        </p15:guide>
        <p15:guide id="10" pos="1633" userDrawn="1">
          <p15:clr>
            <a:srgbClr val="FBAE40"/>
          </p15:clr>
        </p15:guide>
        <p15:guide id="11" pos="2925" userDrawn="1">
          <p15:clr>
            <a:srgbClr val="FBAE40"/>
          </p15:clr>
        </p15:guide>
        <p15:guide id="12" pos="4127" userDrawn="1">
          <p15:clr>
            <a:srgbClr val="FBAE40"/>
          </p15:clr>
        </p15:guide>
        <p15:guide id="13" pos="421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9A9F0EF7-2F86-47D3-BE90-97577738EA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dark picture</a:t>
            </a:r>
            <a:endParaRPr lang="en-GB" dirty="0"/>
          </a:p>
        </p:txBody>
      </p:sp>
      <p:sp>
        <p:nvSpPr>
          <p:cNvPr id="20" name="Foliennummer">
            <a:extLst>
              <a:ext uri="{FF2B5EF4-FFF2-40B4-BE49-F238E27FC236}">
                <a16:creationId xmlns:a16="http://schemas.microsoft.com/office/drawing/2014/main" id="{B61E9242-4EB0-4312-838B-624BA38E30D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9" name="Fußzeile">
            <a:extLst>
              <a:ext uri="{FF2B5EF4-FFF2-40B4-BE49-F238E27FC236}">
                <a16:creationId xmlns:a16="http://schemas.microsoft.com/office/drawing/2014/main" id="{B715567D-DD51-402B-A9C0-4A5F5BA9F9C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8" name="Datum">
            <a:extLst>
              <a:ext uri="{FF2B5EF4-FFF2-40B4-BE49-F238E27FC236}">
                <a16:creationId xmlns:a16="http://schemas.microsoft.com/office/drawing/2014/main" id="{2412D26E-F3A5-4E66-BE18-1CA5E6C3729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fld id="{113BC4B3-5081-4A76-A98C-EA335BF87DF9}" type="datetime1">
              <a:rPr lang="de-DE" smtClean="0"/>
              <a:t>30.01.2025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896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full scree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9A9F0EF7-2F86-47D3-BE90-97577738EA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dark picture</a:t>
            </a:r>
            <a:endParaRPr lang="en-GB" dirty="0"/>
          </a:p>
        </p:txBody>
      </p:sp>
      <p:sp>
        <p:nvSpPr>
          <p:cNvPr id="22" name="Foliennummer">
            <a:extLst>
              <a:ext uri="{FF2B5EF4-FFF2-40B4-BE49-F238E27FC236}">
                <a16:creationId xmlns:a16="http://schemas.microsoft.com/office/drawing/2014/main" id="{9947A31B-F94A-4874-950B-2FCAC823D6D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1" name="Fußzeile">
            <a:extLst>
              <a:ext uri="{FF2B5EF4-FFF2-40B4-BE49-F238E27FC236}">
                <a16:creationId xmlns:a16="http://schemas.microsoft.com/office/drawing/2014/main" id="{7003F921-64CB-4C81-AAAB-AEE082FF6DE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6" name="Datum">
            <a:extLst>
              <a:ext uri="{FF2B5EF4-FFF2-40B4-BE49-F238E27FC236}">
                <a16:creationId xmlns:a16="http://schemas.microsoft.com/office/drawing/2014/main" id="{373D1506-89D1-4388-907C-EE0B3E57E7ED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99B4DD-629B-424A-A2AF-5ACDBC05037B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5" name="RWE Logo">
            <a:extLst>
              <a:ext uri="{FF2B5EF4-FFF2-40B4-BE49-F238E27FC236}">
                <a16:creationId xmlns:a16="http://schemas.microsoft.com/office/drawing/2014/main" id="{D0A778C0-4537-4921-86DB-5ED8A69ECD51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white">
          <a:xfrm>
            <a:off x="538164" y="4896000"/>
            <a:ext cx="216000" cy="62259"/>
          </a:xfrm>
          <a:blipFill>
            <a:blip r:embed="rId3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8" name="Headline/Subheadline">
            <a:extLst>
              <a:ext uri="{FF2B5EF4-FFF2-40B4-BE49-F238E27FC236}">
                <a16:creationId xmlns:a16="http://schemas.microsoft.com/office/drawing/2014/main" id="{13FA8E54-6DD7-48DE-AC95-DA684328205E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63922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orient="horz" pos="22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full scree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9A9F0EF7-2F86-47D3-BE90-97577738EA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light picture</a:t>
            </a:r>
            <a:endParaRPr lang="en-GB" dirty="0"/>
          </a:p>
        </p:txBody>
      </p:sp>
      <p:sp>
        <p:nvSpPr>
          <p:cNvPr id="23" name="Foliennummer">
            <a:extLst>
              <a:ext uri="{FF2B5EF4-FFF2-40B4-BE49-F238E27FC236}">
                <a16:creationId xmlns:a16="http://schemas.microsoft.com/office/drawing/2014/main" id="{7C45B03F-8023-4519-BBA5-A69FB130E46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2" name="Fußzeile">
            <a:extLst>
              <a:ext uri="{FF2B5EF4-FFF2-40B4-BE49-F238E27FC236}">
                <a16:creationId xmlns:a16="http://schemas.microsoft.com/office/drawing/2014/main" id="{84530F45-F7D6-4D8A-8B7F-07C845E4A46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1" name="Datum">
            <a:extLst>
              <a:ext uri="{FF2B5EF4-FFF2-40B4-BE49-F238E27FC236}">
                <a16:creationId xmlns:a16="http://schemas.microsoft.com/office/drawing/2014/main" id="{ADB50A68-F856-49F6-B8D4-49051318DA5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45CA648-2A2E-45CB-A87C-557F7E71F057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20" name="RWE Logo">
            <a:extLst>
              <a:ext uri="{FF2B5EF4-FFF2-40B4-BE49-F238E27FC236}">
                <a16:creationId xmlns:a16="http://schemas.microsoft.com/office/drawing/2014/main" id="{69BF31FA-F12F-48C0-8421-2E4EC1369B68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black">
          <a:xfrm>
            <a:off x="538164" y="4896000"/>
            <a:ext cx="216000" cy="62259"/>
          </a:xfrm>
          <a:blipFill>
            <a:blip r:embed="rId3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19" name="Headline/Subheadline">
            <a:extLst>
              <a:ext uri="{FF2B5EF4-FFF2-40B4-BE49-F238E27FC236}">
                <a16:creationId xmlns:a16="http://schemas.microsoft.com/office/drawing/2014/main" id="{735AA7D6-6FA1-4024-9B92-D903362402D5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435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">
            <a:extLst>
              <a:ext uri="{FF2B5EF4-FFF2-40B4-BE49-F238E27FC236}">
                <a16:creationId xmlns:a16="http://schemas.microsoft.com/office/drawing/2014/main" id="{CBF61080-EE8B-4856-8F2E-668AEDD9195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9" name="Fußzeile">
            <a:extLst>
              <a:ext uri="{FF2B5EF4-FFF2-40B4-BE49-F238E27FC236}">
                <a16:creationId xmlns:a16="http://schemas.microsoft.com/office/drawing/2014/main" id="{CDFBC812-0E95-48F4-AC3A-598F7FCCA9B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8" name="Datum">
            <a:extLst>
              <a:ext uri="{FF2B5EF4-FFF2-40B4-BE49-F238E27FC236}">
                <a16:creationId xmlns:a16="http://schemas.microsoft.com/office/drawing/2014/main" id="{0E08BEC4-1691-4535-AF5B-F36FD966088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4BDD8E6-CEC4-40FC-98F1-2489F1EF93CB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21" name="Quelle">
            <a:extLst>
              <a:ext uri="{FF2B5EF4-FFF2-40B4-BE49-F238E27FC236}">
                <a16:creationId xmlns:a16="http://schemas.microsoft.com/office/drawing/2014/main" id="{3AFD6C70-7EFA-4ADF-AF64-6956C0F35418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4" y="4555050"/>
            <a:ext cx="3708400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// no further levels</a:t>
            </a:r>
            <a:endParaRPr lang="en-GB" noProof="0" dirty="0"/>
          </a:p>
        </p:txBody>
      </p:sp>
      <p:sp>
        <p:nvSpPr>
          <p:cNvPr id="11" name="Bild">
            <a:extLst>
              <a:ext uri="{FF2B5EF4-FFF2-40B4-BE49-F238E27FC236}">
                <a16:creationId xmlns:a16="http://schemas.microsoft.com/office/drawing/2014/main" id="{66414AD9-95E5-49BE-B21B-2BA334BEA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4895851" y="0"/>
            <a:ext cx="4248150" cy="5148263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/>
            </a:lvl1pPr>
          </a:lstStyle>
          <a:p>
            <a:br>
              <a:rPr lang="en-GB"/>
            </a:br>
            <a:br>
              <a:rPr lang="en-GB"/>
            </a:br>
            <a:r>
              <a:rPr lang="en-GB"/>
              <a:t>Insert picture via menu:</a:t>
            </a:r>
            <a:br>
              <a:rPr lang="en-GB"/>
            </a:br>
            <a:r>
              <a:rPr lang="en-GB"/>
              <a:t>Insert &gt; Pictures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 lang="en-GB" dirty="0"/>
          </a:p>
        </p:txBody>
      </p:sp>
      <p:sp>
        <p:nvSpPr>
          <p:cNvPr id="10" name="Energiefeld">
            <a:extLst>
              <a:ext uri="{FF2B5EF4-FFF2-40B4-BE49-F238E27FC236}">
                <a16:creationId xmlns:a16="http://schemas.microsoft.com/office/drawing/2014/main" id="{0DBB83F1-75FD-42BD-AC99-04C08D164D87}"/>
              </a:ext>
            </a:extLst>
          </p:cNvPr>
          <p:cNvSpPr>
            <a:spLocks noGrp="1" noChangeAspect="1"/>
          </p:cNvSpPr>
          <p:nvPr>
            <p:ph type="body" orient="vert" idx="18" hasCustomPrompt="1"/>
          </p:nvPr>
        </p:nvSpPr>
        <p:spPr bwMode="gray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C592A5C-F234-40DA-9F31-AA6AFF552A57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38163" y="1438275"/>
            <a:ext cx="3708000" cy="324000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  <p:sp>
        <p:nvSpPr>
          <p:cNvPr id="15" name="Headline/Subheadline">
            <a:extLst>
              <a:ext uri="{FF2B5EF4-FFF2-40B4-BE49-F238E27FC236}">
                <a16:creationId xmlns:a16="http://schemas.microsoft.com/office/drawing/2014/main" id="{B5C40E0B-0C14-4D0C-BBA2-4EF43A35C51F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4" y="358776"/>
            <a:ext cx="3708000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// for sub-headline </a:t>
            </a:r>
            <a:br>
              <a:rPr lang="en-GB" noProof="0"/>
            </a:br>
            <a:r>
              <a:rPr lang="en-GB" noProof="0"/>
              <a:t>&gt;&gt;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3084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3084" userDrawn="1">
          <p15:clr>
            <a:srgbClr val="FBAE40"/>
          </p15:clr>
        </p15:guide>
        <p15:guide id="4" orient="horz" pos="227" userDrawn="1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pos="267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">
            <a:extLst>
              <a:ext uri="{FF2B5EF4-FFF2-40B4-BE49-F238E27FC236}">
                <a16:creationId xmlns:a16="http://schemas.microsoft.com/office/drawing/2014/main" id="{30D98435-7333-4168-9B3B-A4A32367B7E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8" name="Fußzeile">
            <a:extLst>
              <a:ext uri="{FF2B5EF4-FFF2-40B4-BE49-F238E27FC236}">
                <a16:creationId xmlns:a16="http://schemas.microsoft.com/office/drawing/2014/main" id="{B8DB5D05-E9FF-48F5-B751-517CA2BB451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7" name="Datum">
            <a:extLst>
              <a:ext uri="{FF2B5EF4-FFF2-40B4-BE49-F238E27FC236}">
                <a16:creationId xmlns:a16="http://schemas.microsoft.com/office/drawing/2014/main" id="{3EA98F35-BD21-4056-9200-8AAD385C5E6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E0244D7-58F4-4EF7-80C2-AB6BF4AAF389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1" name="Bild">
            <a:extLst>
              <a:ext uri="{FF2B5EF4-FFF2-40B4-BE49-F238E27FC236}">
                <a16:creationId xmlns:a16="http://schemas.microsoft.com/office/drawing/2014/main" id="{66414AD9-95E5-49BE-B21B-2BA334BEA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0" y="0"/>
            <a:ext cx="9144001" cy="3562349"/>
          </a:xfrm>
          <a:solidFill>
            <a:srgbClr val="C2C3C5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  <a:endParaRPr lang="en-GB" dirty="0"/>
          </a:p>
        </p:txBody>
      </p:sp>
      <p:sp>
        <p:nvSpPr>
          <p:cNvPr id="9" name="Energiefeld">
            <a:extLst>
              <a:ext uri="{FF2B5EF4-FFF2-40B4-BE49-F238E27FC236}">
                <a16:creationId xmlns:a16="http://schemas.microsoft.com/office/drawing/2014/main" id="{4A6B7F0B-DAA5-4BFC-B93D-0EFDDDC52D4F}"/>
              </a:ext>
            </a:extLst>
          </p:cNvPr>
          <p:cNvSpPr>
            <a:spLocks noGrp="1" noChangeAspect="1"/>
          </p:cNvSpPr>
          <p:nvPr>
            <p:ph type="body" orient="vert" idx="18" hasCustomPrompt="1"/>
          </p:nvPr>
        </p:nvSpPr>
        <p:spPr bwMode="gray">
          <a:xfrm rot="10800000" flipH="1" flipV="1">
            <a:off x="5475600" y="1"/>
            <a:ext cx="3668400" cy="3276000"/>
          </a:xfrm>
          <a:blipFill>
            <a:blip r:embed="rId2"/>
            <a:stretch>
              <a:fillRect/>
            </a:stretch>
          </a:blipFill>
        </p:spPr>
        <p:txBody>
          <a:bodyPr vert="horz" wrap="none" tIns="0" rIns="0" bIns="3348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15" name="Headline/Subheadline">
            <a:extLst>
              <a:ext uri="{FF2B5EF4-FFF2-40B4-BE49-F238E27FC236}">
                <a16:creationId xmlns:a16="http://schemas.microsoft.com/office/drawing/2014/main" id="{5DBAFF06-A623-4308-9DAB-FC743FAF4355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3870325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639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2244" userDrawn="1">
          <p15:clr>
            <a:srgbClr val="FBAE40"/>
          </p15:clr>
        </p15:guide>
        <p15:guide id="5" orient="horz" pos="2438" userDrawn="1">
          <p15:clr>
            <a:srgbClr val="FBAE40"/>
          </p15:clr>
        </p15:guide>
        <p15:guide id="6" orient="horz" pos="2948">
          <p15:clr>
            <a:srgbClr val="FBAE40"/>
          </p15:clr>
        </p15:guide>
        <p15:guide id="8" pos="542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 o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erlauf" descr="Ein Bild, das draußen, Himmel enthält.&#10;&#10;Automatisch generierte Beschreibung">
            <a:extLst>
              <a:ext uri="{FF2B5EF4-FFF2-40B4-BE49-F238E27FC236}">
                <a16:creationId xmlns:a16="http://schemas.microsoft.com/office/drawing/2014/main" id="{B5D91265-95CE-4F98-8DE7-0CF3F1DF6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9139"/>
          <a:stretch>
            <a:fillRect/>
          </a:stretch>
        </p:blipFill>
        <p:spPr bwMode="white">
          <a:xfrm>
            <a:off x="0" y="3562351"/>
            <a:ext cx="9144000" cy="1585913"/>
          </a:xfrm>
          <a:custGeom>
            <a:avLst/>
            <a:gdLst>
              <a:gd name="connsiteX0" fmla="*/ 0 w 9144000"/>
              <a:gd name="connsiteY0" fmla="*/ 0 h 1585913"/>
              <a:gd name="connsiteX1" fmla="*/ 9144000 w 9144000"/>
              <a:gd name="connsiteY1" fmla="*/ 0 h 1585913"/>
              <a:gd name="connsiteX2" fmla="*/ 9144000 w 9144000"/>
              <a:gd name="connsiteY2" fmla="*/ 1585913 h 1585913"/>
              <a:gd name="connsiteX3" fmla="*/ 0 w 9144000"/>
              <a:gd name="connsiteY3" fmla="*/ 1585913 h 158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585913">
                <a:moveTo>
                  <a:pt x="0" y="0"/>
                </a:moveTo>
                <a:lnTo>
                  <a:pt x="9144000" y="0"/>
                </a:lnTo>
                <a:lnTo>
                  <a:pt x="9144000" y="1585913"/>
                </a:lnTo>
                <a:lnTo>
                  <a:pt x="0" y="1585913"/>
                </a:lnTo>
                <a:close/>
              </a:path>
            </a:pathLst>
          </a:custGeom>
        </p:spPr>
      </p:pic>
      <p:sp>
        <p:nvSpPr>
          <p:cNvPr id="19" name="Foliennummer">
            <a:extLst>
              <a:ext uri="{FF2B5EF4-FFF2-40B4-BE49-F238E27FC236}">
                <a16:creationId xmlns:a16="http://schemas.microsoft.com/office/drawing/2014/main" id="{30D98435-7333-4168-9B3B-A4A32367B7E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8" name="Fußzeile">
            <a:extLst>
              <a:ext uri="{FF2B5EF4-FFF2-40B4-BE49-F238E27FC236}">
                <a16:creationId xmlns:a16="http://schemas.microsoft.com/office/drawing/2014/main" id="{B8DB5D05-E9FF-48F5-B751-517CA2BB451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7" name="Datum">
            <a:extLst>
              <a:ext uri="{FF2B5EF4-FFF2-40B4-BE49-F238E27FC236}">
                <a16:creationId xmlns:a16="http://schemas.microsoft.com/office/drawing/2014/main" id="{3EA98F35-BD21-4056-9200-8AAD385C5E6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C093E-07FB-47B5-AB42-952920029CFF}" type="datetime1">
              <a:rPr lang="de-DE" smtClean="0"/>
              <a:t>30.01.2025</a:t>
            </a:fld>
            <a:endParaRPr lang="en-GB" dirty="0"/>
          </a:p>
        </p:txBody>
      </p:sp>
      <p:pic>
        <p:nvPicPr>
          <p:cNvPr id="10" name="RWE Logo">
            <a:extLst>
              <a:ext uri="{FF2B5EF4-FFF2-40B4-BE49-F238E27FC236}">
                <a16:creationId xmlns:a16="http://schemas.microsoft.com/office/drawing/2014/main" id="{2B71567C-2A9D-4345-9035-225BECA58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538164" y="4896000"/>
            <a:ext cx="215999" cy="62177"/>
          </a:xfrm>
          <a:prstGeom prst="rect">
            <a:avLst/>
          </a:prstGeom>
        </p:spPr>
      </p:pic>
      <p:sp>
        <p:nvSpPr>
          <p:cNvPr id="11" name="Bild">
            <a:extLst>
              <a:ext uri="{FF2B5EF4-FFF2-40B4-BE49-F238E27FC236}">
                <a16:creationId xmlns:a16="http://schemas.microsoft.com/office/drawing/2014/main" id="{66414AD9-95E5-49BE-B21B-2BA334BEA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0" y="0"/>
            <a:ext cx="9144001" cy="3562349"/>
          </a:xfrm>
          <a:blipFill>
            <a:blip r:embed="rId4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  <a:endParaRPr lang="en-GB" dirty="0"/>
          </a:p>
        </p:txBody>
      </p:sp>
      <p:sp>
        <p:nvSpPr>
          <p:cNvPr id="14" name="Energiefeld">
            <a:extLst>
              <a:ext uri="{FF2B5EF4-FFF2-40B4-BE49-F238E27FC236}">
                <a16:creationId xmlns:a16="http://schemas.microsoft.com/office/drawing/2014/main" id="{F4DB3C0F-A432-469D-8323-31A1B9155D2B}"/>
              </a:ext>
            </a:extLst>
          </p:cNvPr>
          <p:cNvSpPr>
            <a:spLocks noGrp="1" noChangeAspect="1"/>
          </p:cNvSpPr>
          <p:nvPr>
            <p:ph type="body" orient="vert" idx="18" hasCustomPrompt="1"/>
          </p:nvPr>
        </p:nvSpPr>
        <p:spPr bwMode="gray">
          <a:xfrm rot="10800000" flipH="1" flipV="1">
            <a:off x="5475600" y="1"/>
            <a:ext cx="3668400" cy="3276000"/>
          </a:xfrm>
          <a:blipFill>
            <a:blip r:embed="rId5"/>
            <a:stretch>
              <a:fillRect/>
            </a:stretch>
          </a:blipFill>
        </p:spPr>
        <p:txBody>
          <a:bodyPr vert="horz" wrap="none" tIns="0" rIns="0" bIns="3348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Scale or delete the energy field if necessary (see also library for alternative versions of energy fields)</a:t>
            </a:r>
          </a:p>
        </p:txBody>
      </p:sp>
      <p:sp>
        <p:nvSpPr>
          <p:cNvPr id="13" name="Headline/Subheadline">
            <a:extLst>
              <a:ext uri="{FF2B5EF4-FFF2-40B4-BE49-F238E27FC236}">
                <a16:creationId xmlns:a16="http://schemas.microsoft.com/office/drawing/2014/main" id="{9C2C8554-CAC6-4424-92DE-17330745540B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3870325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92355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2244">
          <p15:clr>
            <a:srgbClr val="FBAE40"/>
          </p15:clr>
        </p15:guide>
        <p15:guide id="5" orient="horz" pos="2438">
          <p15:clr>
            <a:srgbClr val="FBAE40"/>
          </p15:clr>
        </p15:guide>
        <p15:guide id="6" orient="horz" pos="2948">
          <p15:clr>
            <a:srgbClr val="FBAE40"/>
          </p15:clr>
        </p15:guide>
        <p15:guide id="8" pos="54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">
            <a:extLst>
              <a:ext uri="{FF2B5EF4-FFF2-40B4-BE49-F238E27FC236}">
                <a16:creationId xmlns:a16="http://schemas.microsoft.com/office/drawing/2014/main" id="{F5C2CA7C-AD4B-4E9D-9775-D2BDACE850F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7" name="Fußzeile">
            <a:extLst>
              <a:ext uri="{FF2B5EF4-FFF2-40B4-BE49-F238E27FC236}">
                <a16:creationId xmlns:a16="http://schemas.microsoft.com/office/drawing/2014/main" id="{E9004F84-FAC1-4218-9DBA-208A8E5F564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6" name="Datum">
            <a:extLst>
              <a:ext uri="{FF2B5EF4-FFF2-40B4-BE49-F238E27FC236}">
                <a16:creationId xmlns:a16="http://schemas.microsoft.com/office/drawing/2014/main" id="{6DABE8B3-529F-42C1-AD18-018928849731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fld id="{C8218E35-630E-456F-A8B1-85F092EAE814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0" name="Bild">
            <a:extLst>
              <a:ext uri="{FF2B5EF4-FFF2-40B4-BE49-F238E27FC236}">
                <a16:creationId xmlns:a16="http://schemas.microsoft.com/office/drawing/2014/main" id="{C4E2C5A4-8A4B-4CCA-9017-D87D889410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dark picture via menu: 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30" name="Energiefeld">
            <a:extLst>
              <a:ext uri="{FF2B5EF4-FFF2-40B4-BE49-F238E27FC236}">
                <a16:creationId xmlns:a16="http://schemas.microsoft.com/office/drawing/2014/main" id="{4676040A-E8CD-47CB-9984-466DF1FA391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9" name="RWE Logo">
            <a:extLst>
              <a:ext uri="{FF2B5EF4-FFF2-40B4-BE49-F238E27FC236}">
                <a16:creationId xmlns:a16="http://schemas.microsoft.com/office/drawing/2014/main" id="{69B08FAB-2E4B-44DB-84AA-CA508F18FEC4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>
          <a:xfrm>
            <a:off x="3942000" y="288000"/>
            <a:ext cx="1260000" cy="360000"/>
          </a:xfrm>
          <a:blipFill>
            <a:blip r:embed="rId4"/>
            <a:stretch>
              <a:fillRect/>
            </a:stretch>
          </a:blipFill>
        </p:spPr>
        <p:txBody>
          <a:bodyPr vert="horz" wrap="none" tIns="0" bIns="10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25" name="Thema/Unterthema">
            <a:extLst>
              <a:ext uri="{FF2B5EF4-FFF2-40B4-BE49-F238E27FC236}">
                <a16:creationId xmlns:a16="http://schemas.microsoft.com/office/drawing/2014/main" id="{C7315163-9CD4-4B8E-B886-F507B96D6E6B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Subject of the presentation on the first level // for subtopic and additional information </a:t>
            </a:r>
            <a:br>
              <a:rPr lang="en-GB" noProof="0"/>
            </a:br>
            <a:r>
              <a:rPr lang="en-GB" noProof="0"/>
              <a:t>&gt;&gt;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1651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">
            <a:extLst>
              <a:ext uri="{FF2B5EF4-FFF2-40B4-BE49-F238E27FC236}">
                <a16:creationId xmlns:a16="http://schemas.microsoft.com/office/drawing/2014/main" id="{8DAC3660-541C-4C9B-83E3-2BD42F14D8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0" name="Fußzeile">
            <a:extLst>
              <a:ext uri="{FF2B5EF4-FFF2-40B4-BE49-F238E27FC236}">
                <a16:creationId xmlns:a16="http://schemas.microsoft.com/office/drawing/2014/main" id="{1959E3E2-D9D0-4BB6-96E3-37F3C5716A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9" name="Datum">
            <a:extLst>
              <a:ext uri="{FF2B5EF4-FFF2-40B4-BE49-F238E27FC236}">
                <a16:creationId xmlns:a16="http://schemas.microsoft.com/office/drawing/2014/main" id="{4C35431B-46E5-463B-8616-1A72D20BDE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5BFDDA-A213-4045-A8DC-290532833C5E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8" name="Headline/Subheadline">
            <a:extLst>
              <a:ext uri="{FF2B5EF4-FFF2-40B4-BE49-F238E27FC236}">
                <a16:creationId xmlns:a16="http://schemas.microsoft.com/office/drawing/2014/main" id="{C8D30344-0D2E-4742-B142-25ACD567158F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6481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orient="horz" pos="227" userDrawn="1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">
            <a:extLst>
              <a:ext uri="{FF2B5EF4-FFF2-40B4-BE49-F238E27FC236}">
                <a16:creationId xmlns:a16="http://schemas.microsoft.com/office/drawing/2014/main" id="{9B2C4D49-6F38-4ECB-9E75-57E57D3B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4" name="Fußzeile">
            <a:extLst>
              <a:ext uri="{FF2B5EF4-FFF2-40B4-BE49-F238E27FC236}">
                <a16:creationId xmlns:a16="http://schemas.microsoft.com/office/drawing/2014/main" id="{A1389A58-6552-4EF2-BE6F-06FAFB51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2" name="Datum">
            <a:extLst>
              <a:ext uri="{FF2B5EF4-FFF2-40B4-BE49-F238E27FC236}">
                <a16:creationId xmlns:a16="http://schemas.microsoft.com/office/drawing/2014/main" id="{2290958C-32EF-4D49-8E21-A1C07110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fld id="{6354DE2F-6767-46DA-A952-1FA467D06A08}" type="datetime1">
              <a:rPr lang="de-DE" smtClean="0"/>
              <a:t>30.01.2025</a:t>
            </a:fld>
            <a:endParaRPr lang="en-GB" dirty="0"/>
          </a:p>
        </p:txBody>
      </p:sp>
      <p:pic>
        <p:nvPicPr>
          <p:cNvPr id="12" name="Energiefeld">
            <a:extLst>
              <a:ext uri="{FF2B5EF4-FFF2-40B4-BE49-F238E27FC236}">
                <a16:creationId xmlns:a16="http://schemas.microsoft.com/office/drawing/2014/main" id="{16BD3CE1-BE51-4D71-99C6-18F96DC18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2173" y="1980263"/>
            <a:ext cx="3551827" cy="3168000"/>
          </a:xfrm>
          <a:prstGeom prst="rect">
            <a:avLst/>
          </a:prstGeom>
        </p:spPr>
      </p:pic>
      <p:pic>
        <p:nvPicPr>
          <p:cNvPr id="23" name="RWE Logo">
            <a:extLst>
              <a:ext uri="{FF2B5EF4-FFF2-40B4-BE49-F238E27FC236}">
                <a16:creationId xmlns:a16="http://schemas.microsoft.com/office/drawing/2014/main" id="{55386AFA-5C87-4DD0-90DA-C27B4195EA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42000" y="288000"/>
            <a:ext cx="1260000" cy="360000"/>
          </a:xfrm>
          <a:prstGeom prst="rect">
            <a:avLst/>
          </a:prstGeom>
        </p:spPr>
      </p:pic>
      <p:sp>
        <p:nvSpPr>
          <p:cNvPr id="26" name="Schlussklausel">
            <a:extLst>
              <a:ext uri="{FF2B5EF4-FFF2-40B4-BE49-F238E27FC236}">
                <a16:creationId xmlns:a16="http://schemas.microsoft.com/office/drawing/2014/main" id="{0A25A435-B50F-4148-A2AE-DB73D1CDD28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Closing words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8554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">
            <a:extLst>
              <a:ext uri="{FF2B5EF4-FFF2-40B4-BE49-F238E27FC236}">
                <a16:creationId xmlns:a16="http://schemas.microsoft.com/office/drawing/2014/main" id="{C7B05CF9-0C14-4E60-9298-84DC510A8B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5" name="Fußzeile">
            <a:extLst>
              <a:ext uri="{FF2B5EF4-FFF2-40B4-BE49-F238E27FC236}">
                <a16:creationId xmlns:a16="http://schemas.microsoft.com/office/drawing/2014/main" id="{52760A87-05D5-47F4-966C-F3857A204A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0" name="Datum">
            <a:extLst>
              <a:ext uri="{FF2B5EF4-FFF2-40B4-BE49-F238E27FC236}">
                <a16:creationId xmlns:a16="http://schemas.microsoft.com/office/drawing/2014/main" id="{97B4E906-131F-490E-B3AF-AF5CE6F015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pic>
        <p:nvPicPr>
          <p:cNvPr id="12" name="Energiefeld">
            <a:extLst>
              <a:ext uri="{FF2B5EF4-FFF2-40B4-BE49-F238E27FC236}">
                <a16:creationId xmlns:a16="http://schemas.microsoft.com/office/drawing/2014/main" id="{16BD3CE1-BE51-4D71-99C6-18F96DC18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2173" y="1980263"/>
            <a:ext cx="3551827" cy="3168000"/>
          </a:xfrm>
          <a:prstGeom prst="rect">
            <a:avLst/>
          </a:prstGeom>
        </p:spPr>
      </p:pic>
      <p:pic>
        <p:nvPicPr>
          <p:cNvPr id="23" name="RWE Logo">
            <a:extLst>
              <a:ext uri="{FF2B5EF4-FFF2-40B4-BE49-F238E27FC236}">
                <a16:creationId xmlns:a16="http://schemas.microsoft.com/office/drawing/2014/main" id="{55386AFA-5C87-4DD0-90DA-C27B4195EA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42000" y="288000"/>
            <a:ext cx="1260000" cy="360000"/>
          </a:xfrm>
          <a:prstGeom prst="rect">
            <a:avLst/>
          </a:prstGeom>
        </p:spPr>
      </p:pic>
      <p:sp>
        <p:nvSpPr>
          <p:cNvPr id="21" name="Thema/Unterthema">
            <a:extLst>
              <a:ext uri="{FF2B5EF4-FFF2-40B4-BE49-F238E27FC236}">
                <a16:creationId xmlns:a16="http://schemas.microsoft.com/office/drawing/2014/main" id="{EC07B22B-D9D1-4E18-9044-5F6D7DC01C9D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Subject of the presentation on the first level // for subtopic and additional information </a:t>
            </a:r>
            <a:br>
              <a:rPr lang="en-GB" noProof="0"/>
            </a:br>
            <a:r>
              <a:rPr lang="en-GB" noProof="0"/>
              <a:t>&gt;&gt;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44163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">
            <a:extLst>
              <a:ext uri="{FF2B5EF4-FFF2-40B4-BE49-F238E27FC236}">
                <a16:creationId xmlns:a16="http://schemas.microsoft.com/office/drawing/2014/main" id="{F5C2CA7C-AD4B-4E9D-9775-D2BDACE850F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7" name="Fußzeile">
            <a:extLst>
              <a:ext uri="{FF2B5EF4-FFF2-40B4-BE49-F238E27FC236}">
                <a16:creationId xmlns:a16="http://schemas.microsoft.com/office/drawing/2014/main" id="{E9004F84-FAC1-4218-9DBA-208A8E5F564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6" name="Datum">
            <a:extLst>
              <a:ext uri="{FF2B5EF4-FFF2-40B4-BE49-F238E27FC236}">
                <a16:creationId xmlns:a16="http://schemas.microsoft.com/office/drawing/2014/main" id="{6DABE8B3-529F-42C1-AD18-018928849731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0" name="Bild">
            <a:extLst>
              <a:ext uri="{FF2B5EF4-FFF2-40B4-BE49-F238E27FC236}">
                <a16:creationId xmlns:a16="http://schemas.microsoft.com/office/drawing/2014/main" id="{C4E2C5A4-8A4B-4CCA-9017-D87D889410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dark picture via menu: 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30" name="Energiefeld">
            <a:extLst>
              <a:ext uri="{FF2B5EF4-FFF2-40B4-BE49-F238E27FC236}">
                <a16:creationId xmlns:a16="http://schemas.microsoft.com/office/drawing/2014/main" id="{4676040A-E8CD-47CB-9984-466DF1FA391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9" name="RWE Logo">
            <a:extLst>
              <a:ext uri="{FF2B5EF4-FFF2-40B4-BE49-F238E27FC236}">
                <a16:creationId xmlns:a16="http://schemas.microsoft.com/office/drawing/2014/main" id="{69B08FAB-2E4B-44DB-84AA-CA508F18FEC4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>
          <a:xfrm>
            <a:off x="3942000" y="288000"/>
            <a:ext cx="1260000" cy="360000"/>
          </a:xfrm>
          <a:blipFill>
            <a:blip r:embed="rId4"/>
            <a:stretch>
              <a:fillRect/>
            </a:stretch>
          </a:blipFill>
        </p:spPr>
        <p:txBody>
          <a:bodyPr vert="horz" wrap="none" tIns="0" bIns="10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25" name="Thema/Unterthema">
            <a:extLst>
              <a:ext uri="{FF2B5EF4-FFF2-40B4-BE49-F238E27FC236}">
                <a16:creationId xmlns:a16="http://schemas.microsoft.com/office/drawing/2014/main" id="{C7315163-9CD4-4B8E-B886-F507B96D6E6B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Subject of the presentation on the first level // for subtopic and additional information </a:t>
            </a:r>
            <a:br>
              <a:rPr lang="en-GB" noProof="0"/>
            </a:br>
            <a:r>
              <a:rPr lang="en-GB" noProof="0"/>
              <a:t>&gt;&gt;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201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">
            <a:extLst>
              <a:ext uri="{FF2B5EF4-FFF2-40B4-BE49-F238E27FC236}">
                <a16:creationId xmlns:a16="http://schemas.microsoft.com/office/drawing/2014/main" id="{F5C2CA7C-AD4B-4E9D-9775-D2BDACE850F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7" name="Fußzeile">
            <a:extLst>
              <a:ext uri="{FF2B5EF4-FFF2-40B4-BE49-F238E27FC236}">
                <a16:creationId xmlns:a16="http://schemas.microsoft.com/office/drawing/2014/main" id="{E9004F84-FAC1-4218-9DBA-208A8E5F564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6" name="Datum">
            <a:extLst>
              <a:ext uri="{FF2B5EF4-FFF2-40B4-BE49-F238E27FC236}">
                <a16:creationId xmlns:a16="http://schemas.microsoft.com/office/drawing/2014/main" id="{6DABE8B3-529F-42C1-AD18-018928849731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0" name="Bild">
            <a:extLst>
              <a:ext uri="{FF2B5EF4-FFF2-40B4-BE49-F238E27FC236}">
                <a16:creationId xmlns:a16="http://schemas.microsoft.com/office/drawing/2014/main" id="{C4E2C5A4-8A4B-4CCA-9017-D87D889410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spcBef>
                <a:spcPts val="0"/>
              </a:spcBef>
              <a:defRPr>
                <a:solidFill>
                  <a:schemeClr val="accent2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light picture via menu: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30" name="Energiefeld">
            <a:extLst>
              <a:ext uri="{FF2B5EF4-FFF2-40B4-BE49-F238E27FC236}">
                <a16:creationId xmlns:a16="http://schemas.microsoft.com/office/drawing/2014/main" id="{4676040A-E8CD-47CB-9984-466DF1FA391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 bwMode="gray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9" name="RWE Logo">
            <a:extLst>
              <a:ext uri="{FF2B5EF4-FFF2-40B4-BE49-F238E27FC236}">
                <a16:creationId xmlns:a16="http://schemas.microsoft.com/office/drawing/2014/main" id="{69B08FAB-2E4B-44DB-84AA-CA508F18FEC4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>
          <a:xfrm>
            <a:off x="3942000" y="288000"/>
            <a:ext cx="1260000" cy="360000"/>
          </a:xfrm>
          <a:blipFill>
            <a:blip r:embed="rId4"/>
            <a:stretch>
              <a:fillRect/>
            </a:stretch>
          </a:blipFill>
        </p:spPr>
        <p:txBody>
          <a:bodyPr vert="horz" wrap="none" tIns="0" bIns="10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25" name="Thema/Unterthema">
            <a:extLst>
              <a:ext uri="{FF2B5EF4-FFF2-40B4-BE49-F238E27FC236}">
                <a16:creationId xmlns:a16="http://schemas.microsoft.com/office/drawing/2014/main" id="{C7315163-9CD4-4B8E-B886-F507B96D6E6B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Subject of the presentation on the first level // for subtopic and additional information </a:t>
            </a:r>
            <a:br>
              <a:rPr lang="en-GB" noProof="0"/>
            </a:br>
            <a:r>
              <a:rPr lang="en-GB" noProof="0"/>
              <a:t>&gt;&gt;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8956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chapter separat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apitel/Unterkapitel">
            <a:extLst>
              <a:ext uri="{FF2B5EF4-FFF2-40B4-BE49-F238E27FC236}">
                <a16:creationId xmlns:a16="http://schemas.microsoft.com/office/drawing/2014/main" id="{EA54C322-2253-4F0D-9CAF-71AFC8F364DD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Chapter on first level // for subchapter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  <p:sp>
        <p:nvSpPr>
          <p:cNvPr id="23" name="Foliennummer">
            <a:extLst>
              <a:ext uri="{FF2B5EF4-FFF2-40B4-BE49-F238E27FC236}">
                <a16:creationId xmlns:a16="http://schemas.microsoft.com/office/drawing/2014/main" id="{F6D63078-871B-42FD-979A-D33D9851DEE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2" name="Fußzeile">
            <a:extLst>
              <a:ext uri="{FF2B5EF4-FFF2-40B4-BE49-F238E27FC236}">
                <a16:creationId xmlns:a16="http://schemas.microsoft.com/office/drawing/2014/main" id="{4B77DA1C-1EE2-42DE-9FE1-6E84AFB9BD5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1" name="Datum">
            <a:extLst>
              <a:ext uri="{FF2B5EF4-FFF2-40B4-BE49-F238E27FC236}">
                <a16:creationId xmlns:a16="http://schemas.microsoft.com/office/drawing/2014/main" id="{B31F43E5-E4A5-4CC3-9316-F5A2AFE7659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pic>
        <p:nvPicPr>
          <p:cNvPr id="12" name="Energiefeld">
            <a:extLst>
              <a:ext uri="{FF2B5EF4-FFF2-40B4-BE49-F238E27FC236}">
                <a16:creationId xmlns:a16="http://schemas.microsoft.com/office/drawing/2014/main" id="{16BD3CE1-BE51-4D71-99C6-18F96DC18C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2173" y="1980263"/>
            <a:ext cx="3551827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1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08623659-E218-43DB-AF9E-9D701435C6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dark picture via menu: 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23" name="Energiefeld">
            <a:extLst>
              <a:ext uri="{FF2B5EF4-FFF2-40B4-BE49-F238E27FC236}">
                <a16:creationId xmlns:a16="http://schemas.microsoft.com/office/drawing/2014/main" id="{BDB501D0-1BBB-4419-88B7-E72B91FBE1B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 bwMode="auto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21" name="Foliennummer">
            <a:extLst>
              <a:ext uri="{FF2B5EF4-FFF2-40B4-BE49-F238E27FC236}">
                <a16:creationId xmlns:a16="http://schemas.microsoft.com/office/drawing/2014/main" id="{46EEB795-636E-425C-862B-20AB5F142ED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0" name="Fußzeile">
            <a:extLst>
              <a:ext uri="{FF2B5EF4-FFF2-40B4-BE49-F238E27FC236}">
                <a16:creationId xmlns:a16="http://schemas.microsoft.com/office/drawing/2014/main" id="{30157123-0F0D-45A9-B807-851AE773D69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9" name="Datum">
            <a:extLst>
              <a:ext uri="{FF2B5EF4-FFF2-40B4-BE49-F238E27FC236}">
                <a16:creationId xmlns:a16="http://schemas.microsoft.com/office/drawing/2014/main" id="{EF973F2C-12BA-4722-8A21-9849832C0570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24" name="RWE Logo">
            <a:extLst>
              <a:ext uri="{FF2B5EF4-FFF2-40B4-BE49-F238E27FC236}">
                <a16:creationId xmlns:a16="http://schemas.microsoft.com/office/drawing/2014/main" id="{C071E9F6-3EA7-4B58-AF97-1462594852BB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white">
          <a:xfrm>
            <a:off x="538164" y="4896000"/>
            <a:ext cx="216000" cy="62259"/>
          </a:xfrm>
          <a:blipFill>
            <a:blip r:embed="rId4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22" name="Kapitel/Unterkapitel">
            <a:extLst>
              <a:ext uri="{FF2B5EF4-FFF2-40B4-BE49-F238E27FC236}">
                <a16:creationId xmlns:a16="http://schemas.microsoft.com/office/drawing/2014/main" id="{0CBE08B5-0565-490F-B634-EED3A9D6EDC7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 bwMode="white"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Chapter on first level // for subchapter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3381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with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08623659-E218-43DB-AF9E-9D701435C6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light picture via menu: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23" name="Energiefeld">
            <a:extLst>
              <a:ext uri="{FF2B5EF4-FFF2-40B4-BE49-F238E27FC236}">
                <a16:creationId xmlns:a16="http://schemas.microsoft.com/office/drawing/2014/main" id="{BDB501D0-1BBB-4419-88B7-E72B91FBE1B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 bwMode="gray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21" name="Foliennummer">
            <a:extLst>
              <a:ext uri="{FF2B5EF4-FFF2-40B4-BE49-F238E27FC236}">
                <a16:creationId xmlns:a16="http://schemas.microsoft.com/office/drawing/2014/main" id="{46EEB795-636E-425C-862B-20AB5F142ED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0" name="Fußzeile">
            <a:extLst>
              <a:ext uri="{FF2B5EF4-FFF2-40B4-BE49-F238E27FC236}">
                <a16:creationId xmlns:a16="http://schemas.microsoft.com/office/drawing/2014/main" id="{30157123-0F0D-45A9-B807-851AE773D69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9" name="Datum">
            <a:extLst>
              <a:ext uri="{FF2B5EF4-FFF2-40B4-BE49-F238E27FC236}">
                <a16:creationId xmlns:a16="http://schemas.microsoft.com/office/drawing/2014/main" id="{EF973F2C-12BA-4722-8A21-9849832C057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24" name="RWE Logo">
            <a:extLst>
              <a:ext uri="{FF2B5EF4-FFF2-40B4-BE49-F238E27FC236}">
                <a16:creationId xmlns:a16="http://schemas.microsoft.com/office/drawing/2014/main" id="{C071E9F6-3EA7-4B58-AF97-1462594852BB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black">
          <a:xfrm>
            <a:off x="538164" y="4896000"/>
            <a:ext cx="216000" cy="62259"/>
          </a:xfrm>
          <a:blipFill>
            <a:blip r:embed="rId4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10" name="Kapitel/Unterkapitel">
            <a:extLst>
              <a:ext uri="{FF2B5EF4-FFF2-40B4-BE49-F238E27FC236}">
                <a16:creationId xmlns:a16="http://schemas.microsoft.com/office/drawing/2014/main" id="{A4E12743-F890-477B-A54E-3170FB47EE19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70114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Chapter on first level // for subchapter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80940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ergy green accent chart">
    <p:bg>
      <p:bgPr>
        <a:solidFill>
          <a:srgbClr val="3ED8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WE Logo">
            <a:extLst>
              <a:ext uri="{FF2B5EF4-FFF2-40B4-BE49-F238E27FC236}">
                <a16:creationId xmlns:a16="http://schemas.microsoft.com/office/drawing/2014/main" id="{62AA7462-CD7C-4C34-AC2D-372137185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538164" y="4896000"/>
            <a:ext cx="215999" cy="62177"/>
          </a:xfrm>
          <a:prstGeom prst="rect">
            <a:avLst/>
          </a:prstGeom>
        </p:spPr>
      </p:pic>
      <p:sp>
        <p:nvSpPr>
          <p:cNvPr id="17" name="Foliennummer">
            <a:extLst>
              <a:ext uri="{FF2B5EF4-FFF2-40B4-BE49-F238E27FC236}">
                <a16:creationId xmlns:a16="http://schemas.microsoft.com/office/drawing/2014/main" id="{967C0F25-672E-4850-8CDC-8DFCAAA805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6" name="Fußzeile">
            <a:extLst>
              <a:ext uri="{FF2B5EF4-FFF2-40B4-BE49-F238E27FC236}">
                <a16:creationId xmlns:a16="http://schemas.microsoft.com/office/drawing/2014/main" id="{EF884478-3975-4AF8-9514-99723889F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5" name="Datum">
            <a:extLst>
              <a:ext uri="{FF2B5EF4-FFF2-40B4-BE49-F238E27FC236}">
                <a16:creationId xmlns:a16="http://schemas.microsoft.com/office/drawing/2014/main" id="{AE73B643-BD9D-4145-808C-DA82B873D5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08E5B631-41E0-408A-912F-3725E0C154B0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78129"/>
            <a:ext cx="8064001" cy="2592309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Content to be highlighted/quote on first level // for additional info/source of quote </a:t>
            </a:r>
            <a:br>
              <a:rPr lang="en-GB" noProof="0"/>
            </a:br>
            <a:r>
              <a:rPr lang="en-GB" noProof="0"/>
              <a:t>&gt;&gt; Menu &gt; Home &gt; Paragraph &gt; Increase List Level 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8455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1372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300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cc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">
            <a:extLst>
              <a:ext uri="{FF2B5EF4-FFF2-40B4-BE49-F238E27FC236}">
                <a16:creationId xmlns:a16="http://schemas.microsoft.com/office/drawing/2014/main" id="{BF3B9AE4-4862-4172-B11A-D3EB240969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6" name="Fußzeile">
            <a:extLst>
              <a:ext uri="{FF2B5EF4-FFF2-40B4-BE49-F238E27FC236}">
                <a16:creationId xmlns:a16="http://schemas.microsoft.com/office/drawing/2014/main" id="{CC797F17-2762-4AA8-8EA0-6E87F7EB94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4" name="Datum">
            <a:extLst>
              <a:ext uri="{FF2B5EF4-FFF2-40B4-BE49-F238E27FC236}">
                <a16:creationId xmlns:a16="http://schemas.microsoft.com/office/drawing/2014/main" id="{6612F51D-EEFE-4F8C-A97A-3A25FAAA1F4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41F740D2-684A-4B0A-B257-0982ACEB4100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78129"/>
            <a:ext cx="8062913" cy="2592309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Content to be highlighted/quote on first level // for additional info/source of quote </a:t>
            </a:r>
            <a:br>
              <a:rPr lang="en-GB" noProof="0"/>
            </a:br>
            <a:r>
              <a:rPr lang="en-GB" noProof="0"/>
              <a:t>&gt;&gt; Menu &gt; Home &gt; Paragraph &gt; Increase List Level 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6146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1372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300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">
            <a:extLst>
              <a:ext uri="{FF2B5EF4-FFF2-40B4-BE49-F238E27FC236}">
                <a16:creationId xmlns:a16="http://schemas.microsoft.com/office/drawing/2014/main" id="{F5C2CA7C-AD4B-4E9D-9775-D2BDACE850F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7" name="Fußzeile">
            <a:extLst>
              <a:ext uri="{FF2B5EF4-FFF2-40B4-BE49-F238E27FC236}">
                <a16:creationId xmlns:a16="http://schemas.microsoft.com/office/drawing/2014/main" id="{E9004F84-FAC1-4218-9DBA-208A8E5F564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6" name="Datum">
            <a:extLst>
              <a:ext uri="{FF2B5EF4-FFF2-40B4-BE49-F238E27FC236}">
                <a16:creationId xmlns:a16="http://schemas.microsoft.com/office/drawing/2014/main" id="{6DABE8B3-529F-42C1-AD18-018928849731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fld id="{532DF163-FF01-4DA1-BB70-AE0F6FF73554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0" name="Bild">
            <a:extLst>
              <a:ext uri="{FF2B5EF4-FFF2-40B4-BE49-F238E27FC236}">
                <a16:creationId xmlns:a16="http://schemas.microsoft.com/office/drawing/2014/main" id="{C4E2C5A4-8A4B-4CCA-9017-D87D889410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spcBef>
                <a:spcPts val="0"/>
              </a:spcBef>
              <a:defRPr>
                <a:solidFill>
                  <a:schemeClr val="accent2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light picture via menu: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30" name="Energiefeld">
            <a:extLst>
              <a:ext uri="{FF2B5EF4-FFF2-40B4-BE49-F238E27FC236}">
                <a16:creationId xmlns:a16="http://schemas.microsoft.com/office/drawing/2014/main" id="{4676040A-E8CD-47CB-9984-466DF1FA391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 bwMode="gray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9" name="RWE Logo">
            <a:extLst>
              <a:ext uri="{FF2B5EF4-FFF2-40B4-BE49-F238E27FC236}">
                <a16:creationId xmlns:a16="http://schemas.microsoft.com/office/drawing/2014/main" id="{69B08FAB-2E4B-44DB-84AA-CA508F18FEC4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>
          <a:xfrm>
            <a:off x="3942000" y="288000"/>
            <a:ext cx="1260000" cy="360000"/>
          </a:xfrm>
          <a:blipFill>
            <a:blip r:embed="rId4"/>
            <a:stretch>
              <a:fillRect/>
            </a:stretch>
          </a:blipFill>
        </p:spPr>
        <p:txBody>
          <a:bodyPr vert="horz" wrap="none" tIns="0" bIns="10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-2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25" name="Thema/Unterthema">
            <a:extLst>
              <a:ext uri="{FF2B5EF4-FFF2-40B4-BE49-F238E27FC236}">
                <a16:creationId xmlns:a16="http://schemas.microsoft.com/office/drawing/2014/main" id="{C7315163-9CD4-4B8E-B886-F507B96D6E6B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Subject of the presentation on the first level // for subtopic and additional information </a:t>
            </a:r>
            <a:br>
              <a:rPr lang="en-GB" noProof="0"/>
            </a:br>
            <a:r>
              <a:rPr lang="en-GB" noProof="0"/>
              <a:t>&gt;&gt;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461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">
            <a:extLst>
              <a:ext uri="{FF2B5EF4-FFF2-40B4-BE49-F238E27FC236}">
                <a16:creationId xmlns:a16="http://schemas.microsoft.com/office/drawing/2014/main" id="{D5A46A94-CC1A-49B8-9C7C-653BD3526CD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4" name="Fußzeile">
            <a:extLst>
              <a:ext uri="{FF2B5EF4-FFF2-40B4-BE49-F238E27FC236}">
                <a16:creationId xmlns:a16="http://schemas.microsoft.com/office/drawing/2014/main" id="{8E708240-BE00-4F4A-8A02-A73AA293EA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3" name="Datum">
            <a:extLst>
              <a:ext uri="{FF2B5EF4-FFF2-40B4-BE49-F238E27FC236}">
                <a16:creationId xmlns:a16="http://schemas.microsoft.com/office/drawing/2014/main" id="{7B17CA51-894E-4E38-8CDB-51E0D1E1433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71F50D2-931D-4441-96DC-B22A851743DC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38162" y="1438275"/>
            <a:ext cx="8064000" cy="3240000"/>
          </a:xfrm>
        </p:spPr>
        <p:txBody>
          <a:bodyPr vert="horz"/>
          <a:lstStyle>
            <a:lvl1pPr>
              <a:spcBef>
                <a:spcPts val="1200"/>
              </a:spcBef>
              <a:tabLst>
                <a:tab pos="8064000" algn="r"/>
              </a:tabLst>
              <a:defRPr b="1" baseline="0">
                <a:solidFill>
                  <a:srgbClr val="3ED8C3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Topic on first level // for topic sub-item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  <a:br>
              <a:rPr lang="en-GB" noProof="0"/>
            </a:br>
            <a:r>
              <a:rPr lang="en-GB" noProof="0"/>
              <a:t>Use tab (22.4) to place page numbers at the end.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  <p:sp>
        <p:nvSpPr>
          <p:cNvPr id="19" name="Headline/Subheadline">
            <a:extLst>
              <a:ext uri="{FF2B5EF4-FFF2-40B4-BE49-F238E27FC236}">
                <a16:creationId xmlns:a16="http://schemas.microsoft.com/office/drawing/2014/main" id="{A027BFB6-8A24-4754-94AD-2435A24CC225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35124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">
            <a:extLst>
              <a:ext uri="{FF2B5EF4-FFF2-40B4-BE49-F238E27FC236}">
                <a16:creationId xmlns:a16="http://schemas.microsoft.com/office/drawing/2014/main" id="{A1A11B15-E0F1-4D35-BEEC-EFC7E30ED0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4" name="Fußzeile">
            <a:extLst>
              <a:ext uri="{FF2B5EF4-FFF2-40B4-BE49-F238E27FC236}">
                <a16:creationId xmlns:a16="http://schemas.microsoft.com/office/drawing/2014/main" id="{0A5AD056-E09D-4A82-AB19-618E87B47D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3" name="Datum">
            <a:extLst>
              <a:ext uri="{FF2B5EF4-FFF2-40B4-BE49-F238E27FC236}">
                <a16:creationId xmlns:a16="http://schemas.microsoft.com/office/drawing/2014/main" id="{7937C116-263C-44A1-87D8-7540143002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9" name="Quelle">
            <a:extLst>
              <a:ext uri="{FF2B5EF4-FFF2-40B4-BE49-F238E27FC236}">
                <a16:creationId xmlns:a16="http://schemas.microsoft.com/office/drawing/2014/main" id="{1A96136A-5EC6-4C9F-97BB-7F0DFC1B9EFE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98C7491E-756C-46A1-B1E4-A02BE90EE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2" y="1438274"/>
            <a:ext cx="8064000" cy="324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  <p:sp>
        <p:nvSpPr>
          <p:cNvPr id="7" name="Headline/Subheadline">
            <a:extLst>
              <a:ext uri="{FF2B5EF4-FFF2-40B4-BE49-F238E27FC236}">
                <a16:creationId xmlns:a16="http://schemas.microsoft.com/office/drawing/2014/main" id="{ED731C04-CFBC-4232-9BBD-2CF92ECAD7A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63753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6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heading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liennummer">
            <a:extLst>
              <a:ext uri="{FF2B5EF4-FFF2-40B4-BE49-F238E27FC236}">
                <a16:creationId xmlns:a16="http://schemas.microsoft.com/office/drawing/2014/main" id="{37E27EA3-12B6-45BA-B20A-4CA637791E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1" name="Fußzeile">
            <a:extLst>
              <a:ext uri="{FF2B5EF4-FFF2-40B4-BE49-F238E27FC236}">
                <a16:creationId xmlns:a16="http://schemas.microsoft.com/office/drawing/2014/main" id="{3B699A9C-4DF5-4D16-8023-019C9CA4B90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0" name="Datum">
            <a:extLst>
              <a:ext uri="{FF2B5EF4-FFF2-40B4-BE49-F238E27FC236}">
                <a16:creationId xmlns:a16="http://schemas.microsoft.com/office/drawing/2014/main" id="{BF8CECC2-DF5C-4EA5-B029-37E05F570F98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41" name="Quelle">
            <a:extLst>
              <a:ext uri="{FF2B5EF4-FFF2-40B4-BE49-F238E27FC236}">
                <a16:creationId xmlns:a16="http://schemas.microsoft.com/office/drawing/2014/main" id="{35AF177F-7226-4277-BA4E-87531651F1FC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31" name="Inhalt">
            <a:extLst>
              <a:ext uri="{FF2B5EF4-FFF2-40B4-BE49-F238E27FC236}">
                <a16:creationId xmlns:a16="http://schemas.microsoft.com/office/drawing/2014/main" id="{DC99EEA0-2450-4DE2-BF6B-D8B69BD48C6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81539" y="1962150"/>
            <a:ext cx="3924000" cy="2717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2" name="Überschrift Linie">
            <a:extLst>
              <a:ext uri="{FF2B5EF4-FFF2-40B4-BE49-F238E27FC236}">
                <a16:creationId xmlns:a16="http://schemas.microsoft.com/office/drawing/2014/main" id="{A209A980-C21C-4E44-B5DC-221B1EA5F438}"/>
              </a:ext>
            </a:extLst>
          </p:cNvPr>
          <p:cNvCxnSpPr>
            <a:cxnSpLocks/>
          </p:cNvCxnSpPr>
          <p:nvPr userDrawn="1"/>
        </p:nvCxnSpPr>
        <p:spPr>
          <a:xfrm>
            <a:off x="4679950" y="1800000"/>
            <a:ext cx="3924301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Überschrift">
            <a:extLst>
              <a:ext uri="{FF2B5EF4-FFF2-40B4-BE49-F238E27FC236}">
                <a16:creationId xmlns:a16="http://schemas.microsoft.com/office/drawing/2014/main" id="{31562D90-3A1C-4DDA-8967-C36382B1878F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4680000" y="1141413"/>
            <a:ext cx="3924301" cy="539830"/>
          </a:xfrm>
        </p:spPr>
        <p:txBody>
          <a:bodyPr vert="horz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34" name="Inhalt">
            <a:extLst>
              <a:ext uri="{FF2B5EF4-FFF2-40B4-BE49-F238E27FC236}">
                <a16:creationId xmlns:a16="http://schemas.microsoft.com/office/drawing/2014/main" id="{28EFB929-3258-4B86-BC6E-EDD7024F31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3" y="1962150"/>
            <a:ext cx="3924300" cy="2717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5" name="Überschrift Linie">
            <a:extLst>
              <a:ext uri="{FF2B5EF4-FFF2-40B4-BE49-F238E27FC236}">
                <a16:creationId xmlns:a16="http://schemas.microsoft.com/office/drawing/2014/main" id="{61A47817-5B24-4B7B-A9BE-075F617E5E27}"/>
              </a:ext>
            </a:extLst>
          </p:cNvPr>
          <p:cNvCxnSpPr>
            <a:cxnSpLocks/>
          </p:cNvCxnSpPr>
          <p:nvPr userDrawn="1"/>
        </p:nvCxnSpPr>
        <p:spPr>
          <a:xfrm>
            <a:off x="538163" y="1800000"/>
            <a:ext cx="39243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Überschrift">
            <a:extLst>
              <a:ext uri="{FF2B5EF4-FFF2-40B4-BE49-F238E27FC236}">
                <a16:creationId xmlns:a16="http://schemas.microsoft.com/office/drawing/2014/main" id="{4324A403-E577-4892-A5F6-2CE099DABA9B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1141413"/>
            <a:ext cx="3924301" cy="539830"/>
          </a:xfrm>
        </p:spPr>
        <p:txBody>
          <a:bodyPr vert="horz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23" name="Headline/Subheadline">
            <a:extLst>
              <a:ext uri="{FF2B5EF4-FFF2-40B4-BE49-F238E27FC236}">
                <a16:creationId xmlns:a16="http://schemas.microsoft.com/office/drawing/2014/main" id="{A699C864-1A72-4AE3-AA50-7FAAC99A39FB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07093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71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1236">
          <p15:clr>
            <a:srgbClr val="FBAE40"/>
          </p15:clr>
        </p15:guide>
        <p15:guide id="8" pos="2811">
          <p15:clr>
            <a:srgbClr val="FBAE40"/>
          </p15:clr>
        </p15:guide>
        <p15:guide id="9" pos="294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heading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">
            <a:extLst>
              <a:ext uri="{FF2B5EF4-FFF2-40B4-BE49-F238E27FC236}">
                <a16:creationId xmlns:a16="http://schemas.microsoft.com/office/drawing/2014/main" id="{2FDB6D56-61DC-4613-99E3-63895736F9E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4" name="Fußzeile">
            <a:extLst>
              <a:ext uri="{FF2B5EF4-FFF2-40B4-BE49-F238E27FC236}">
                <a16:creationId xmlns:a16="http://schemas.microsoft.com/office/drawing/2014/main" id="{1CAFC038-9346-4FB5-9387-34CF9BB2498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3" name="Datum">
            <a:extLst>
              <a:ext uri="{FF2B5EF4-FFF2-40B4-BE49-F238E27FC236}">
                <a16:creationId xmlns:a16="http://schemas.microsoft.com/office/drawing/2014/main" id="{3D9D45D3-E0BD-4426-B6FC-8F6786D8F17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32" name="Quelle">
            <a:extLst>
              <a:ext uri="{FF2B5EF4-FFF2-40B4-BE49-F238E27FC236}">
                <a16:creationId xmlns:a16="http://schemas.microsoft.com/office/drawing/2014/main" id="{A4D602F8-F217-4A7A-A94E-0D8FAA7C0149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21" name="Inhalt">
            <a:extLst>
              <a:ext uri="{FF2B5EF4-FFF2-40B4-BE49-F238E27FC236}">
                <a16:creationId xmlns:a16="http://schemas.microsoft.com/office/drawing/2014/main" id="{1FEE72D6-B346-4185-9104-D09166F7737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011863" y="1908175"/>
            <a:ext cx="2590800" cy="2771775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400"/>
            </a:lvl1pPr>
            <a:lvl2pPr>
              <a:spcBef>
                <a:spcPts val="800"/>
              </a:spcBef>
              <a:defRPr sz="1400"/>
            </a:lvl2pPr>
            <a:lvl3pPr marL="216000" indent="-216000">
              <a:spcBef>
                <a:spcPts val="400"/>
              </a:spcBef>
              <a:defRPr sz="1400"/>
            </a:lvl3pPr>
            <a:lvl4pPr marL="432000" indent="-216000">
              <a:defRPr sz="1400"/>
            </a:lvl4pPr>
            <a:lvl5pPr marL="216000" indent="-216000">
              <a:spcBef>
                <a:spcPts val="400"/>
              </a:spcBef>
              <a:defRPr sz="1400"/>
            </a:lvl5pPr>
            <a:lvl6pPr marL="432000" indent="-216000">
              <a:defRPr sz="1400"/>
            </a:lvl6pPr>
            <a:lvl7pPr marL="216000">
              <a:defRPr sz="1400"/>
            </a:lvl7pPr>
            <a:lvl8pPr marL="432000">
              <a:defRPr sz="1400"/>
            </a:lvl8pPr>
            <a:lvl9pPr marL="648000" indent="-216000">
              <a:defRPr sz="14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9" name="Überschrift Linie">
            <a:extLst>
              <a:ext uri="{FF2B5EF4-FFF2-40B4-BE49-F238E27FC236}">
                <a16:creationId xmlns:a16="http://schemas.microsoft.com/office/drawing/2014/main" id="{664531AB-0069-4942-94B1-68A2CEB56B71}"/>
              </a:ext>
            </a:extLst>
          </p:cNvPr>
          <p:cNvCxnSpPr>
            <a:cxnSpLocks/>
          </p:cNvCxnSpPr>
          <p:nvPr userDrawn="1"/>
        </p:nvCxnSpPr>
        <p:spPr>
          <a:xfrm>
            <a:off x="6011863" y="1782000"/>
            <a:ext cx="2592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Überschrift">
            <a:extLst>
              <a:ext uri="{FF2B5EF4-FFF2-40B4-BE49-F238E27FC236}">
                <a16:creationId xmlns:a16="http://schemas.microsoft.com/office/drawing/2014/main" id="{3CC9D01B-CA04-4FFE-BEBE-3030F99C1BF3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6011862" y="1209802"/>
            <a:ext cx="2589214" cy="468000"/>
          </a:xfrm>
        </p:spPr>
        <p:txBody>
          <a:bodyPr vert="horz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667B37D0-7B19-4518-A3D6-13B7CBF91E2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276601" y="1908175"/>
            <a:ext cx="2590800" cy="2771775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400"/>
            </a:lvl1pPr>
            <a:lvl2pPr>
              <a:spcBef>
                <a:spcPts val="800"/>
              </a:spcBef>
              <a:defRPr sz="1400"/>
            </a:lvl2pPr>
            <a:lvl3pPr marL="216000" indent="-216000">
              <a:spcBef>
                <a:spcPts val="400"/>
              </a:spcBef>
              <a:defRPr sz="1400"/>
            </a:lvl3pPr>
            <a:lvl4pPr marL="432000" indent="-216000">
              <a:defRPr sz="1400"/>
            </a:lvl4pPr>
            <a:lvl5pPr marL="216000" indent="-216000">
              <a:spcBef>
                <a:spcPts val="400"/>
              </a:spcBef>
              <a:defRPr sz="1400"/>
            </a:lvl5pPr>
            <a:lvl6pPr marL="432000" indent="-216000">
              <a:defRPr sz="1400"/>
            </a:lvl6pPr>
            <a:lvl7pPr marL="216000">
              <a:defRPr sz="1400"/>
            </a:lvl7pPr>
            <a:lvl8pPr marL="432000">
              <a:defRPr sz="1400"/>
            </a:lvl8pPr>
            <a:lvl9pPr marL="648000" indent="-216000">
              <a:defRPr sz="14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6" name="Überschrift Linie">
            <a:extLst>
              <a:ext uri="{FF2B5EF4-FFF2-40B4-BE49-F238E27FC236}">
                <a16:creationId xmlns:a16="http://schemas.microsoft.com/office/drawing/2014/main" id="{3A3A3E36-F7F0-4FC3-9CEE-E7FF9AB11F07}"/>
              </a:ext>
            </a:extLst>
          </p:cNvPr>
          <p:cNvCxnSpPr>
            <a:cxnSpLocks/>
          </p:cNvCxnSpPr>
          <p:nvPr userDrawn="1"/>
        </p:nvCxnSpPr>
        <p:spPr>
          <a:xfrm>
            <a:off x="3276601" y="1782000"/>
            <a:ext cx="2592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Überschrift">
            <a:extLst>
              <a:ext uri="{FF2B5EF4-FFF2-40B4-BE49-F238E27FC236}">
                <a16:creationId xmlns:a16="http://schemas.microsoft.com/office/drawing/2014/main" id="{3DC8CC4E-8622-4126-AA50-F5A303EC543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276601" y="1207290"/>
            <a:ext cx="2590800" cy="468000"/>
          </a:xfrm>
        </p:spPr>
        <p:txBody>
          <a:bodyPr vert="horz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98C7491E-756C-46A1-B1E4-A02BE90EE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3" y="1908175"/>
            <a:ext cx="2590801" cy="2771775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400"/>
            </a:lvl1pPr>
            <a:lvl2pPr>
              <a:spcBef>
                <a:spcPts val="800"/>
              </a:spcBef>
              <a:defRPr sz="1400"/>
            </a:lvl2pPr>
            <a:lvl3pPr marL="216000" indent="-216000">
              <a:spcBef>
                <a:spcPts val="400"/>
              </a:spcBef>
              <a:defRPr sz="1400"/>
            </a:lvl3pPr>
            <a:lvl4pPr marL="432000" indent="-216000">
              <a:defRPr sz="1400"/>
            </a:lvl4pPr>
            <a:lvl5pPr marL="216000" indent="-216000">
              <a:spcBef>
                <a:spcPts val="400"/>
              </a:spcBef>
              <a:defRPr sz="1400"/>
            </a:lvl5pPr>
            <a:lvl6pPr marL="432000" indent="-216000">
              <a:defRPr sz="1400"/>
            </a:lvl6pPr>
            <a:lvl7pPr marL="216000">
              <a:defRPr sz="1400"/>
            </a:lvl7pPr>
            <a:lvl8pPr marL="432000">
              <a:defRPr sz="1400"/>
            </a:lvl8pPr>
            <a:lvl9pPr marL="648000" indent="-216000">
              <a:defRPr sz="14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Überschrift Linie">
            <a:extLst>
              <a:ext uri="{FF2B5EF4-FFF2-40B4-BE49-F238E27FC236}">
                <a16:creationId xmlns:a16="http://schemas.microsoft.com/office/drawing/2014/main" id="{BD6BA604-B361-4F5B-BAF4-A56116FC6F5E}"/>
              </a:ext>
            </a:extLst>
          </p:cNvPr>
          <p:cNvCxnSpPr>
            <a:cxnSpLocks/>
          </p:cNvCxnSpPr>
          <p:nvPr userDrawn="1"/>
        </p:nvCxnSpPr>
        <p:spPr>
          <a:xfrm>
            <a:off x="538163" y="1782000"/>
            <a:ext cx="2590801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Überschrift">
            <a:extLst>
              <a:ext uri="{FF2B5EF4-FFF2-40B4-BE49-F238E27FC236}">
                <a16:creationId xmlns:a16="http://schemas.microsoft.com/office/drawing/2014/main" id="{A44D21C7-7038-4AE2-990E-0B346FF92D4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1206500"/>
            <a:ext cx="2590801" cy="468791"/>
          </a:xfrm>
        </p:spPr>
        <p:txBody>
          <a:bodyPr vert="horz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/>
              <a:t>Headline, two lines </a:t>
            </a:r>
            <a:br>
              <a:rPr lang="en-GB"/>
            </a:br>
            <a:r>
              <a:rPr lang="en-GB"/>
              <a:t>also possible</a:t>
            </a:r>
            <a:endParaRPr lang="en-GB" noProof="0" dirty="0"/>
          </a:p>
        </p:txBody>
      </p:sp>
      <p:sp>
        <p:nvSpPr>
          <p:cNvPr id="26" name="Headline/Subheadline">
            <a:extLst>
              <a:ext uri="{FF2B5EF4-FFF2-40B4-BE49-F238E27FC236}">
                <a16:creationId xmlns:a16="http://schemas.microsoft.com/office/drawing/2014/main" id="{D8A7C36A-FB89-44EB-8E14-A7ACF19F8525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75462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760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1202">
          <p15:clr>
            <a:srgbClr val="FBAE40"/>
          </p15:clr>
        </p15:guide>
        <p15:guide id="8" pos="1973">
          <p15:clr>
            <a:srgbClr val="FBAE40"/>
          </p15:clr>
        </p15:guide>
        <p15:guide id="9" pos="3696">
          <p15:clr>
            <a:srgbClr val="FBAE40"/>
          </p15:clr>
        </p15:guide>
        <p15:guide id="10" pos="2064">
          <p15:clr>
            <a:srgbClr val="FBAE40"/>
          </p15:clr>
        </p15:guide>
        <p15:guide id="11" pos="378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heading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">
            <a:extLst>
              <a:ext uri="{FF2B5EF4-FFF2-40B4-BE49-F238E27FC236}">
                <a16:creationId xmlns:a16="http://schemas.microsoft.com/office/drawing/2014/main" id="{6AE00708-18AF-4C2C-8927-537EAA3F02E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7" name="Fußzeile">
            <a:extLst>
              <a:ext uri="{FF2B5EF4-FFF2-40B4-BE49-F238E27FC236}">
                <a16:creationId xmlns:a16="http://schemas.microsoft.com/office/drawing/2014/main" id="{2337056F-242A-430F-A900-BA17EC4343E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6" name="Datum">
            <a:extLst>
              <a:ext uri="{FF2B5EF4-FFF2-40B4-BE49-F238E27FC236}">
                <a16:creationId xmlns:a16="http://schemas.microsoft.com/office/drawing/2014/main" id="{1B7E706D-8461-42D4-9D65-8D7E1FE375DF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31" name="Quelle">
            <a:extLst>
              <a:ext uri="{FF2B5EF4-FFF2-40B4-BE49-F238E27FC236}">
                <a16:creationId xmlns:a16="http://schemas.microsoft.com/office/drawing/2014/main" id="{5B52AE38-80B3-4244-966B-AB5B24C91E51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3" y="4555050"/>
            <a:ext cx="8062913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| # (superscript) sample source // no further levels</a:t>
            </a:r>
            <a:endParaRPr lang="en-GB" noProof="0" dirty="0"/>
          </a:p>
        </p:txBody>
      </p:sp>
      <p:sp>
        <p:nvSpPr>
          <p:cNvPr id="32" name="Inhalt">
            <a:extLst>
              <a:ext uri="{FF2B5EF4-FFF2-40B4-BE49-F238E27FC236}">
                <a16:creationId xmlns:a16="http://schemas.microsoft.com/office/drawing/2014/main" id="{C4287E6D-28C1-4452-93F9-90E2A4745C7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96031" y="2070101"/>
            <a:ext cx="1908175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Überschrift Linie">
            <a:extLst>
              <a:ext uri="{FF2B5EF4-FFF2-40B4-BE49-F238E27FC236}">
                <a16:creationId xmlns:a16="http://schemas.microsoft.com/office/drawing/2014/main" id="{5D0C6B0E-1545-41F4-8272-7429A6E1370E}"/>
              </a:ext>
            </a:extLst>
          </p:cNvPr>
          <p:cNvCxnSpPr>
            <a:cxnSpLocks/>
          </p:cNvCxnSpPr>
          <p:nvPr userDrawn="1"/>
        </p:nvCxnSpPr>
        <p:spPr>
          <a:xfrm>
            <a:off x="6696000" y="1944000"/>
            <a:ext cx="190817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Überschrift">
            <a:extLst>
              <a:ext uri="{FF2B5EF4-FFF2-40B4-BE49-F238E27FC236}">
                <a16:creationId xmlns:a16="http://schemas.microsoft.com/office/drawing/2014/main" id="{28CED89C-6107-4336-A98B-34BDBA2BD834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6696075" y="1270000"/>
            <a:ext cx="1908175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21" name="Inhalt">
            <a:extLst>
              <a:ext uri="{FF2B5EF4-FFF2-40B4-BE49-F238E27FC236}">
                <a16:creationId xmlns:a16="http://schemas.microsoft.com/office/drawing/2014/main" id="{1FEE72D6-B346-4185-9104-D09166F7737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43394" y="2070101"/>
            <a:ext cx="1908175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9" name="Überschrift Linie">
            <a:extLst>
              <a:ext uri="{FF2B5EF4-FFF2-40B4-BE49-F238E27FC236}">
                <a16:creationId xmlns:a16="http://schemas.microsoft.com/office/drawing/2014/main" id="{664531AB-0069-4942-94B1-68A2CEB56B71}"/>
              </a:ext>
            </a:extLst>
          </p:cNvPr>
          <p:cNvCxnSpPr>
            <a:cxnSpLocks/>
          </p:cNvCxnSpPr>
          <p:nvPr userDrawn="1"/>
        </p:nvCxnSpPr>
        <p:spPr>
          <a:xfrm>
            <a:off x="4643363" y="1944000"/>
            <a:ext cx="190817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Überschrift">
            <a:extLst>
              <a:ext uri="{FF2B5EF4-FFF2-40B4-BE49-F238E27FC236}">
                <a16:creationId xmlns:a16="http://schemas.microsoft.com/office/drawing/2014/main" id="{3CC9D01B-CA04-4FFE-BEBE-3030F99C1BF3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4643438" y="1270000"/>
            <a:ext cx="1908175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667B37D0-7B19-4518-A3D6-13B7CBF91E2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592071" y="2070101"/>
            <a:ext cx="1908592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16" name="Überschrift Linie">
            <a:extLst>
              <a:ext uri="{FF2B5EF4-FFF2-40B4-BE49-F238E27FC236}">
                <a16:creationId xmlns:a16="http://schemas.microsoft.com/office/drawing/2014/main" id="{3A3A3E36-F7F0-4FC3-9CEE-E7FF9AB11F07}"/>
              </a:ext>
            </a:extLst>
          </p:cNvPr>
          <p:cNvCxnSpPr>
            <a:cxnSpLocks/>
          </p:cNvCxnSpPr>
          <p:nvPr userDrawn="1"/>
        </p:nvCxnSpPr>
        <p:spPr>
          <a:xfrm>
            <a:off x="2592072" y="1944000"/>
            <a:ext cx="1908592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Überschrift">
            <a:extLst>
              <a:ext uri="{FF2B5EF4-FFF2-40B4-BE49-F238E27FC236}">
                <a16:creationId xmlns:a16="http://schemas.microsoft.com/office/drawing/2014/main" id="{3DC8CC4E-8622-4126-AA50-F5A303EC543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2592071" y="1270000"/>
            <a:ext cx="1908592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98C7491E-756C-46A1-B1E4-A02BE90EE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163" y="2070101"/>
            <a:ext cx="1908175" cy="2607338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200"/>
            </a:lvl1pPr>
            <a:lvl2pPr>
              <a:spcBef>
                <a:spcPts val="800"/>
              </a:spcBef>
              <a:defRPr sz="1200"/>
            </a:lvl2pPr>
            <a:lvl3pPr marL="216000" indent="-216000">
              <a:spcBef>
                <a:spcPts val="400"/>
              </a:spcBef>
              <a:defRPr sz="1200"/>
            </a:lvl3pPr>
            <a:lvl4pPr marL="432000" indent="-216000">
              <a:defRPr sz="1200"/>
            </a:lvl4pPr>
            <a:lvl5pPr marL="216000" indent="-216000">
              <a:spcBef>
                <a:spcPts val="400"/>
              </a:spcBef>
              <a:defRPr sz="1200"/>
            </a:lvl5pPr>
            <a:lvl6pPr marL="432000" indent="-216000">
              <a:defRPr sz="1200"/>
            </a:lvl6pPr>
            <a:lvl7pPr marL="216000">
              <a:defRPr sz="1200"/>
            </a:lvl7pPr>
            <a:lvl8pPr marL="432000">
              <a:defRPr sz="1200"/>
            </a:lvl8pPr>
            <a:lvl9pPr marL="648000" indent="-216000">
              <a:defRPr sz="1200"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Überschrift Linie">
            <a:extLst>
              <a:ext uri="{FF2B5EF4-FFF2-40B4-BE49-F238E27FC236}">
                <a16:creationId xmlns:a16="http://schemas.microsoft.com/office/drawing/2014/main" id="{BD6BA604-B361-4F5B-BAF4-A56116FC6F5E}"/>
              </a:ext>
            </a:extLst>
          </p:cNvPr>
          <p:cNvCxnSpPr>
            <a:cxnSpLocks/>
          </p:cNvCxnSpPr>
          <p:nvPr userDrawn="1"/>
        </p:nvCxnSpPr>
        <p:spPr>
          <a:xfrm>
            <a:off x="538163" y="1944000"/>
            <a:ext cx="1908593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Überschrift">
            <a:extLst>
              <a:ext uri="{FF2B5EF4-FFF2-40B4-BE49-F238E27FC236}">
                <a16:creationId xmlns:a16="http://schemas.microsoft.com/office/drawing/2014/main" id="{A44D21C7-7038-4AE2-990E-0B346FF92D4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4" y="1270000"/>
            <a:ext cx="1908592" cy="581502"/>
          </a:xfrm>
        </p:spPr>
        <p:txBody>
          <a:bodyPr vert="horz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spc="0" baseline="0">
                <a:solidFill>
                  <a:srgbClr val="3ED8C3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r>
              <a:rPr lang="en-GB"/>
              <a:t>Headline, multiple lines, i.e. also three lines, </a:t>
            </a:r>
            <a:br>
              <a:rPr lang="en-GB"/>
            </a:br>
            <a:r>
              <a:rPr lang="en-GB"/>
              <a:t>also possible</a:t>
            </a:r>
            <a:endParaRPr lang="en-GB" dirty="0"/>
          </a:p>
        </p:txBody>
      </p:sp>
      <p:sp>
        <p:nvSpPr>
          <p:cNvPr id="29" name="Headline/Subheadline">
            <a:extLst>
              <a:ext uri="{FF2B5EF4-FFF2-40B4-BE49-F238E27FC236}">
                <a16:creationId xmlns:a16="http://schemas.microsoft.com/office/drawing/2014/main" id="{8A34D7A9-C7E0-4D58-AEAB-AF6F82D2DC7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67770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800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1304">
          <p15:clr>
            <a:srgbClr val="FBAE40"/>
          </p15:clr>
        </p15:guide>
        <p15:guide id="8" pos="1541">
          <p15:clr>
            <a:srgbClr val="FBAE40"/>
          </p15:clr>
        </p15:guide>
        <p15:guide id="9" pos="2835">
          <p15:clr>
            <a:srgbClr val="FBAE40"/>
          </p15:clr>
        </p15:guide>
        <p15:guide id="10" pos="1633">
          <p15:clr>
            <a:srgbClr val="FBAE40"/>
          </p15:clr>
        </p15:guide>
        <p15:guide id="11" pos="2925">
          <p15:clr>
            <a:srgbClr val="FBAE40"/>
          </p15:clr>
        </p15:guide>
        <p15:guide id="12" pos="4127">
          <p15:clr>
            <a:srgbClr val="FBAE40"/>
          </p15:clr>
        </p15:guide>
        <p15:guide id="13" pos="421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9A9F0EF7-2F86-47D3-BE90-97577738EA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dark picture</a:t>
            </a:r>
            <a:endParaRPr lang="en-GB" dirty="0"/>
          </a:p>
        </p:txBody>
      </p:sp>
      <p:sp>
        <p:nvSpPr>
          <p:cNvPr id="20" name="Foliennummer">
            <a:extLst>
              <a:ext uri="{FF2B5EF4-FFF2-40B4-BE49-F238E27FC236}">
                <a16:creationId xmlns:a16="http://schemas.microsoft.com/office/drawing/2014/main" id="{B61E9242-4EB0-4312-838B-624BA38E30D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9" name="Fußzeile">
            <a:extLst>
              <a:ext uri="{FF2B5EF4-FFF2-40B4-BE49-F238E27FC236}">
                <a16:creationId xmlns:a16="http://schemas.microsoft.com/office/drawing/2014/main" id="{B715567D-DD51-402B-A9C0-4A5F5BA9F9C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8" name="Datum">
            <a:extLst>
              <a:ext uri="{FF2B5EF4-FFF2-40B4-BE49-F238E27FC236}">
                <a16:creationId xmlns:a16="http://schemas.microsoft.com/office/drawing/2014/main" id="{2412D26E-F3A5-4E66-BE18-1CA5E6C3729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275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full scree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9A9F0EF7-2F86-47D3-BE90-97577738EA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dark picture</a:t>
            </a:r>
            <a:endParaRPr lang="en-GB" dirty="0"/>
          </a:p>
        </p:txBody>
      </p:sp>
      <p:sp>
        <p:nvSpPr>
          <p:cNvPr id="22" name="Foliennummer">
            <a:extLst>
              <a:ext uri="{FF2B5EF4-FFF2-40B4-BE49-F238E27FC236}">
                <a16:creationId xmlns:a16="http://schemas.microsoft.com/office/drawing/2014/main" id="{9947A31B-F94A-4874-950B-2FCAC823D6D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1" name="Fußzeile">
            <a:extLst>
              <a:ext uri="{FF2B5EF4-FFF2-40B4-BE49-F238E27FC236}">
                <a16:creationId xmlns:a16="http://schemas.microsoft.com/office/drawing/2014/main" id="{7003F921-64CB-4C81-AAAB-AEE082FF6DE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6" name="Datum">
            <a:extLst>
              <a:ext uri="{FF2B5EF4-FFF2-40B4-BE49-F238E27FC236}">
                <a16:creationId xmlns:a16="http://schemas.microsoft.com/office/drawing/2014/main" id="{373D1506-89D1-4388-907C-EE0B3E57E7ED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5" name="RWE Logo">
            <a:extLst>
              <a:ext uri="{FF2B5EF4-FFF2-40B4-BE49-F238E27FC236}">
                <a16:creationId xmlns:a16="http://schemas.microsoft.com/office/drawing/2014/main" id="{D0A778C0-4537-4921-86DB-5ED8A69ECD51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white">
          <a:xfrm>
            <a:off x="538164" y="4896000"/>
            <a:ext cx="216000" cy="62259"/>
          </a:xfrm>
          <a:blipFill>
            <a:blip r:embed="rId3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8" name="Headline/Subheadline">
            <a:extLst>
              <a:ext uri="{FF2B5EF4-FFF2-40B4-BE49-F238E27FC236}">
                <a16:creationId xmlns:a16="http://schemas.microsoft.com/office/drawing/2014/main" id="{13FA8E54-6DD7-48DE-AC95-DA684328205E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10833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full scree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9A9F0EF7-2F86-47D3-BE90-97577738EA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light picture</a:t>
            </a:r>
            <a:endParaRPr lang="en-GB" dirty="0"/>
          </a:p>
        </p:txBody>
      </p:sp>
      <p:sp>
        <p:nvSpPr>
          <p:cNvPr id="23" name="Foliennummer">
            <a:extLst>
              <a:ext uri="{FF2B5EF4-FFF2-40B4-BE49-F238E27FC236}">
                <a16:creationId xmlns:a16="http://schemas.microsoft.com/office/drawing/2014/main" id="{7C45B03F-8023-4519-BBA5-A69FB130E46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2" name="Fußzeile">
            <a:extLst>
              <a:ext uri="{FF2B5EF4-FFF2-40B4-BE49-F238E27FC236}">
                <a16:creationId xmlns:a16="http://schemas.microsoft.com/office/drawing/2014/main" id="{84530F45-F7D6-4D8A-8B7F-07C845E4A46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1" name="Datum">
            <a:extLst>
              <a:ext uri="{FF2B5EF4-FFF2-40B4-BE49-F238E27FC236}">
                <a16:creationId xmlns:a16="http://schemas.microsoft.com/office/drawing/2014/main" id="{ADB50A68-F856-49F6-B8D4-49051318DA5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20" name="RWE Logo">
            <a:extLst>
              <a:ext uri="{FF2B5EF4-FFF2-40B4-BE49-F238E27FC236}">
                <a16:creationId xmlns:a16="http://schemas.microsoft.com/office/drawing/2014/main" id="{69BF31FA-F12F-48C0-8421-2E4EC1369B68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black">
          <a:xfrm>
            <a:off x="538164" y="4896000"/>
            <a:ext cx="216000" cy="62259"/>
          </a:xfrm>
          <a:blipFill>
            <a:blip r:embed="rId3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19" name="Headline/Subheadline">
            <a:extLst>
              <a:ext uri="{FF2B5EF4-FFF2-40B4-BE49-F238E27FC236}">
                <a16:creationId xmlns:a16="http://schemas.microsoft.com/office/drawing/2014/main" id="{735AA7D6-6FA1-4024-9B92-D903362402D5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5115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">
            <a:extLst>
              <a:ext uri="{FF2B5EF4-FFF2-40B4-BE49-F238E27FC236}">
                <a16:creationId xmlns:a16="http://schemas.microsoft.com/office/drawing/2014/main" id="{CBF61080-EE8B-4856-8F2E-668AEDD9195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9" name="Fußzeile">
            <a:extLst>
              <a:ext uri="{FF2B5EF4-FFF2-40B4-BE49-F238E27FC236}">
                <a16:creationId xmlns:a16="http://schemas.microsoft.com/office/drawing/2014/main" id="{CDFBC812-0E95-48F4-AC3A-598F7FCCA9B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8" name="Datum">
            <a:extLst>
              <a:ext uri="{FF2B5EF4-FFF2-40B4-BE49-F238E27FC236}">
                <a16:creationId xmlns:a16="http://schemas.microsoft.com/office/drawing/2014/main" id="{0E08BEC4-1691-4535-AF5B-F36FD966088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21" name="Quelle">
            <a:extLst>
              <a:ext uri="{FF2B5EF4-FFF2-40B4-BE49-F238E27FC236}">
                <a16:creationId xmlns:a16="http://schemas.microsoft.com/office/drawing/2014/main" id="{3AFD6C70-7EFA-4ADF-AF64-6956C0F35418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38164" y="4555050"/>
            <a:ext cx="3708400" cy="216000"/>
          </a:xfrm>
        </p:spPr>
        <p:txBody>
          <a:bodyPr vert="horz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Source (bold): sample source | # (superscript) sample source // no further levels</a:t>
            </a:r>
            <a:endParaRPr lang="en-GB" noProof="0" dirty="0"/>
          </a:p>
        </p:txBody>
      </p:sp>
      <p:sp>
        <p:nvSpPr>
          <p:cNvPr id="11" name="Bild">
            <a:extLst>
              <a:ext uri="{FF2B5EF4-FFF2-40B4-BE49-F238E27FC236}">
                <a16:creationId xmlns:a16="http://schemas.microsoft.com/office/drawing/2014/main" id="{66414AD9-95E5-49BE-B21B-2BA334BEA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4895851" y="0"/>
            <a:ext cx="4248150" cy="5148263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/>
            </a:lvl1pPr>
          </a:lstStyle>
          <a:p>
            <a:br>
              <a:rPr lang="en-GB"/>
            </a:br>
            <a:br>
              <a:rPr lang="en-GB"/>
            </a:br>
            <a:r>
              <a:rPr lang="en-GB"/>
              <a:t>Insert picture via menu:</a:t>
            </a:r>
            <a:br>
              <a:rPr lang="en-GB"/>
            </a:br>
            <a:r>
              <a:rPr lang="en-GB"/>
              <a:t>Insert &gt; Pictures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 lang="en-GB" dirty="0"/>
          </a:p>
        </p:txBody>
      </p:sp>
      <p:sp>
        <p:nvSpPr>
          <p:cNvPr id="10" name="Energiefeld">
            <a:extLst>
              <a:ext uri="{FF2B5EF4-FFF2-40B4-BE49-F238E27FC236}">
                <a16:creationId xmlns:a16="http://schemas.microsoft.com/office/drawing/2014/main" id="{0DBB83F1-75FD-42BD-AC99-04C08D164D87}"/>
              </a:ext>
            </a:extLst>
          </p:cNvPr>
          <p:cNvSpPr>
            <a:spLocks noGrp="1" noChangeAspect="1"/>
          </p:cNvSpPr>
          <p:nvPr>
            <p:ph type="body" orient="vert" idx="18" hasCustomPrompt="1"/>
          </p:nvPr>
        </p:nvSpPr>
        <p:spPr bwMode="gray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C592A5C-F234-40DA-9F31-AA6AFF552A57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38163" y="1438275"/>
            <a:ext cx="3708000" cy="324000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  <p:sp>
        <p:nvSpPr>
          <p:cNvPr id="15" name="Headline/Subheadline">
            <a:extLst>
              <a:ext uri="{FF2B5EF4-FFF2-40B4-BE49-F238E27FC236}">
                <a16:creationId xmlns:a16="http://schemas.microsoft.com/office/drawing/2014/main" id="{B5C40E0B-0C14-4D0C-BBA2-4EF43A35C51F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4" y="358776"/>
            <a:ext cx="3708000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// for sub-headline </a:t>
            </a:r>
            <a:br>
              <a:rPr lang="en-GB" noProof="0"/>
            </a:br>
            <a:r>
              <a:rPr lang="en-GB" noProof="0"/>
              <a:t>&gt;&gt;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94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3084">
          <p15:clr>
            <a:srgbClr val="FBAE40"/>
          </p15:clr>
        </p15:guide>
        <p15:guide id="4" orient="horz" pos="227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pos="267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">
            <a:extLst>
              <a:ext uri="{FF2B5EF4-FFF2-40B4-BE49-F238E27FC236}">
                <a16:creationId xmlns:a16="http://schemas.microsoft.com/office/drawing/2014/main" id="{30D98435-7333-4168-9B3B-A4A32367B7E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8" name="Fußzeile">
            <a:extLst>
              <a:ext uri="{FF2B5EF4-FFF2-40B4-BE49-F238E27FC236}">
                <a16:creationId xmlns:a16="http://schemas.microsoft.com/office/drawing/2014/main" id="{B8DB5D05-E9FF-48F5-B751-517CA2BB451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7" name="Datum">
            <a:extLst>
              <a:ext uri="{FF2B5EF4-FFF2-40B4-BE49-F238E27FC236}">
                <a16:creationId xmlns:a16="http://schemas.microsoft.com/office/drawing/2014/main" id="{3EA98F35-BD21-4056-9200-8AAD385C5E6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1" name="Bild">
            <a:extLst>
              <a:ext uri="{FF2B5EF4-FFF2-40B4-BE49-F238E27FC236}">
                <a16:creationId xmlns:a16="http://schemas.microsoft.com/office/drawing/2014/main" id="{66414AD9-95E5-49BE-B21B-2BA334BEA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0" y="0"/>
            <a:ext cx="9144001" cy="3562349"/>
          </a:xfrm>
          <a:solidFill>
            <a:srgbClr val="C2C3C5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  <a:endParaRPr lang="en-GB" dirty="0"/>
          </a:p>
        </p:txBody>
      </p:sp>
      <p:sp>
        <p:nvSpPr>
          <p:cNvPr id="9" name="Energiefeld">
            <a:extLst>
              <a:ext uri="{FF2B5EF4-FFF2-40B4-BE49-F238E27FC236}">
                <a16:creationId xmlns:a16="http://schemas.microsoft.com/office/drawing/2014/main" id="{4A6B7F0B-DAA5-4BFC-B93D-0EFDDDC52D4F}"/>
              </a:ext>
            </a:extLst>
          </p:cNvPr>
          <p:cNvSpPr>
            <a:spLocks noGrp="1" noChangeAspect="1"/>
          </p:cNvSpPr>
          <p:nvPr>
            <p:ph type="body" orient="vert" idx="18" hasCustomPrompt="1"/>
          </p:nvPr>
        </p:nvSpPr>
        <p:spPr bwMode="gray">
          <a:xfrm rot="10800000" flipH="1" flipV="1">
            <a:off x="5475600" y="1"/>
            <a:ext cx="3668400" cy="3276000"/>
          </a:xfrm>
          <a:blipFill>
            <a:blip r:embed="rId2"/>
            <a:stretch>
              <a:fillRect/>
            </a:stretch>
          </a:blipFill>
        </p:spPr>
        <p:txBody>
          <a:bodyPr vert="horz" wrap="none" tIns="0" rIns="0" bIns="3348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15" name="Headline/Subheadline">
            <a:extLst>
              <a:ext uri="{FF2B5EF4-FFF2-40B4-BE49-F238E27FC236}">
                <a16:creationId xmlns:a16="http://schemas.microsoft.com/office/drawing/2014/main" id="{5DBAFF06-A623-4308-9DAB-FC743FAF4355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3870325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4168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2244">
          <p15:clr>
            <a:srgbClr val="FBAE40"/>
          </p15:clr>
        </p15:guide>
        <p15:guide id="5" orient="horz" pos="2438">
          <p15:clr>
            <a:srgbClr val="FBAE40"/>
          </p15:clr>
        </p15:guide>
        <p15:guide id="6" orient="horz" pos="2948">
          <p15:clr>
            <a:srgbClr val="FBAE40"/>
          </p15:clr>
        </p15:guide>
        <p15:guide id="8" pos="54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chapter separat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apitel/Unterkapitel">
            <a:extLst>
              <a:ext uri="{FF2B5EF4-FFF2-40B4-BE49-F238E27FC236}">
                <a16:creationId xmlns:a16="http://schemas.microsoft.com/office/drawing/2014/main" id="{EA54C322-2253-4F0D-9CAF-71AFC8F364DD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Chapter on first level // for subchapter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  <p:sp>
        <p:nvSpPr>
          <p:cNvPr id="23" name="Foliennummer">
            <a:extLst>
              <a:ext uri="{FF2B5EF4-FFF2-40B4-BE49-F238E27FC236}">
                <a16:creationId xmlns:a16="http://schemas.microsoft.com/office/drawing/2014/main" id="{F6D63078-871B-42FD-979A-D33D9851DEE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2" name="Fußzeile">
            <a:extLst>
              <a:ext uri="{FF2B5EF4-FFF2-40B4-BE49-F238E27FC236}">
                <a16:creationId xmlns:a16="http://schemas.microsoft.com/office/drawing/2014/main" id="{4B77DA1C-1EE2-42DE-9FE1-6E84AFB9BD5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1" name="Datum">
            <a:extLst>
              <a:ext uri="{FF2B5EF4-FFF2-40B4-BE49-F238E27FC236}">
                <a16:creationId xmlns:a16="http://schemas.microsoft.com/office/drawing/2014/main" id="{B31F43E5-E4A5-4CC3-9316-F5A2AFE7659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2D9A136-0D71-4919-AC34-69E05A0017D3}" type="datetime1">
              <a:rPr lang="de-DE" smtClean="0"/>
              <a:t>30.01.2025</a:t>
            </a:fld>
            <a:endParaRPr lang="en-GB" dirty="0"/>
          </a:p>
        </p:txBody>
      </p:sp>
      <p:pic>
        <p:nvPicPr>
          <p:cNvPr id="12" name="Energiefeld">
            <a:extLst>
              <a:ext uri="{FF2B5EF4-FFF2-40B4-BE49-F238E27FC236}">
                <a16:creationId xmlns:a16="http://schemas.microsoft.com/office/drawing/2014/main" id="{16BD3CE1-BE51-4D71-99C6-18F96DC18C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2173" y="1980263"/>
            <a:ext cx="3551827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1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 o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erlauf" descr="Ein Bild, das draußen, Himmel enthält.&#10;&#10;Automatisch generierte Beschreibung">
            <a:extLst>
              <a:ext uri="{FF2B5EF4-FFF2-40B4-BE49-F238E27FC236}">
                <a16:creationId xmlns:a16="http://schemas.microsoft.com/office/drawing/2014/main" id="{B5D91265-95CE-4F98-8DE7-0CF3F1DF6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9139"/>
          <a:stretch>
            <a:fillRect/>
          </a:stretch>
        </p:blipFill>
        <p:spPr bwMode="white">
          <a:xfrm>
            <a:off x="0" y="3562351"/>
            <a:ext cx="9144000" cy="1585913"/>
          </a:xfrm>
          <a:custGeom>
            <a:avLst/>
            <a:gdLst>
              <a:gd name="connsiteX0" fmla="*/ 0 w 9144000"/>
              <a:gd name="connsiteY0" fmla="*/ 0 h 1585913"/>
              <a:gd name="connsiteX1" fmla="*/ 9144000 w 9144000"/>
              <a:gd name="connsiteY1" fmla="*/ 0 h 1585913"/>
              <a:gd name="connsiteX2" fmla="*/ 9144000 w 9144000"/>
              <a:gd name="connsiteY2" fmla="*/ 1585913 h 1585913"/>
              <a:gd name="connsiteX3" fmla="*/ 0 w 9144000"/>
              <a:gd name="connsiteY3" fmla="*/ 1585913 h 158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585913">
                <a:moveTo>
                  <a:pt x="0" y="0"/>
                </a:moveTo>
                <a:lnTo>
                  <a:pt x="9144000" y="0"/>
                </a:lnTo>
                <a:lnTo>
                  <a:pt x="9144000" y="1585913"/>
                </a:lnTo>
                <a:lnTo>
                  <a:pt x="0" y="1585913"/>
                </a:lnTo>
                <a:close/>
              </a:path>
            </a:pathLst>
          </a:custGeom>
        </p:spPr>
      </p:pic>
      <p:sp>
        <p:nvSpPr>
          <p:cNvPr id="19" name="Foliennummer">
            <a:extLst>
              <a:ext uri="{FF2B5EF4-FFF2-40B4-BE49-F238E27FC236}">
                <a16:creationId xmlns:a16="http://schemas.microsoft.com/office/drawing/2014/main" id="{30D98435-7333-4168-9B3B-A4A32367B7E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8" name="Fußzeile">
            <a:extLst>
              <a:ext uri="{FF2B5EF4-FFF2-40B4-BE49-F238E27FC236}">
                <a16:creationId xmlns:a16="http://schemas.microsoft.com/office/drawing/2014/main" id="{B8DB5D05-E9FF-48F5-B751-517CA2BB451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7" name="Datum">
            <a:extLst>
              <a:ext uri="{FF2B5EF4-FFF2-40B4-BE49-F238E27FC236}">
                <a16:creationId xmlns:a16="http://schemas.microsoft.com/office/drawing/2014/main" id="{3EA98F35-BD21-4056-9200-8AAD385C5E6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02.06.2021</a:t>
            </a:r>
            <a:endParaRPr lang="en-GB" dirty="0"/>
          </a:p>
        </p:txBody>
      </p:sp>
      <p:pic>
        <p:nvPicPr>
          <p:cNvPr id="10" name="RWE Logo">
            <a:extLst>
              <a:ext uri="{FF2B5EF4-FFF2-40B4-BE49-F238E27FC236}">
                <a16:creationId xmlns:a16="http://schemas.microsoft.com/office/drawing/2014/main" id="{2B71567C-2A9D-4345-9035-225BECA58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538164" y="4896000"/>
            <a:ext cx="215999" cy="62177"/>
          </a:xfrm>
          <a:prstGeom prst="rect">
            <a:avLst/>
          </a:prstGeom>
        </p:spPr>
      </p:pic>
      <p:sp>
        <p:nvSpPr>
          <p:cNvPr id="11" name="Bild">
            <a:extLst>
              <a:ext uri="{FF2B5EF4-FFF2-40B4-BE49-F238E27FC236}">
                <a16:creationId xmlns:a16="http://schemas.microsoft.com/office/drawing/2014/main" id="{66414AD9-95E5-49BE-B21B-2BA334BEA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0" y="0"/>
            <a:ext cx="9144001" cy="3562349"/>
          </a:xfrm>
          <a:blipFill>
            <a:blip r:embed="rId4"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  <a:endParaRPr lang="en-GB" dirty="0"/>
          </a:p>
        </p:txBody>
      </p:sp>
      <p:sp>
        <p:nvSpPr>
          <p:cNvPr id="14" name="Energiefeld">
            <a:extLst>
              <a:ext uri="{FF2B5EF4-FFF2-40B4-BE49-F238E27FC236}">
                <a16:creationId xmlns:a16="http://schemas.microsoft.com/office/drawing/2014/main" id="{F4DB3C0F-A432-469D-8323-31A1B9155D2B}"/>
              </a:ext>
            </a:extLst>
          </p:cNvPr>
          <p:cNvSpPr>
            <a:spLocks noGrp="1" noChangeAspect="1"/>
          </p:cNvSpPr>
          <p:nvPr>
            <p:ph type="body" orient="vert" idx="18" hasCustomPrompt="1"/>
          </p:nvPr>
        </p:nvSpPr>
        <p:spPr bwMode="gray">
          <a:xfrm rot="10800000" flipH="1" flipV="1">
            <a:off x="5475600" y="1"/>
            <a:ext cx="3668400" cy="3276000"/>
          </a:xfrm>
          <a:blipFill>
            <a:blip r:embed="rId5"/>
            <a:stretch>
              <a:fillRect/>
            </a:stretch>
          </a:blipFill>
        </p:spPr>
        <p:txBody>
          <a:bodyPr vert="horz" wrap="none" tIns="0" rIns="0" bIns="3348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Scale or delete the energy field if necessary (see also library for alternative versions of energy fields)</a:t>
            </a:r>
          </a:p>
        </p:txBody>
      </p:sp>
      <p:sp>
        <p:nvSpPr>
          <p:cNvPr id="13" name="Headline/Subheadline">
            <a:extLst>
              <a:ext uri="{FF2B5EF4-FFF2-40B4-BE49-F238E27FC236}">
                <a16:creationId xmlns:a16="http://schemas.microsoft.com/office/drawing/2014/main" id="{9C2C8554-CAC6-4424-92DE-17330745540B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3870325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959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2244">
          <p15:clr>
            <a:srgbClr val="FBAE40"/>
          </p15:clr>
        </p15:guide>
        <p15:guide id="5" orient="horz" pos="2438">
          <p15:clr>
            <a:srgbClr val="FBAE40"/>
          </p15:clr>
        </p15:guide>
        <p15:guide id="6" orient="horz" pos="2948">
          <p15:clr>
            <a:srgbClr val="FBAE40"/>
          </p15:clr>
        </p15:guide>
        <p15:guide id="8" pos="54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">
            <a:extLst>
              <a:ext uri="{FF2B5EF4-FFF2-40B4-BE49-F238E27FC236}">
                <a16:creationId xmlns:a16="http://schemas.microsoft.com/office/drawing/2014/main" id="{8DAC3660-541C-4C9B-83E3-2BD42F14D8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0" name="Fußzeile">
            <a:extLst>
              <a:ext uri="{FF2B5EF4-FFF2-40B4-BE49-F238E27FC236}">
                <a16:creationId xmlns:a16="http://schemas.microsoft.com/office/drawing/2014/main" id="{1959E3E2-D9D0-4BB6-96E3-37F3C5716A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19" name="Datum">
            <a:extLst>
              <a:ext uri="{FF2B5EF4-FFF2-40B4-BE49-F238E27FC236}">
                <a16:creationId xmlns:a16="http://schemas.microsoft.com/office/drawing/2014/main" id="{4C35431B-46E5-463B-8616-1A72D20BDE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sp>
        <p:nvSpPr>
          <p:cNvPr id="18" name="Headline/Subheadline">
            <a:extLst>
              <a:ext uri="{FF2B5EF4-FFF2-40B4-BE49-F238E27FC236}">
                <a16:creationId xmlns:a16="http://schemas.microsoft.com/office/drawing/2014/main" id="{C8D30344-0D2E-4742-B142-25ACD567158F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2392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">
            <a:extLst>
              <a:ext uri="{FF2B5EF4-FFF2-40B4-BE49-F238E27FC236}">
                <a16:creationId xmlns:a16="http://schemas.microsoft.com/office/drawing/2014/main" id="{9B2C4D49-6F38-4ECB-9E75-57E57D3B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4" name="Fußzeile">
            <a:extLst>
              <a:ext uri="{FF2B5EF4-FFF2-40B4-BE49-F238E27FC236}">
                <a16:creationId xmlns:a16="http://schemas.microsoft.com/office/drawing/2014/main" id="{A1389A58-6552-4EF2-BE6F-06FAFB51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0000" y="5292000"/>
            <a:ext cx="6588000" cy="108000"/>
          </a:xfrm>
        </p:spPr>
        <p:txBody>
          <a:bodyPr/>
          <a:lstStyle/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22" name="Datum">
            <a:extLst>
              <a:ext uri="{FF2B5EF4-FFF2-40B4-BE49-F238E27FC236}">
                <a16:creationId xmlns:a16="http://schemas.microsoft.com/office/drawing/2014/main" id="{2290958C-32EF-4D49-8E21-A1C07110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999" y="5292000"/>
            <a:ext cx="504000" cy="108000"/>
          </a:xfrm>
        </p:spPr>
        <p:txBody>
          <a:bodyPr/>
          <a:lstStyle/>
          <a:p>
            <a:r>
              <a:rPr lang="de-DE"/>
              <a:t>02.06.2021</a:t>
            </a:r>
            <a:endParaRPr lang="en-GB" dirty="0"/>
          </a:p>
        </p:txBody>
      </p:sp>
      <p:pic>
        <p:nvPicPr>
          <p:cNvPr id="12" name="Energiefeld">
            <a:extLst>
              <a:ext uri="{FF2B5EF4-FFF2-40B4-BE49-F238E27FC236}">
                <a16:creationId xmlns:a16="http://schemas.microsoft.com/office/drawing/2014/main" id="{16BD3CE1-BE51-4D71-99C6-18F96DC18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2173" y="1980263"/>
            <a:ext cx="3551827" cy="3168000"/>
          </a:xfrm>
          <a:prstGeom prst="rect">
            <a:avLst/>
          </a:prstGeom>
        </p:spPr>
      </p:pic>
      <p:pic>
        <p:nvPicPr>
          <p:cNvPr id="23" name="RWE Logo">
            <a:extLst>
              <a:ext uri="{FF2B5EF4-FFF2-40B4-BE49-F238E27FC236}">
                <a16:creationId xmlns:a16="http://schemas.microsoft.com/office/drawing/2014/main" id="{55386AFA-5C87-4DD0-90DA-C27B4195EA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42000" y="288000"/>
            <a:ext cx="1260000" cy="360000"/>
          </a:xfrm>
          <a:prstGeom prst="rect">
            <a:avLst/>
          </a:prstGeom>
        </p:spPr>
      </p:pic>
      <p:sp>
        <p:nvSpPr>
          <p:cNvPr id="26" name="Schlussklausel">
            <a:extLst>
              <a:ext uri="{FF2B5EF4-FFF2-40B4-BE49-F238E27FC236}">
                <a16:creationId xmlns:a16="http://schemas.microsoft.com/office/drawing/2014/main" id="{0A25A435-B50F-4148-A2AE-DB73D1CDD28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Closing words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8075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">
            <a:extLst>
              <a:ext uri="{FF2B5EF4-FFF2-40B4-BE49-F238E27FC236}">
                <a16:creationId xmlns:a16="http://schemas.microsoft.com/office/drawing/2014/main" id="{8DAC3660-541C-4C9B-83E3-2BD42F14D8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677F1DB9-6BD1-4662-AD32-A5C07CCC53B6}" type="slidenum">
              <a:rPr lang="de-DE" sz="600" smtClean="0"/>
              <a:pPr/>
              <a:t>‹Nr.›</a:t>
            </a:fld>
            <a:endParaRPr lang="de-DE" dirty="0"/>
          </a:p>
        </p:txBody>
      </p:sp>
      <p:sp>
        <p:nvSpPr>
          <p:cNvPr id="20" name="Fußzeile">
            <a:extLst>
              <a:ext uri="{FF2B5EF4-FFF2-40B4-BE49-F238E27FC236}">
                <a16:creationId xmlns:a16="http://schemas.microsoft.com/office/drawing/2014/main" id="{1959E3E2-D9D0-4BB6-96E3-37F3C5716A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CO2-Abtrennung und -Nutzung  zur Sektorenkopplung  </a:t>
            </a:r>
            <a:endParaRPr lang="de-DE" dirty="0"/>
          </a:p>
        </p:txBody>
      </p:sp>
      <p:sp>
        <p:nvSpPr>
          <p:cNvPr id="19" name="Datum">
            <a:extLst>
              <a:ext uri="{FF2B5EF4-FFF2-40B4-BE49-F238E27FC236}">
                <a16:creationId xmlns:a16="http://schemas.microsoft.com/office/drawing/2014/main" id="{4C35431B-46E5-463B-8616-1A72D20BDE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29.07.2022                             Final Day of Demonstrator Operation </a:t>
            </a:r>
            <a:endParaRPr lang="de-DE" dirty="0"/>
          </a:p>
        </p:txBody>
      </p:sp>
      <p:sp>
        <p:nvSpPr>
          <p:cNvPr id="18" name="Headline/Subheadline">
            <a:extLst>
              <a:ext uri="{FF2B5EF4-FFF2-40B4-BE49-F238E27FC236}">
                <a16:creationId xmlns:a16="http://schemas.microsoft.com/office/drawing/2014/main" id="{C8D30344-0D2E-4742-B142-25ACD567158F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00A19F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A19F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A19F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A19F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A19F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A19F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00A19F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00A19F"/>
                </a:solidFill>
                <a:latin typeface="+mj-lt"/>
              </a:defRPr>
            </a:lvl9pPr>
          </a:lstStyle>
          <a:p>
            <a:pPr lvl="0"/>
            <a:r>
              <a:rPr lang="de-DE" noProof="0" dirty="0"/>
              <a:t>Headline auf erster Ebene // für Subheadline </a:t>
            </a:r>
            <a:br>
              <a:rPr lang="de-DE" noProof="0" dirty="0"/>
            </a:br>
            <a:r>
              <a:rPr lang="de-DE" noProof="0" dirty="0"/>
              <a:t>&gt;&gt; Menü &gt; Start &gt; Absatz &gt; Listenebene erhöhen </a:t>
            </a:r>
          </a:p>
          <a:p>
            <a:pPr lvl="1"/>
            <a:r>
              <a:rPr lang="de-DE" noProof="0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61764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CAA3-429D-A54E-93C2-EA658FC5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EA686-063C-6348-8B9B-CE83189EE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2961A-8B8E-C447-B2DB-DEA9200A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30/11/2021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1258B-33ED-C647-950B-8401DAAB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WP # / Institution short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7462D-F9B2-C747-A380-C60FB460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50AF-CAB7-504A-B4FD-E4CDF5F1CB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5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08623659-E218-43DB-AF9E-9D701435C6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dark picture via menu: 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23" name="Energiefeld">
            <a:extLst>
              <a:ext uri="{FF2B5EF4-FFF2-40B4-BE49-F238E27FC236}">
                <a16:creationId xmlns:a16="http://schemas.microsoft.com/office/drawing/2014/main" id="{BDB501D0-1BBB-4419-88B7-E72B91FBE1B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 bwMode="auto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21" name="Foliennummer">
            <a:extLst>
              <a:ext uri="{FF2B5EF4-FFF2-40B4-BE49-F238E27FC236}">
                <a16:creationId xmlns:a16="http://schemas.microsoft.com/office/drawing/2014/main" id="{46EEB795-636E-425C-862B-20AB5F142ED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0" name="Fußzeile">
            <a:extLst>
              <a:ext uri="{FF2B5EF4-FFF2-40B4-BE49-F238E27FC236}">
                <a16:creationId xmlns:a16="http://schemas.microsoft.com/office/drawing/2014/main" id="{30157123-0F0D-45A9-B807-851AE773D69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9" name="Datum">
            <a:extLst>
              <a:ext uri="{FF2B5EF4-FFF2-40B4-BE49-F238E27FC236}">
                <a16:creationId xmlns:a16="http://schemas.microsoft.com/office/drawing/2014/main" id="{EF973F2C-12BA-4722-8A21-9849832C0570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31DE10-F428-4A42-BD9B-FC64E480D46C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24" name="RWE Logo">
            <a:extLst>
              <a:ext uri="{FF2B5EF4-FFF2-40B4-BE49-F238E27FC236}">
                <a16:creationId xmlns:a16="http://schemas.microsoft.com/office/drawing/2014/main" id="{C071E9F6-3EA7-4B58-AF97-1462594852BB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white">
          <a:xfrm>
            <a:off x="538164" y="4896000"/>
            <a:ext cx="216000" cy="62259"/>
          </a:xfrm>
          <a:blipFill>
            <a:blip r:embed="rId4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22" name="Kapitel/Unterkapitel">
            <a:extLst>
              <a:ext uri="{FF2B5EF4-FFF2-40B4-BE49-F238E27FC236}">
                <a16:creationId xmlns:a16="http://schemas.microsoft.com/office/drawing/2014/main" id="{0CBE08B5-0565-490F-B634-EED3A9D6EDC7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 bwMode="white">
          <a:xfrm>
            <a:off x="538163" y="2160589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Chapter on first level // for subchapter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75511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with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08623659-E218-43DB-AF9E-9D701435C6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1" y="0"/>
            <a:ext cx="9144000" cy="5148263"/>
          </a:xfrm>
          <a:blipFill>
            <a:blip r:embed="rId2"/>
            <a:stretch>
              <a:fillRect/>
            </a:stretch>
          </a:blipFill>
        </p:spPr>
        <p:txBody>
          <a:bodyPr anchor="t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Insert light picture via menu:</a:t>
            </a:r>
            <a:br>
              <a:rPr lang="en-GB"/>
            </a:br>
            <a:r>
              <a:rPr lang="en-GB"/>
              <a:t>Insert &gt; Pictures</a:t>
            </a:r>
            <a:endParaRPr lang="en-GB" dirty="0"/>
          </a:p>
        </p:txBody>
      </p:sp>
      <p:sp>
        <p:nvSpPr>
          <p:cNvPr id="23" name="Energiefeld">
            <a:extLst>
              <a:ext uri="{FF2B5EF4-FFF2-40B4-BE49-F238E27FC236}">
                <a16:creationId xmlns:a16="http://schemas.microsoft.com/office/drawing/2014/main" id="{BDB501D0-1BBB-4419-88B7-E72B91FBE1BB}"/>
              </a:ext>
            </a:extLst>
          </p:cNvPr>
          <p:cNvSpPr>
            <a:spLocks noGrp="1" noChangeAspect="1"/>
          </p:cNvSpPr>
          <p:nvPr>
            <p:ph type="body" orient="vert" idx="26" hasCustomPrompt="1"/>
          </p:nvPr>
        </p:nvSpPr>
        <p:spPr bwMode="gray">
          <a:xfrm>
            <a:off x="5590800" y="1980263"/>
            <a:ext cx="3553200" cy="3168000"/>
          </a:xfrm>
          <a:blipFill>
            <a:blip r:embed="rId3"/>
            <a:stretch>
              <a:fillRect/>
            </a:stretch>
          </a:blipFill>
        </p:spPr>
        <p:txBody>
          <a:bodyPr vert="horz" wrap="none" tIns="324000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Scale or delete the energy field if necessary (see also library for alternative versions of energy fields)</a:t>
            </a:r>
            <a:endParaRPr lang="en-GB" noProof="0" dirty="0"/>
          </a:p>
        </p:txBody>
      </p:sp>
      <p:sp>
        <p:nvSpPr>
          <p:cNvPr id="21" name="Foliennummer">
            <a:extLst>
              <a:ext uri="{FF2B5EF4-FFF2-40B4-BE49-F238E27FC236}">
                <a16:creationId xmlns:a16="http://schemas.microsoft.com/office/drawing/2014/main" id="{46EEB795-636E-425C-862B-20AB5F142ED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098164" y="5292000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0" name="Fußzeile">
            <a:extLst>
              <a:ext uri="{FF2B5EF4-FFF2-40B4-BE49-F238E27FC236}">
                <a16:creationId xmlns:a16="http://schemas.microsoft.com/office/drawing/2014/main" id="{30157123-0F0D-45A9-B807-851AE773D69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9" name="Datum">
            <a:extLst>
              <a:ext uri="{FF2B5EF4-FFF2-40B4-BE49-F238E27FC236}">
                <a16:creationId xmlns:a16="http://schemas.microsoft.com/office/drawing/2014/main" id="{EF973F2C-12BA-4722-8A21-9849832C057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7F8807D-5EAA-4B43-B70B-9CBAA387C37F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24" name="RWE Logo">
            <a:extLst>
              <a:ext uri="{FF2B5EF4-FFF2-40B4-BE49-F238E27FC236}">
                <a16:creationId xmlns:a16="http://schemas.microsoft.com/office/drawing/2014/main" id="{C071E9F6-3EA7-4B58-AF97-1462594852BB}"/>
              </a:ext>
            </a:extLst>
          </p:cNvPr>
          <p:cNvSpPr>
            <a:spLocks noGrp="1" noChangeAspect="1"/>
          </p:cNvSpPr>
          <p:nvPr>
            <p:ph type="body" orient="vert" idx="13" hasCustomPrompt="1"/>
          </p:nvPr>
        </p:nvSpPr>
        <p:spPr bwMode="black">
          <a:xfrm>
            <a:off x="538164" y="4896000"/>
            <a:ext cx="216000" cy="62259"/>
          </a:xfrm>
          <a:blipFill>
            <a:blip r:embed="rId4"/>
            <a:stretch>
              <a:fillRect/>
            </a:stretch>
          </a:blipFill>
        </p:spPr>
        <p:txBody>
          <a:bodyPr vert="horz" wrap="none" tIns="50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650" b="0" i="1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Do not remove or delete the logo</a:t>
            </a:r>
            <a:endParaRPr lang="en-GB" noProof="0" dirty="0"/>
          </a:p>
        </p:txBody>
      </p:sp>
      <p:sp>
        <p:nvSpPr>
          <p:cNvPr id="10" name="Kapitel/Unterkapitel">
            <a:extLst>
              <a:ext uri="{FF2B5EF4-FFF2-40B4-BE49-F238E27FC236}">
                <a16:creationId xmlns:a16="http://schemas.microsoft.com/office/drawing/2014/main" id="{A4E12743-F890-477B-A54E-3170FB47EE19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38163" y="2170114"/>
            <a:ext cx="8062913" cy="2519361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spc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b="0" i="0" u="none" strike="noStrike" spc="0" baseline="0" smtClean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Chapter on first level // for subchapter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37513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pos="5420">
          <p15:clr>
            <a:srgbClr val="FBAE40"/>
          </p15:clr>
        </p15:guide>
        <p15:guide id="3" orient="horz" pos="1361">
          <p15:clr>
            <a:srgbClr val="FBAE40"/>
          </p15:clr>
        </p15:guide>
        <p15:guide id="4" orient="horz" pos="1814">
          <p15:clr>
            <a:srgbClr val="FBAE40"/>
          </p15:clr>
        </p15:guide>
        <p15:guide id="5" pos="4263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ergy green accent chart">
    <p:bg>
      <p:bgPr>
        <a:solidFill>
          <a:srgbClr val="3ED8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WE Logo">
            <a:extLst>
              <a:ext uri="{FF2B5EF4-FFF2-40B4-BE49-F238E27FC236}">
                <a16:creationId xmlns:a16="http://schemas.microsoft.com/office/drawing/2014/main" id="{62AA7462-CD7C-4C34-AC2D-372137185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538164" y="4896000"/>
            <a:ext cx="215999" cy="62177"/>
          </a:xfrm>
          <a:prstGeom prst="rect">
            <a:avLst/>
          </a:prstGeom>
        </p:spPr>
      </p:pic>
      <p:sp>
        <p:nvSpPr>
          <p:cNvPr id="17" name="Foliennummer">
            <a:extLst>
              <a:ext uri="{FF2B5EF4-FFF2-40B4-BE49-F238E27FC236}">
                <a16:creationId xmlns:a16="http://schemas.microsoft.com/office/drawing/2014/main" id="{967C0F25-672E-4850-8CDC-8DFCAAA805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6" name="Fußzeile">
            <a:extLst>
              <a:ext uri="{FF2B5EF4-FFF2-40B4-BE49-F238E27FC236}">
                <a16:creationId xmlns:a16="http://schemas.microsoft.com/office/drawing/2014/main" id="{EF884478-3975-4AF8-9514-99723889F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5" name="Datum">
            <a:extLst>
              <a:ext uri="{FF2B5EF4-FFF2-40B4-BE49-F238E27FC236}">
                <a16:creationId xmlns:a16="http://schemas.microsoft.com/office/drawing/2014/main" id="{AE73B643-BD9D-4145-808C-DA82B873D5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BB1AD6-05AE-4868-94D2-0ACA7CBF9177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08E5B631-41E0-408A-912F-3725E0C154B0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78129"/>
            <a:ext cx="8064001" cy="2592309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Content to be highlighted/quote on first level // for additional info/source of quote </a:t>
            </a:r>
            <a:br>
              <a:rPr lang="en-GB" noProof="0"/>
            </a:br>
            <a:r>
              <a:rPr lang="en-GB" noProof="0"/>
              <a:t>&gt;&gt; Menu &gt; Home &gt; Paragraph &gt; Increase List Level 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71040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1372" userDrawn="1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300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cc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">
            <a:extLst>
              <a:ext uri="{FF2B5EF4-FFF2-40B4-BE49-F238E27FC236}">
                <a16:creationId xmlns:a16="http://schemas.microsoft.com/office/drawing/2014/main" id="{BF3B9AE4-4862-4172-B11A-D3EB240969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16" name="Fußzeile">
            <a:extLst>
              <a:ext uri="{FF2B5EF4-FFF2-40B4-BE49-F238E27FC236}">
                <a16:creationId xmlns:a16="http://schemas.microsoft.com/office/drawing/2014/main" id="{CC797F17-2762-4AA8-8EA0-6E87F7EB94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14" name="Datum">
            <a:extLst>
              <a:ext uri="{FF2B5EF4-FFF2-40B4-BE49-F238E27FC236}">
                <a16:creationId xmlns:a16="http://schemas.microsoft.com/office/drawing/2014/main" id="{6612F51D-EEFE-4F8C-A97A-3A25FAAA1F4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D58A4B-68D3-4F43-A2CA-F41848DE670A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41F740D2-684A-4B0A-B257-0982ACEB4100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2178129"/>
            <a:ext cx="8062913" cy="2592309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spc="0" baseline="0">
                <a:solidFill>
                  <a:srgbClr val="3ED8C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spc="0" baseline="0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600" b="1" i="0" u="none" strike="noStrike" spc="0" baseline="0" smtClean="0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Content to be highlighted/quote on first level // for additional info/source of quote </a:t>
            </a:r>
            <a:br>
              <a:rPr lang="en-GB" noProof="0"/>
            </a:br>
            <a:r>
              <a:rPr lang="en-GB" noProof="0"/>
              <a:t>&gt;&gt; Menu &gt; Home &gt; Paragraph &gt; Increase List Level  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1111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1372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300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">
            <a:extLst>
              <a:ext uri="{FF2B5EF4-FFF2-40B4-BE49-F238E27FC236}">
                <a16:creationId xmlns:a16="http://schemas.microsoft.com/office/drawing/2014/main" id="{D5A46A94-CC1A-49B8-9C7C-653BD3526CD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24" name="Fußzeile">
            <a:extLst>
              <a:ext uri="{FF2B5EF4-FFF2-40B4-BE49-F238E27FC236}">
                <a16:creationId xmlns:a16="http://schemas.microsoft.com/office/drawing/2014/main" id="{8E708240-BE00-4F4A-8A02-A73AA293EA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23" name="Datum">
            <a:extLst>
              <a:ext uri="{FF2B5EF4-FFF2-40B4-BE49-F238E27FC236}">
                <a16:creationId xmlns:a16="http://schemas.microsoft.com/office/drawing/2014/main" id="{7B17CA51-894E-4E38-8CDB-51E0D1E1433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DAD5148-BF76-499A-87E5-7BD5051C1674}" type="datetime1">
              <a:rPr lang="de-DE" smtClean="0"/>
              <a:t>30.01.2025</a:t>
            </a:fld>
            <a:endParaRPr lang="en-GB" dirty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71F50D2-931D-4441-96DC-B22A851743DC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38162" y="1438275"/>
            <a:ext cx="8064000" cy="3240000"/>
          </a:xfrm>
        </p:spPr>
        <p:txBody>
          <a:bodyPr vert="horz"/>
          <a:lstStyle>
            <a:lvl1pPr>
              <a:spcBef>
                <a:spcPts val="1200"/>
              </a:spcBef>
              <a:tabLst>
                <a:tab pos="8064000" algn="r"/>
              </a:tabLst>
              <a:defRPr b="1" baseline="0">
                <a:solidFill>
                  <a:srgbClr val="3ED8C3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8064000" algn="r"/>
              </a:tabLst>
              <a:defRPr b="0" baseline="0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Topic on first level // for topic sub-item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  <a:br>
              <a:rPr lang="en-GB" noProof="0"/>
            </a:br>
            <a:r>
              <a:rPr lang="en-GB" noProof="0"/>
              <a:t>Use tab (22.4) to place page numbers at the end.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  <p:sp>
        <p:nvSpPr>
          <p:cNvPr id="19" name="Headline/Subheadline">
            <a:extLst>
              <a:ext uri="{FF2B5EF4-FFF2-40B4-BE49-F238E27FC236}">
                <a16:creationId xmlns:a16="http://schemas.microsoft.com/office/drawing/2014/main" id="{A027BFB6-8A24-4754-94AD-2435A24CC225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538163" y="358776"/>
            <a:ext cx="8062913" cy="684000"/>
          </a:xfrm>
        </p:spPr>
        <p:txBody>
          <a:bodyPr vert="horz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spc="0" baseline="0">
                <a:solidFill>
                  <a:srgbClr val="3ED8C3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100" b="1" i="0" u="none" strike="noStrike" spc="0" baseline="0" smtClean="0">
                <a:solidFill>
                  <a:srgbClr val="3ED8C3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Headline on first level // for sub-headline </a:t>
            </a:r>
            <a:br>
              <a:rPr lang="en-GB" noProof="0"/>
            </a:br>
            <a:r>
              <a:rPr lang="en-GB" noProof="0"/>
              <a:t>&gt;&gt; Menu &gt; Home &gt; Paragraph &gt; Increase List Level</a:t>
            </a:r>
          </a:p>
          <a:p>
            <a:pPr lvl="1"/>
            <a:r>
              <a:rPr lang="en-GB" noProof="0"/>
              <a:t>Second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26907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FBAE40"/>
          </p15:clr>
        </p15:guide>
        <p15:guide id="2" orient="horz" pos="906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 userDrawn="1">
          <p15:clr>
            <a:srgbClr val="FBAE40"/>
          </p15:clr>
        </p15:guide>
        <p15:guide id="6" orient="horz" pos="29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oleObject" Target="../embeddings/oleObject2.bin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DF59763-21C7-4C8D-A6EA-3A65DCE6FB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446443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4" imgW="359" imgH="358" progId="TCLayout.ActiveDocument.1">
                  <p:embed/>
                </p:oleObj>
              </mc:Choice>
              <mc:Fallback>
                <p:oleObj name="think-cell Folie" r:id="rId24" imgW="359" imgH="35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">
            <a:extLst>
              <a:ext uri="{FF2B5EF4-FFF2-40B4-BE49-F238E27FC236}">
                <a16:creationId xmlns:a16="http://schemas.microsoft.com/office/drawing/2014/main" id="{EAF54237-A359-4E5D-9E70-119B5FA9B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8164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spc="0" baseline="0">
                <a:solidFill>
                  <a:schemeClr val="accent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9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108CD2B0-6E72-4E86-A63B-AAADB44D7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999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9pPr>
          </a:lstStyle>
          <a:p>
            <a:fld id="{3566F66E-ED6A-4C08-9481-80437DA4BB41}" type="datetime1">
              <a:rPr lang="de-DE" smtClean="0"/>
              <a:t>30.01.2025</a:t>
            </a:fld>
            <a:endParaRPr lang="en-GB" dirty="0"/>
          </a:p>
        </p:txBody>
      </p:sp>
      <p:pic>
        <p:nvPicPr>
          <p:cNvPr id="37" name="RWE Logo">
            <a:extLst>
              <a:ext uri="{FF2B5EF4-FFF2-40B4-BE49-F238E27FC236}">
                <a16:creationId xmlns:a16="http://schemas.microsoft.com/office/drawing/2014/main" id="{9A6D5E80-44A9-4C8B-97F5-FB5DF37EC91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 bwMode="black">
          <a:xfrm>
            <a:off x="360000" y="4896000"/>
            <a:ext cx="216000" cy="62177"/>
          </a:xfrm>
          <a:prstGeom prst="rect">
            <a:avLst/>
          </a:prstGeom>
        </p:spPr>
      </p:pic>
      <p:sp>
        <p:nvSpPr>
          <p:cNvPr id="5" name="Fußzeile">
            <a:extLst>
              <a:ext uri="{FF2B5EF4-FFF2-40B4-BE49-F238E27FC236}">
                <a16:creationId xmlns:a16="http://schemas.microsoft.com/office/drawing/2014/main" id="{F21EC125-AEE3-4B36-B8B0-D39D69B00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0" y="4864142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9pPr>
          </a:lstStyle>
          <a:p>
            <a:r>
              <a:rPr lang="en-US"/>
              <a:t>Techscouting Compendium - eFuels &amp; eChemicals</a:t>
            </a:r>
            <a:endParaRPr lang="en-GB" dirty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295CB520-98E5-41FF-8821-1765C2D72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4" y="1438275"/>
            <a:ext cx="8064000" cy="32385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20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80" r:id="rId3"/>
    <p:sldLayoutId id="2147483673" r:id="rId4"/>
    <p:sldLayoutId id="2147483675" r:id="rId5"/>
    <p:sldLayoutId id="2147483681" r:id="rId6"/>
    <p:sldLayoutId id="2147483669" r:id="rId7"/>
    <p:sldLayoutId id="2147483670" r:id="rId8"/>
    <p:sldLayoutId id="2147483668" r:id="rId9"/>
    <p:sldLayoutId id="2147483650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77" r:id="rId16"/>
    <p:sldLayoutId id="2147483665" r:id="rId17"/>
    <p:sldLayoutId id="2147483667" r:id="rId18"/>
    <p:sldLayoutId id="2147483679" r:id="rId19"/>
    <p:sldLayoutId id="2147483666" r:id="rId20"/>
    <p:sldLayoutId id="2147483676" r:id="rId21"/>
  </p:sldLayoutIdLst>
  <p:hf hdr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 spc="0" baseline="0">
          <a:solidFill>
            <a:srgbClr val="3ED8C3"/>
          </a:solidFill>
          <a:latin typeface="+mn-lt"/>
          <a:ea typeface="+mn-ea"/>
          <a:cs typeface="+mn-cs"/>
        </a:defRPr>
      </a:lvl2pPr>
      <a:lvl3pPr marL="288000" indent="-288000" algn="l" defTabSz="685800" rtl="0" eaLnBrk="1" latinLnBrk="0" hangingPunct="1">
        <a:lnSpc>
          <a:spcPct val="100000"/>
        </a:lnSpc>
        <a:spcBef>
          <a:spcPts val="600"/>
        </a:spcBef>
        <a:buClr>
          <a:srgbClr val="3ED8C3"/>
        </a:buClr>
        <a:buFont typeface="RWE Sans 5.6" panose="00000500000000000000" pitchFamily="2" charset="0"/>
        <a:buChar char="•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3pPr>
      <a:lvl4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RWE Sans 5.6" panose="00000500000000000000" pitchFamily="2" charset="0"/>
        <a:buChar char="-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288000" indent="-288000" algn="l" defTabSz="685800" rtl="0" eaLnBrk="1" latinLnBrk="0" hangingPunct="1">
        <a:lnSpc>
          <a:spcPct val="100000"/>
        </a:lnSpc>
        <a:spcBef>
          <a:spcPts val="600"/>
        </a:spcBef>
        <a:buClr>
          <a:srgbClr val="3ED8C3"/>
        </a:buClr>
        <a:buFont typeface="+mj-lt"/>
        <a:buAutoNum type="arabi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6pPr>
      <a:lvl7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8pPr>
      <a:lvl9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DF59763-21C7-4C8D-A6EA-3A65DCE6FB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446443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6" imgW="359" imgH="358" progId="TCLayout.ActiveDocument.1">
                  <p:embed/>
                </p:oleObj>
              </mc:Choice>
              <mc:Fallback>
                <p:oleObj name="think-cell Folie" r:id="rId26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DF59763-21C7-4C8D-A6EA-3A65DCE6FB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">
            <a:extLst>
              <a:ext uri="{FF2B5EF4-FFF2-40B4-BE49-F238E27FC236}">
                <a16:creationId xmlns:a16="http://schemas.microsoft.com/office/drawing/2014/main" id="{EAF54237-A359-4E5D-9E70-119B5FA9B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8164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spc="0" baseline="0">
                <a:solidFill>
                  <a:schemeClr val="accent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9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‹Nr.›</a:t>
            </a:fld>
            <a:endParaRPr lang="en-GB" dirty="0"/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108CD2B0-6E72-4E86-A63B-AAADB44D7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999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750" b="0" spc="0" baseline="0">
                <a:latin typeface="+mn-lt"/>
              </a:defRPr>
            </a:lvl9pPr>
          </a:lstStyle>
          <a:p>
            <a:r>
              <a:rPr lang="de-DE"/>
              <a:t>02.06.2021</a:t>
            </a:r>
            <a:endParaRPr lang="en-GB" dirty="0"/>
          </a:p>
        </p:txBody>
      </p:sp>
      <p:pic>
        <p:nvPicPr>
          <p:cNvPr id="37" name="RWE Logo">
            <a:extLst>
              <a:ext uri="{FF2B5EF4-FFF2-40B4-BE49-F238E27FC236}">
                <a16:creationId xmlns:a16="http://schemas.microsoft.com/office/drawing/2014/main" id="{9A6D5E80-44A9-4C8B-97F5-FB5DF37EC91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 bwMode="black">
          <a:xfrm>
            <a:off x="538164" y="4896000"/>
            <a:ext cx="216000" cy="62177"/>
          </a:xfrm>
          <a:prstGeom prst="rect">
            <a:avLst/>
          </a:prstGeom>
        </p:spPr>
      </p:pic>
      <p:sp>
        <p:nvSpPr>
          <p:cNvPr id="5" name="Fußzeile">
            <a:extLst>
              <a:ext uri="{FF2B5EF4-FFF2-40B4-BE49-F238E27FC236}">
                <a16:creationId xmlns:a16="http://schemas.microsoft.com/office/drawing/2014/main" id="{F21EC125-AEE3-4B36-B8B0-D39D69B00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0" y="4864142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spc="0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800" b="0" spc="0" baseline="0">
                <a:latin typeface="+mn-lt"/>
              </a:defRPr>
            </a:lvl9pPr>
          </a:lstStyle>
          <a:p>
            <a:r>
              <a:rPr lang="de-DE"/>
              <a:t>CO2-Abtrennung und -Nutzung  zur Sektorenkopplung  </a:t>
            </a:r>
            <a:endParaRPr lang="en-GB" dirty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295CB520-98E5-41FF-8821-1765C2D72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4" y="1438275"/>
            <a:ext cx="8064000" cy="32385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noProof="0"/>
              <a:t>Text for first level // for further text formats (headline, bullets and numbering) &gt;&gt; Menu &gt; Home &gt; Paragraph &gt; Increase List Level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5896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</p:sldLayoutIdLst>
  <p:hf hdr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 spc="0" baseline="0">
          <a:solidFill>
            <a:srgbClr val="3ED8C3"/>
          </a:solidFill>
          <a:latin typeface="+mn-lt"/>
          <a:ea typeface="+mn-ea"/>
          <a:cs typeface="+mn-cs"/>
        </a:defRPr>
      </a:lvl2pPr>
      <a:lvl3pPr marL="288000" indent="-288000" algn="l" defTabSz="685800" rtl="0" eaLnBrk="1" latinLnBrk="0" hangingPunct="1">
        <a:lnSpc>
          <a:spcPct val="100000"/>
        </a:lnSpc>
        <a:spcBef>
          <a:spcPts val="600"/>
        </a:spcBef>
        <a:buClr>
          <a:srgbClr val="3ED8C3"/>
        </a:buClr>
        <a:buFont typeface="RWE Sans 5.6" panose="00000500000000000000" pitchFamily="2" charset="0"/>
        <a:buChar char="•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3pPr>
      <a:lvl4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RWE Sans 5.6" panose="00000500000000000000" pitchFamily="2" charset="0"/>
        <a:buChar char="-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288000" indent="-288000" algn="l" defTabSz="685800" rtl="0" eaLnBrk="1" latinLnBrk="0" hangingPunct="1">
        <a:lnSpc>
          <a:spcPct val="100000"/>
        </a:lnSpc>
        <a:spcBef>
          <a:spcPts val="600"/>
        </a:spcBef>
        <a:buClr>
          <a:srgbClr val="3ED8C3"/>
        </a:buClr>
        <a:buFont typeface="+mj-lt"/>
        <a:buAutoNum type="arabi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6pPr>
      <a:lvl7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8pPr>
      <a:lvl9pPr marL="576000" indent="-288000" algn="l" defTabSz="685800" rtl="0" eaLnBrk="1" latinLnBrk="0" hangingPunct="1">
        <a:lnSpc>
          <a:spcPct val="100000"/>
        </a:lnSpc>
        <a:spcBef>
          <a:spcPts val="0"/>
        </a:spcBef>
        <a:buClr>
          <a:srgbClr val="3ED8C3"/>
        </a:buClr>
        <a:buFont typeface="+mj-lt"/>
        <a:buAutoNum type="alphaLcPeriod"/>
        <a:defRPr sz="1600" b="0" kern="1200" spc="0" baseline="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4.xml"/><Relationship Id="rId5" Type="http://schemas.openxmlformats.org/officeDocument/2006/relationships/image" Target="../media/image12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5.sv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14.emf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27.png"/><Relationship Id="rId39" Type="http://schemas.openxmlformats.org/officeDocument/2006/relationships/image" Target="../media/image122.png"/><Relationship Id="rId21" Type="http://schemas.openxmlformats.org/officeDocument/2006/relationships/image" Target="../media/image108.png"/><Relationship Id="rId34" Type="http://schemas.openxmlformats.org/officeDocument/2006/relationships/image" Target="../media/image117.png"/><Relationship Id="rId42" Type="http://schemas.openxmlformats.org/officeDocument/2006/relationships/image" Target="../media/image125.png"/><Relationship Id="rId47" Type="http://schemas.openxmlformats.org/officeDocument/2006/relationships/image" Target="../media/image26.png"/><Relationship Id="rId50" Type="http://schemas.openxmlformats.org/officeDocument/2006/relationships/image" Target="../media/image132.png"/><Relationship Id="rId55" Type="http://schemas.openxmlformats.org/officeDocument/2006/relationships/image" Target="../media/image137.png"/><Relationship Id="rId63" Type="http://schemas.openxmlformats.org/officeDocument/2006/relationships/image" Target="../media/image144.png"/><Relationship Id="rId68" Type="http://schemas.openxmlformats.org/officeDocument/2006/relationships/image" Target="../media/image49.jpeg"/><Relationship Id="rId76" Type="http://schemas.openxmlformats.org/officeDocument/2006/relationships/image" Target="../media/image155.png"/><Relationship Id="rId7" Type="http://schemas.openxmlformats.org/officeDocument/2006/relationships/image" Target="../media/image94.png"/><Relationship Id="rId71" Type="http://schemas.openxmlformats.org/officeDocument/2006/relationships/image" Target="../media/image15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3.png"/><Relationship Id="rId29" Type="http://schemas.openxmlformats.org/officeDocument/2006/relationships/image" Target="../media/image112.png"/><Relationship Id="rId11" Type="http://schemas.openxmlformats.org/officeDocument/2006/relationships/image" Target="../media/image98.png"/><Relationship Id="rId24" Type="http://schemas.openxmlformats.org/officeDocument/2006/relationships/hyperlink" Target="https://cetpartnership.eu/" TargetMode="External"/><Relationship Id="rId32" Type="http://schemas.openxmlformats.org/officeDocument/2006/relationships/image" Target="../media/image115.png"/><Relationship Id="rId37" Type="http://schemas.openxmlformats.org/officeDocument/2006/relationships/image" Target="../media/image120.png"/><Relationship Id="rId40" Type="http://schemas.openxmlformats.org/officeDocument/2006/relationships/image" Target="../media/image123.png"/><Relationship Id="rId45" Type="http://schemas.openxmlformats.org/officeDocument/2006/relationships/image" Target="../media/image128.png"/><Relationship Id="rId53" Type="http://schemas.openxmlformats.org/officeDocument/2006/relationships/image" Target="../media/image135.png"/><Relationship Id="rId58" Type="http://schemas.openxmlformats.org/officeDocument/2006/relationships/image" Target="../media/image139.png"/><Relationship Id="rId66" Type="http://schemas.openxmlformats.org/officeDocument/2006/relationships/image" Target="../media/image147.png"/><Relationship Id="rId74" Type="http://schemas.openxmlformats.org/officeDocument/2006/relationships/image" Target="../media/image153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111.png"/><Relationship Id="rId36" Type="http://schemas.openxmlformats.org/officeDocument/2006/relationships/image" Target="../media/image119.png"/><Relationship Id="rId49" Type="http://schemas.openxmlformats.org/officeDocument/2006/relationships/image" Target="../media/image131.jpeg"/><Relationship Id="rId57" Type="http://schemas.openxmlformats.org/officeDocument/2006/relationships/image" Target="../media/image48.png"/><Relationship Id="rId61" Type="http://schemas.openxmlformats.org/officeDocument/2006/relationships/image" Target="../media/image14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31" Type="http://schemas.openxmlformats.org/officeDocument/2006/relationships/image" Target="../media/image114.png"/><Relationship Id="rId44" Type="http://schemas.openxmlformats.org/officeDocument/2006/relationships/image" Target="../media/image127.png"/><Relationship Id="rId52" Type="http://schemas.openxmlformats.org/officeDocument/2006/relationships/image" Target="../media/image134.png"/><Relationship Id="rId60" Type="http://schemas.openxmlformats.org/officeDocument/2006/relationships/image" Target="../media/image141.png"/><Relationship Id="rId65" Type="http://schemas.openxmlformats.org/officeDocument/2006/relationships/image" Target="../media/image146.png"/><Relationship Id="rId73" Type="http://schemas.openxmlformats.org/officeDocument/2006/relationships/image" Target="../media/image15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28.png"/><Relationship Id="rId30" Type="http://schemas.openxmlformats.org/officeDocument/2006/relationships/image" Target="../media/image113.png"/><Relationship Id="rId35" Type="http://schemas.openxmlformats.org/officeDocument/2006/relationships/image" Target="../media/image118.png"/><Relationship Id="rId43" Type="http://schemas.openxmlformats.org/officeDocument/2006/relationships/image" Target="../media/image126.png"/><Relationship Id="rId48" Type="http://schemas.openxmlformats.org/officeDocument/2006/relationships/image" Target="../media/image130.png"/><Relationship Id="rId56" Type="http://schemas.openxmlformats.org/officeDocument/2006/relationships/image" Target="../media/image138.png"/><Relationship Id="rId64" Type="http://schemas.openxmlformats.org/officeDocument/2006/relationships/image" Target="../media/image145.png"/><Relationship Id="rId69" Type="http://schemas.openxmlformats.org/officeDocument/2006/relationships/image" Target="../media/image149.png"/><Relationship Id="rId8" Type="http://schemas.openxmlformats.org/officeDocument/2006/relationships/image" Target="../media/image95.png"/><Relationship Id="rId51" Type="http://schemas.openxmlformats.org/officeDocument/2006/relationships/image" Target="../media/image133.png"/><Relationship Id="rId72" Type="http://schemas.openxmlformats.org/officeDocument/2006/relationships/image" Target="../media/image151.png"/><Relationship Id="rId3" Type="http://schemas.openxmlformats.org/officeDocument/2006/relationships/image" Target="../media/image90.emf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hyperlink" Target="https://drive-co2.eu/" TargetMode="External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46" Type="http://schemas.openxmlformats.org/officeDocument/2006/relationships/image" Target="../media/image129.png"/><Relationship Id="rId59" Type="http://schemas.openxmlformats.org/officeDocument/2006/relationships/image" Target="../media/image140.png"/><Relationship Id="rId67" Type="http://schemas.openxmlformats.org/officeDocument/2006/relationships/image" Target="../media/image148.png"/><Relationship Id="rId20" Type="http://schemas.openxmlformats.org/officeDocument/2006/relationships/image" Target="../media/image107.png"/><Relationship Id="rId41" Type="http://schemas.openxmlformats.org/officeDocument/2006/relationships/image" Target="../media/image124.png"/><Relationship Id="rId54" Type="http://schemas.openxmlformats.org/officeDocument/2006/relationships/image" Target="../media/image136.png"/><Relationship Id="rId62" Type="http://schemas.openxmlformats.org/officeDocument/2006/relationships/image" Target="../media/image143.png"/><Relationship Id="rId70" Type="http://schemas.openxmlformats.org/officeDocument/2006/relationships/hyperlink" Target="https://www.google.de/url?sa=i&amp;rct=j&amp;q=&amp;esrc=s&amp;source=images&amp;cd=&amp;cad=rja&amp;uact=8&amp;ved=0ahUKEwj4o9TimNXYAhXBYVAKHcbLB-EQjRwIBw&amp;url=https://it.wikipedia.org/wiki/Consiglio_Nazionale_delle_Ricerche&amp;psig=AOvVaw0G_PUjRbx8OcjEjV_4ouM2&amp;ust=1515941564339040" TargetMode="External"/><Relationship Id="rId75" Type="http://schemas.openxmlformats.org/officeDocument/2006/relationships/image" Target="../media/image1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.emf"/><Relationship Id="rId25" Type="http://schemas.openxmlformats.org/officeDocument/2006/relationships/image" Target="../media/image33.png"/><Relationship Id="rId2" Type="http://schemas.openxmlformats.org/officeDocument/2006/relationships/tags" Target="../tags/tag5.xml"/><Relationship Id="rId16" Type="http://schemas.openxmlformats.org/officeDocument/2006/relationships/image" Target="../media/image25.jpeg"/><Relationship Id="rId20" Type="http://schemas.openxmlformats.org/officeDocument/2006/relationships/image" Target="../media/image28.png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2.png"/><Relationship Id="rId5" Type="http://schemas.openxmlformats.org/officeDocument/2006/relationships/image" Target="../media/image14.emf"/><Relationship Id="rId15" Type="http://schemas.openxmlformats.org/officeDocument/2006/relationships/image" Target="../media/image24.jpeg"/><Relationship Id="rId23" Type="http://schemas.openxmlformats.org/officeDocument/2006/relationships/image" Target="../media/image31.png"/><Relationship Id="rId10" Type="http://schemas.openxmlformats.org/officeDocument/2006/relationships/image" Target="../media/image19.jpe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31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63" Type="http://schemas.openxmlformats.org/officeDocument/2006/relationships/tags" Target="../tags/tag68.xml"/><Relationship Id="rId68" Type="http://schemas.openxmlformats.org/officeDocument/2006/relationships/tags" Target="../tags/tag73.xml"/><Relationship Id="rId76" Type="http://schemas.openxmlformats.org/officeDocument/2006/relationships/slideLayout" Target="../slideLayouts/slideLayout9.xml"/><Relationship Id="rId84" Type="http://schemas.openxmlformats.org/officeDocument/2006/relationships/image" Target="../media/image34.jpeg"/><Relationship Id="rId89" Type="http://schemas.openxmlformats.org/officeDocument/2006/relationships/image" Target="../media/image39.png"/><Relationship Id="rId97" Type="http://schemas.openxmlformats.org/officeDocument/2006/relationships/image" Target="../media/image47.png"/><Relationship Id="rId7" Type="http://schemas.openxmlformats.org/officeDocument/2006/relationships/tags" Target="../tags/tag12.xml"/><Relationship Id="rId71" Type="http://schemas.openxmlformats.org/officeDocument/2006/relationships/tags" Target="../tags/tag76.xml"/><Relationship Id="rId92" Type="http://schemas.openxmlformats.org/officeDocument/2006/relationships/image" Target="../media/image42.jpe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9" Type="http://schemas.openxmlformats.org/officeDocument/2006/relationships/tags" Target="../tags/tag34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53" Type="http://schemas.openxmlformats.org/officeDocument/2006/relationships/tags" Target="../tags/tag58.xml"/><Relationship Id="rId58" Type="http://schemas.openxmlformats.org/officeDocument/2006/relationships/tags" Target="../tags/tag63.xml"/><Relationship Id="rId66" Type="http://schemas.openxmlformats.org/officeDocument/2006/relationships/tags" Target="../tags/tag71.xml"/><Relationship Id="rId74" Type="http://schemas.openxmlformats.org/officeDocument/2006/relationships/tags" Target="../tags/tag79.xml"/><Relationship Id="rId79" Type="http://schemas.openxmlformats.org/officeDocument/2006/relationships/image" Target="../media/image20.png"/><Relationship Id="rId87" Type="http://schemas.openxmlformats.org/officeDocument/2006/relationships/image" Target="../media/image37.jpeg"/><Relationship Id="rId5" Type="http://schemas.openxmlformats.org/officeDocument/2006/relationships/tags" Target="../tags/tag10.xml"/><Relationship Id="rId61" Type="http://schemas.openxmlformats.org/officeDocument/2006/relationships/tags" Target="../tags/tag66.xml"/><Relationship Id="rId82" Type="http://schemas.openxmlformats.org/officeDocument/2006/relationships/image" Target="../media/image27.png"/><Relationship Id="rId90" Type="http://schemas.openxmlformats.org/officeDocument/2006/relationships/image" Target="../media/image40.jpeg"/><Relationship Id="rId95" Type="http://schemas.openxmlformats.org/officeDocument/2006/relationships/image" Target="../media/image45.png"/><Relationship Id="rId19" Type="http://schemas.openxmlformats.org/officeDocument/2006/relationships/tags" Target="../tags/tag2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56" Type="http://schemas.openxmlformats.org/officeDocument/2006/relationships/tags" Target="../tags/tag61.xml"/><Relationship Id="rId64" Type="http://schemas.openxmlformats.org/officeDocument/2006/relationships/tags" Target="../tags/tag69.xml"/><Relationship Id="rId69" Type="http://schemas.openxmlformats.org/officeDocument/2006/relationships/tags" Target="../tags/tag74.xml"/><Relationship Id="rId77" Type="http://schemas.openxmlformats.org/officeDocument/2006/relationships/notesSlide" Target="../notesSlides/notesSlide3.xml"/><Relationship Id="rId100" Type="http://schemas.openxmlformats.org/officeDocument/2006/relationships/image" Target="../media/image50.png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72" Type="http://schemas.openxmlformats.org/officeDocument/2006/relationships/tags" Target="../tags/tag77.xml"/><Relationship Id="rId80" Type="http://schemas.openxmlformats.org/officeDocument/2006/relationships/image" Target="../media/image21.png"/><Relationship Id="rId85" Type="http://schemas.openxmlformats.org/officeDocument/2006/relationships/image" Target="../media/image35.jpeg"/><Relationship Id="rId93" Type="http://schemas.openxmlformats.org/officeDocument/2006/relationships/image" Target="../media/image43.png"/><Relationship Id="rId98" Type="http://schemas.openxmlformats.org/officeDocument/2006/relationships/image" Target="../media/image48.png"/><Relationship Id="rId3" Type="http://schemas.openxmlformats.org/officeDocument/2006/relationships/tags" Target="../tags/tag8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tags" Target="../tags/tag51.xml"/><Relationship Id="rId59" Type="http://schemas.openxmlformats.org/officeDocument/2006/relationships/tags" Target="../tags/tag64.xml"/><Relationship Id="rId67" Type="http://schemas.openxmlformats.org/officeDocument/2006/relationships/tags" Target="../tags/tag72.xml"/><Relationship Id="rId20" Type="http://schemas.openxmlformats.org/officeDocument/2006/relationships/tags" Target="../tags/tag25.xml"/><Relationship Id="rId41" Type="http://schemas.openxmlformats.org/officeDocument/2006/relationships/tags" Target="../tags/tag46.xml"/><Relationship Id="rId54" Type="http://schemas.openxmlformats.org/officeDocument/2006/relationships/tags" Target="../tags/tag59.xml"/><Relationship Id="rId62" Type="http://schemas.openxmlformats.org/officeDocument/2006/relationships/tags" Target="../tags/tag67.xml"/><Relationship Id="rId70" Type="http://schemas.openxmlformats.org/officeDocument/2006/relationships/tags" Target="../tags/tag75.xml"/><Relationship Id="rId75" Type="http://schemas.openxmlformats.org/officeDocument/2006/relationships/tags" Target="../tags/tag80.xml"/><Relationship Id="rId83" Type="http://schemas.openxmlformats.org/officeDocument/2006/relationships/image" Target="../media/image28.png"/><Relationship Id="rId88" Type="http://schemas.openxmlformats.org/officeDocument/2006/relationships/image" Target="../media/image38.jpeg"/><Relationship Id="rId91" Type="http://schemas.openxmlformats.org/officeDocument/2006/relationships/image" Target="../media/image41.jpeg"/><Relationship Id="rId96" Type="http://schemas.openxmlformats.org/officeDocument/2006/relationships/image" Target="../media/image46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tags" Target="../tags/tag54.xml"/><Relationship Id="rId57" Type="http://schemas.openxmlformats.org/officeDocument/2006/relationships/tags" Target="../tags/tag62.xml"/><Relationship Id="rId10" Type="http://schemas.openxmlformats.org/officeDocument/2006/relationships/tags" Target="../tags/tag15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52" Type="http://schemas.openxmlformats.org/officeDocument/2006/relationships/tags" Target="../tags/tag57.xml"/><Relationship Id="rId60" Type="http://schemas.openxmlformats.org/officeDocument/2006/relationships/tags" Target="../tags/tag65.xml"/><Relationship Id="rId65" Type="http://schemas.openxmlformats.org/officeDocument/2006/relationships/tags" Target="../tags/tag70.xml"/><Relationship Id="rId73" Type="http://schemas.openxmlformats.org/officeDocument/2006/relationships/tags" Target="../tags/tag78.xml"/><Relationship Id="rId78" Type="http://schemas.openxmlformats.org/officeDocument/2006/relationships/image" Target="../media/image14.emf"/><Relationship Id="rId81" Type="http://schemas.openxmlformats.org/officeDocument/2006/relationships/image" Target="../media/image26.png"/><Relationship Id="rId86" Type="http://schemas.openxmlformats.org/officeDocument/2006/relationships/image" Target="../media/image36.jpeg"/><Relationship Id="rId94" Type="http://schemas.openxmlformats.org/officeDocument/2006/relationships/image" Target="../media/image44.png"/><Relationship Id="rId99" Type="http://schemas.openxmlformats.org/officeDocument/2006/relationships/image" Target="../media/image49.jpeg"/><Relationship Id="rId101" Type="http://schemas.openxmlformats.org/officeDocument/2006/relationships/image" Target="../media/image51.jpe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9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Relationship Id="rId5" Type="http://schemas.openxmlformats.org/officeDocument/2006/relationships/image" Target="../media/image52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emf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5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4.emf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14.emf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26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image" Target="../media/image78.png"/><Relationship Id="rId5" Type="http://schemas.openxmlformats.org/officeDocument/2006/relationships/image" Target="../media/image73.jpe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>
            <a:extLst>
              <a:ext uri="{FF2B5EF4-FFF2-40B4-BE49-F238E27FC236}">
                <a16:creationId xmlns:a16="http://schemas.microsoft.com/office/drawing/2014/main" id="{8CA99F66-05FB-43CF-A004-98F55DC2665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000" y="2167507"/>
            <a:ext cx="8062913" cy="2121883"/>
          </a:xfrm>
        </p:spPr>
        <p:txBody>
          <a:bodyPr lIns="9000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b="1" i="0" dirty="0">
                <a:effectLst/>
              </a:rPr>
              <a:t>Advancing CO</a:t>
            </a:r>
            <a:r>
              <a:rPr lang="en-US" sz="2600" b="1" i="0" baseline="-25000" dirty="0">
                <a:effectLst/>
              </a:rPr>
              <a:t>2</a:t>
            </a:r>
            <a:r>
              <a:rPr lang="en-US" sz="2600" b="1" i="0" dirty="0">
                <a:effectLst/>
              </a:rPr>
              <a:t> Capture </a:t>
            </a:r>
            <a:r>
              <a:rPr lang="en-US" sz="2000" b="1" i="0" dirty="0">
                <a:effectLst/>
              </a:rPr>
              <a:t>– </a:t>
            </a:r>
          </a:p>
          <a:p>
            <a:pPr>
              <a:spcAft>
                <a:spcPts val="1200"/>
              </a:spcAft>
            </a:pPr>
            <a:r>
              <a:rPr lang="en-US" sz="1700" b="1" i="0" dirty="0">
                <a:effectLst/>
              </a:rPr>
              <a:t>RWE Cutting-Edge Research for Real-World Solutions</a:t>
            </a:r>
            <a:endParaRPr lang="de-DE" sz="1800" dirty="0"/>
          </a:p>
          <a:p>
            <a:pPr>
              <a:lnSpc>
                <a:spcPct val="120000"/>
              </a:lnSpc>
            </a:pPr>
            <a:r>
              <a:rPr lang="en-US" sz="1800" dirty="0"/>
              <a:t>ETN CCS Webinar Series</a:t>
            </a:r>
            <a:br>
              <a:rPr lang="en-US" sz="1800" dirty="0"/>
            </a:br>
            <a:r>
              <a:rPr lang="en-US" sz="1800" dirty="0"/>
              <a:t>06</a:t>
            </a:r>
            <a:r>
              <a:rPr lang="en-US" sz="1800" baseline="30000" dirty="0"/>
              <a:t>th</a:t>
            </a:r>
            <a:r>
              <a:rPr lang="en-US" sz="1800" dirty="0"/>
              <a:t> February 2025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6664122-95D5-4E5C-997C-2958AFB69230}"/>
              </a:ext>
            </a:extLst>
          </p:cNvPr>
          <p:cNvSpPr txBox="1"/>
          <p:nvPr/>
        </p:nvSpPr>
        <p:spPr>
          <a:xfrm>
            <a:off x="270000" y="4466997"/>
            <a:ext cx="5291137" cy="536612"/>
          </a:xfrm>
          <a:prstGeom prst="rect">
            <a:avLst/>
          </a:prstGeom>
        </p:spPr>
        <p:txBody>
          <a:bodyPr vert="horz" wrap="square" lIns="90000" tIns="0" rIns="0" bIns="0" rtlCol="0" anchor="t" anchorCtr="0">
            <a:no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Dr. Sandra Schmidt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RWE Power AG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B6D0CC-B5A3-AD66-C42B-893AE09B2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48" y="286816"/>
            <a:ext cx="1112621" cy="1678734"/>
          </a:xfrm>
          <a:prstGeom prst="rect">
            <a:avLst/>
          </a:prstGeom>
        </p:spPr>
      </p:pic>
      <p:sp>
        <p:nvSpPr>
          <p:cNvPr id="8" name="Pfeil: nach unten gekrümmt 7">
            <a:extLst>
              <a:ext uri="{FF2B5EF4-FFF2-40B4-BE49-F238E27FC236}">
                <a16:creationId xmlns:a16="http://schemas.microsoft.com/office/drawing/2014/main" id="{6E72A641-9BFC-AEBD-2862-D1378C3F8A32}"/>
              </a:ext>
            </a:extLst>
          </p:cNvPr>
          <p:cNvSpPr/>
          <p:nvPr/>
        </p:nvSpPr>
        <p:spPr>
          <a:xfrm>
            <a:off x="1636158" y="908614"/>
            <a:ext cx="1728441" cy="312420"/>
          </a:xfrm>
          <a:prstGeom prst="curvedDownArrow">
            <a:avLst/>
          </a:prstGeom>
          <a:solidFill>
            <a:schemeClr val="accent3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F1224D3-8CFA-3EF5-9ADF-7B8617647C74}"/>
              </a:ext>
            </a:extLst>
          </p:cNvPr>
          <p:cNvGrpSpPr>
            <a:grpSpLocks noChangeAspect="1"/>
          </p:cNvGrpSpPr>
          <p:nvPr/>
        </p:nvGrpSpPr>
        <p:grpSpPr>
          <a:xfrm>
            <a:off x="3422839" y="756756"/>
            <a:ext cx="3137051" cy="1372149"/>
            <a:chOff x="715005" y="3019260"/>
            <a:chExt cx="7065115" cy="309028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B22E9C6-19F2-C432-FE93-8C1D0A40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B4BBCB"/>
                </a:clrFrom>
                <a:clrTo>
                  <a:srgbClr val="B4BBC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5005" y="3019260"/>
              <a:ext cx="5258753" cy="2851316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E298530-AD6F-D1F9-7E0E-159B58BBE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017" t="4211" b="4224"/>
            <a:stretch/>
          </p:blipFill>
          <p:spPr>
            <a:xfrm>
              <a:off x="4619201" y="4291217"/>
              <a:ext cx="3068867" cy="1818331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99EB064-4BD3-320B-6DF4-9ABFCCF217C8}"/>
                </a:ext>
              </a:extLst>
            </p:cNvPr>
            <p:cNvSpPr/>
            <p:nvPr/>
          </p:nvSpPr>
          <p:spPr>
            <a:xfrm rot="1502510">
              <a:off x="7117883" y="4636340"/>
              <a:ext cx="502307" cy="108796"/>
            </a:xfrm>
            <a:prstGeom prst="rect">
              <a:avLst/>
            </a:prstGeom>
            <a:gradFill>
              <a:gsLst>
                <a:gs pos="0">
                  <a:srgbClr val="126985"/>
                </a:gs>
                <a:gs pos="100000">
                  <a:srgbClr val="13688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de-DE" sz="1600" dirty="0" err="1">
                <a:solidFill>
                  <a:schemeClr val="bg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32DE961-894C-FCC7-EFDB-A488FF1E00E3}"/>
                </a:ext>
              </a:extLst>
            </p:cNvPr>
            <p:cNvSpPr/>
            <p:nvPr/>
          </p:nvSpPr>
          <p:spPr>
            <a:xfrm rot="20086142">
              <a:off x="6743090" y="5885198"/>
              <a:ext cx="1037030" cy="172873"/>
            </a:xfrm>
            <a:prstGeom prst="rect">
              <a:avLst/>
            </a:prstGeom>
            <a:gradFill>
              <a:gsLst>
                <a:gs pos="0">
                  <a:srgbClr val="155F82"/>
                </a:gs>
                <a:gs pos="100000">
                  <a:srgbClr val="126585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de-DE" sz="16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79A63F61-A673-64EE-7814-7A9E998F46AE}"/>
                </a:ext>
              </a:extLst>
            </p:cNvPr>
            <p:cNvCxnSpPr/>
            <p:nvPr/>
          </p:nvCxnSpPr>
          <p:spPr>
            <a:xfrm flipV="1">
              <a:off x="4619201" y="4291217"/>
              <a:ext cx="275933" cy="88278"/>
            </a:xfrm>
            <a:prstGeom prst="line">
              <a:avLst/>
            </a:prstGeom>
            <a:ln w="22225">
              <a:solidFill>
                <a:srgbClr val="145E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958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B5B5BC-D0A6-4812-8005-A6F81743CE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10</a:t>
            </a:fld>
            <a:endParaRPr lang="en-GB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2F09C2-4394-4AA7-953E-3DC2C62E539A}"/>
              </a:ext>
            </a:extLst>
          </p:cNvPr>
          <p:cNvSpPr/>
          <p:nvPr/>
        </p:nvSpPr>
        <p:spPr>
          <a:xfrm>
            <a:off x="270000" y="3754746"/>
            <a:ext cx="84521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dirty="0"/>
              <a:t>Solid particles in the flue gas with diameter &lt;100 nm can cause aerosol formation</a:t>
            </a:r>
            <a:endParaRPr lang="en-US" sz="600" b="1" dirty="0"/>
          </a:p>
          <a:p>
            <a:pPr>
              <a:spcAft>
                <a:spcPts val="1200"/>
              </a:spcAft>
            </a:pPr>
            <a:r>
              <a:rPr lang="en-US" sz="1400" b="1" dirty="0"/>
              <a:t>(Proprietary) emission mitigation technologies are available to control emissions regardless of the particle number concentration and size distribution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55DCFA-2715-6A14-9407-BBCA08C1D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3" y="1147912"/>
            <a:ext cx="7504417" cy="2385730"/>
          </a:xfrm>
          <a:prstGeom prst="rect">
            <a:avLst/>
          </a:prstGeom>
          <a:noFill/>
        </p:spPr>
      </p:pic>
      <p:sp>
        <p:nvSpPr>
          <p:cNvPr id="11" name="Vertikaler Textplatzhalter 5">
            <a:extLst>
              <a:ext uri="{FF2B5EF4-FFF2-40B4-BE49-F238E27FC236}">
                <a16:creationId xmlns:a16="http://schemas.microsoft.com/office/drawing/2014/main" id="{535092E1-28E7-0851-B7E1-8F54A8CCDD16}"/>
              </a:ext>
            </a:extLst>
          </p:cNvPr>
          <p:cNvSpPr txBox="1">
            <a:spLocks/>
          </p:cNvSpPr>
          <p:nvPr/>
        </p:nvSpPr>
        <p:spPr>
          <a:xfrm>
            <a:off x="270000" y="280799"/>
            <a:ext cx="8561269" cy="643677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Emission management</a:t>
            </a:r>
          </a:p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Aerosol and vapor-based emissions – solvent CESAR1</a:t>
            </a:r>
          </a:p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</a:t>
            </a:r>
            <a:endParaRPr lang="en-GB" sz="1900" dirty="0">
              <a:solidFill>
                <a:srgbClr val="242852">
                  <a:lumMod val="90000"/>
                  <a:lumOff val="10000"/>
                </a:srgbClr>
              </a:solidFill>
            </a:endParaRPr>
          </a:p>
          <a:p>
            <a:pPr defTabSz="514350">
              <a:defRPr/>
            </a:pPr>
            <a:endParaRPr lang="en-GB" sz="1575" dirty="0">
              <a:solidFill>
                <a:srgbClr val="1D4477"/>
              </a:solidFill>
              <a:latin typeface="+mn-lt"/>
            </a:endParaRPr>
          </a:p>
        </p:txBody>
      </p:sp>
      <p:pic>
        <p:nvPicPr>
          <p:cNvPr id="12" name="Energiefeld">
            <a:extLst>
              <a:ext uri="{FF2B5EF4-FFF2-40B4-BE49-F238E27FC236}">
                <a16:creationId xmlns:a16="http://schemas.microsoft.com/office/drawing/2014/main" id="{718FAB59-4F05-4CC3-950C-EC8D3BC67D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AB9B2D58-92CD-1F8B-8ABE-BE27BA78740C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8D733B93-9474-34EA-CF44-38307F7692D7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91215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881C6A3-DBBA-D486-4A57-9DC5BFB96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04" r="49871"/>
          <a:stretch/>
        </p:blipFill>
        <p:spPr>
          <a:xfrm>
            <a:off x="414089" y="1112520"/>
            <a:ext cx="5455755" cy="3832164"/>
          </a:xfrm>
          <a:prstGeom prst="rect">
            <a:avLst/>
          </a:prstGeom>
        </p:spPr>
      </p:pic>
      <p:sp>
        <p:nvSpPr>
          <p:cNvPr id="10" name="Vertikaler Textplatzhalter 5">
            <a:extLst>
              <a:ext uri="{FF2B5EF4-FFF2-40B4-BE49-F238E27FC236}">
                <a16:creationId xmlns:a16="http://schemas.microsoft.com/office/drawing/2014/main" id="{2EE11D50-4407-824E-A18F-0F017BF9B8CE}"/>
              </a:ext>
            </a:extLst>
          </p:cNvPr>
          <p:cNvSpPr txBox="1">
            <a:spLocks/>
          </p:cNvSpPr>
          <p:nvPr/>
        </p:nvSpPr>
        <p:spPr>
          <a:xfrm>
            <a:off x="270000" y="280799"/>
            <a:ext cx="8561269" cy="766707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Dynamic operation of CO</a:t>
            </a:r>
            <a:r>
              <a:rPr lang="en-US" sz="1900" baseline="-250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2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capture plants</a:t>
            </a:r>
          </a:p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Load changes, Start/Stop 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</a:rPr>
              <a:t>behaviour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 – not only important for capture rate and</a:t>
            </a:r>
            <a:br>
              <a:rPr lang="en-US" sz="1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thermodynamics, but also regarding emissions</a:t>
            </a:r>
          </a:p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</a:t>
            </a:r>
            <a:endParaRPr lang="en-GB" sz="1900" dirty="0">
              <a:solidFill>
                <a:srgbClr val="242852">
                  <a:lumMod val="90000"/>
                  <a:lumOff val="10000"/>
                </a:srgbClr>
              </a:solidFill>
            </a:endParaRPr>
          </a:p>
          <a:p>
            <a:pPr defTabSz="514350">
              <a:defRPr/>
            </a:pPr>
            <a:endParaRPr lang="en-GB" sz="1575" dirty="0">
              <a:solidFill>
                <a:srgbClr val="1D4477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8F8789-BFA9-9689-E99E-C961AB7DD33D}"/>
              </a:ext>
            </a:extLst>
          </p:cNvPr>
          <p:cNvSpPr/>
          <p:nvPr/>
        </p:nvSpPr>
        <p:spPr>
          <a:xfrm>
            <a:off x="5869844" y="1989355"/>
            <a:ext cx="27323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Until now, the dynamic </a:t>
            </a:r>
            <a:r>
              <a:rPr lang="en-US" sz="1400" b="1" dirty="0" err="1"/>
              <a:t>behaviour</a:t>
            </a:r>
            <a:r>
              <a:rPr lang="en-US" sz="1400" b="1" dirty="0"/>
              <a:t> of capture plants cannot be simulated. </a:t>
            </a:r>
            <a:br>
              <a:rPr lang="en-US" sz="1400" b="1" dirty="0"/>
            </a:br>
            <a:r>
              <a:rPr lang="en-US" sz="1400" b="1" dirty="0"/>
              <a:t>But real-world data are available for model validation and for the prognosis of trends.</a:t>
            </a:r>
            <a:endParaRPr lang="de-DE" sz="1400" b="1" dirty="0"/>
          </a:p>
        </p:txBody>
      </p:sp>
      <p:pic>
        <p:nvPicPr>
          <p:cNvPr id="16" name="Energiefeld">
            <a:extLst>
              <a:ext uri="{FF2B5EF4-FFF2-40B4-BE49-F238E27FC236}">
                <a16:creationId xmlns:a16="http://schemas.microsoft.com/office/drawing/2014/main" id="{805490AC-B5F4-CC99-E30B-53FAE952D7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D1BF203F-F773-5326-D573-B24DA1D2379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098164" y="4864142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11</a:t>
            </a:fld>
            <a:endParaRPr lang="en-GB" dirty="0"/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F8D81ACF-8508-3BDC-6FE3-FED7FCFC4A0F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096629CD-7679-A1EF-5FAC-009D3D37FACE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78330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ertikaler Textplatzhalter 5">
            <a:extLst>
              <a:ext uri="{FF2B5EF4-FFF2-40B4-BE49-F238E27FC236}">
                <a16:creationId xmlns:a16="http://schemas.microsoft.com/office/drawing/2014/main" id="{2EE11D50-4407-824E-A18F-0F017BF9B8CE}"/>
              </a:ext>
            </a:extLst>
          </p:cNvPr>
          <p:cNvSpPr txBox="1">
            <a:spLocks/>
          </p:cNvSpPr>
          <p:nvPr/>
        </p:nvSpPr>
        <p:spPr>
          <a:xfrm>
            <a:off x="270000" y="280799"/>
            <a:ext cx="8561269" cy="643677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The Post-Combustion Capture Project at </a:t>
            </a:r>
            <a:r>
              <a:rPr lang="en-US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Knapsacker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</a:t>
            </a:r>
            <a:r>
              <a:rPr lang="en-US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Hügel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I</a:t>
            </a:r>
            <a:b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</a:b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From R&amp;D to use</a:t>
            </a:r>
          </a:p>
          <a:p>
            <a:pPr>
              <a:defRPr/>
            </a:pPr>
            <a:endParaRPr lang="en-GB" sz="1575" dirty="0">
              <a:solidFill>
                <a:srgbClr val="1D4477"/>
              </a:solidFill>
              <a:latin typeface="+mn-lt"/>
            </a:endParaRPr>
          </a:p>
        </p:txBody>
      </p:sp>
      <p:pic>
        <p:nvPicPr>
          <p:cNvPr id="16" name="Energiefeld">
            <a:extLst>
              <a:ext uri="{FF2B5EF4-FFF2-40B4-BE49-F238E27FC236}">
                <a16:creationId xmlns:a16="http://schemas.microsoft.com/office/drawing/2014/main" id="{805490AC-B5F4-CC99-E30B-53FAE952D7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649160-E43D-3206-F2D1-B0A6E225D4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B4BBCB"/>
              </a:clrFrom>
              <a:clrTo>
                <a:srgbClr val="B4BBC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937" y="920581"/>
            <a:ext cx="7177869" cy="3891869"/>
          </a:xfrm>
          <a:prstGeom prst="rect">
            <a:avLst/>
          </a:prstGeom>
        </p:spPr>
      </p:pic>
      <p:graphicFrame>
        <p:nvGraphicFramePr>
          <p:cNvPr id="6" name="Group 7">
            <a:extLst>
              <a:ext uri="{FF2B5EF4-FFF2-40B4-BE49-F238E27FC236}">
                <a16:creationId xmlns:a16="http://schemas.microsoft.com/office/drawing/2014/main" id="{0399EDD0-34EE-66A5-F969-3772CEEBFC5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6760274"/>
              </p:ext>
            </p:extLst>
          </p:nvPr>
        </p:nvGraphicFramePr>
        <p:xfrm>
          <a:off x="4993405" y="3069058"/>
          <a:ext cx="3713867" cy="1634127"/>
        </p:xfrm>
        <a:graphic>
          <a:graphicData uri="http://schemas.openxmlformats.org/drawingml/2006/table">
            <a:tbl>
              <a:tblPr/>
              <a:tblGrid>
                <a:gridCol w="3713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73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266700" algn="l"/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Flue gas from sewage sludge combustion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55764"/>
                  </a:ext>
                </a:extLst>
              </a:tr>
              <a:tr h="23273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266700" algn="l"/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x 96,000 t</a:t>
                      </a:r>
                      <a:r>
                        <a:rPr kumimoji="0" lang="en-GB" sz="1100" b="1" i="0" u="none" strike="noStrike" kern="1200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CO2</a:t>
                      </a: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/a (2 x 288 t</a:t>
                      </a:r>
                      <a:r>
                        <a:rPr kumimoji="0" lang="en-GB" sz="1100" b="1" i="0" u="none" strike="noStrike" kern="1200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CO2</a:t>
                      </a: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/day) CO</a:t>
                      </a:r>
                      <a:r>
                        <a:rPr kumimoji="0" lang="en-GB" sz="1100" b="1" i="0" u="none" strike="noStrike" kern="1200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product 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73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266700" algn="l"/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95% </a:t>
                      </a: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</a:t>
                      </a:r>
                      <a:r>
                        <a:rPr kumimoji="0" lang="en-GB" sz="1100" b="1" i="0" u="none" strike="noStrike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capture rate</a:t>
                      </a:r>
                      <a:endParaRPr kumimoji="0" lang="en-GB" sz="11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266700" algn="l"/>
                          <a:tab pos="534988" algn="l"/>
                          <a:tab pos="801688" algn="l"/>
                          <a:tab pos="1079500" algn="l"/>
                        </a:tabLst>
                        <a:defRPr/>
                      </a:pP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8,000 h/a in operation</a:t>
                      </a:r>
                      <a:endParaRPr kumimoji="0" lang="en-GB" sz="11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266700" algn="l"/>
                          <a:tab pos="534988" algn="l"/>
                          <a:tab pos="801688" algn="l"/>
                          <a:tab pos="1079500" algn="l"/>
                        </a:tabLst>
                        <a:defRPr/>
                      </a:pP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Specific energy demand: ≤ 3.0 GJ/t</a:t>
                      </a:r>
                      <a:r>
                        <a:rPr kumimoji="0" lang="en-GB" sz="1100" b="1" i="0" u="none" strike="noStrike" kern="1200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CO2</a:t>
                      </a:r>
                      <a:endParaRPr kumimoji="0" lang="en-GB" sz="1100" b="1" i="0" u="none" strike="noStrike" kern="1200" cap="none" normalizeH="0" baseline="-25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8488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266700" algn="l"/>
                          <a:tab pos="534988" algn="l"/>
                          <a:tab pos="801688" algn="l"/>
                          <a:tab pos="1079500" algn="l"/>
                        </a:tabLst>
                        <a:defRPr/>
                      </a:pP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CO</a:t>
                      </a:r>
                      <a:r>
                        <a:rPr kumimoji="0" lang="en-GB" sz="1100" b="1" i="0" u="none" strike="noStrike" kern="1200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2</a:t>
                      </a: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transport to storage site: train, ship</a:t>
                      </a:r>
                      <a:endParaRPr kumimoji="0" lang="en-GB" sz="11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448638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266700" algn="l"/>
                          <a:tab pos="534988" algn="l"/>
                          <a:tab pos="801688" algn="l"/>
                          <a:tab pos="1079500" algn="l"/>
                        </a:tabLst>
                        <a:defRPr/>
                      </a:pP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CO</a:t>
                      </a:r>
                      <a:r>
                        <a:rPr kumimoji="0" lang="en-GB" sz="1100" b="1" i="0" u="none" strike="noStrike" kern="1200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2</a:t>
                      </a:r>
                      <a:r>
                        <a:rPr kumimoji="0" lang="en-GB" sz="11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usage projects under discussion</a:t>
                      </a:r>
                      <a:endParaRPr kumimoji="0" lang="en-GB" sz="11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114812"/>
                  </a:ext>
                </a:extLst>
              </a:tr>
            </a:tbl>
          </a:graphicData>
        </a:graphic>
      </p:graphicFrame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7A8A41CE-6E94-41F6-B7D5-8097EED1C730}"/>
              </a:ext>
            </a:extLst>
          </p:cNvPr>
          <p:cNvSpPr txBox="1">
            <a:spLocks/>
          </p:cNvSpPr>
          <p:nvPr/>
        </p:nvSpPr>
        <p:spPr>
          <a:xfrm>
            <a:off x="8098164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12</a:t>
            </a:fld>
            <a:endParaRPr lang="en-GB" dirty="0"/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E9666EC0-C638-EC45-6DD9-544DEC2C40BE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CB73093C-4521-A3D3-F7C1-8417BDB74FC4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286873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ertikaler Textplatzhalter 5">
            <a:extLst>
              <a:ext uri="{FF2B5EF4-FFF2-40B4-BE49-F238E27FC236}">
                <a16:creationId xmlns:a16="http://schemas.microsoft.com/office/drawing/2014/main" id="{2EE11D50-4407-824E-A18F-0F017BF9B8CE}"/>
              </a:ext>
            </a:extLst>
          </p:cNvPr>
          <p:cNvSpPr txBox="1">
            <a:spLocks/>
          </p:cNvSpPr>
          <p:nvPr/>
        </p:nvSpPr>
        <p:spPr>
          <a:xfrm>
            <a:off x="270000" y="280799"/>
            <a:ext cx="8561269" cy="643677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The Post-Combustion Capture Project at </a:t>
            </a:r>
            <a:r>
              <a:rPr lang="en-US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Knapsacker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</a:t>
            </a:r>
            <a:r>
              <a:rPr lang="en-US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Hügel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II</a:t>
            </a:r>
            <a:b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</a:b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From R&amp;D to use</a:t>
            </a:r>
          </a:p>
          <a:p>
            <a:pPr>
              <a:defRPr/>
            </a:pPr>
            <a:endParaRPr lang="en-GB" sz="1575" dirty="0">
              <a:solidFill>
                <a:srgbClr val="1D4477"/>
              </a:solidFill>
              <a:latin typeface="+mn-lt"/>
            </a:endParaRPr>
          </a:p>
        </p:txBody>
      </p:sp>
      <p:pic>
        <p:nvPicPr>
          <p:cNvPr id="16" name="Energiefeld">
            <a:extLst>
              <a:ext uri="{FF2B5EF4-FFF2-40B4-BE49-F238E27FC236}">
                <a16:creationId xmlns:a16="http://schemas.microsoft.com/office/drawing/2014/main" id="{805490AC-B5F4-CC99-E30B-53FAE952D7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C28C26E-BA8B-FBE4-0915-25575FA7D8E9}"/>
              </a:ext>
            </a:extLst>
          </p:cNvPr>
          <p:cNvCxnSpPr/>
          <p:nvPr/>
        </p:nvCxnSpPr>
        <p:spPr>
          <a:xfrm flipV="1">
            <a:off x="3215640" y="1120140"/>
            <a:ext cx="563880" cy="1066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223AF7F-83DA-68C0-0E3C-9FC87820F8F5}"/>
              </a:ext>
            </a:extLst>
          </p:cNvPr>
          <p:cNvCxnSpPr/>
          <p:nvPr/>
        </p:nvCxnSpPr>
        <p:spPr>
          <a:xfrm flipH="1">
            <a:off x="2026920" y="1463040"/>
            <a:ext cx="533400" cy="42672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019F48DB-4265-F2BC-F29F-1ABA21D856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B4BBCB"/>
              </a:clrFrom>
              <a:clrTo>
                <a:srgbClr val="B4BBC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937" y="920581"/>
            <a:ext cx="7177869" cy="389186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4FFF0FB-00F2-1FF0-264F-6A6048582F14}"/>
              </a:ext>
            </a:extLst>
          </p:cNvPr>
          <p:cNvSpPr txBox="1"/>
          <p:nvPr/>
        </p:nvSpPr>
        <p:spPr>
          <a:xfrm>
            <a:off x="3959178" y="1066645"/>
            <a:ext cx="29750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5"/>
                </a:solidFill>
              </a:rPr>
              <a:t>Absorber </a:t>
            </a:r>
            <a:r>
              <a:rPr lang="de-DE" sz="1200" b="1" dirty="0" err="1">
                <a:solidFill>
                  <a:schemeClr val="accent5"/>
                </a:solidFill>
              </a:rPr>
              <a:t>with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approved</a:t>
            </a:r>
            <a:r>
              <a:rPr lang="de-DE" sz="1200" b="1" dirty="0">
                <a:solidFill>
                  <a:schemeClr val="accent5"/>
                </a:solidFill>
              </a:rPr>
              <a:t> 3-step </a:t>
            </a:r>
            <a:r>
              <a:rPr lang="de-DE" sz="1200" b="1" dirty="0" err="1">
                <a:solidFill>
                  <a:schemeClr val="accent5"/>
                </a:solidFill>
              </a:rPr>
              <a:t>purification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for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the</a:t>
            </a:r>
            <a:r>
              <a:rPr lang="de-DE" sz="1200" b="1" dirty="0">
                <a:solidFill>
                  <a:schemeClr val="accent5"/>
                </a:solidFill>
              </a:rPr>
              <a:t> CO</a:t>
            </a:r>
            <a:r>
              <a:rPr lang="de-DE" sz="1200" b="1" baseline="-25000" dirty="0">
                <a:solidFill>
                  <a:schemeClr val="accent5"/>
                </a:solidFill>
              </a:rPr>
              <a:t>2</a:t>
            </a:r>
            <a:r>
              <a:rPr lang="de-DE" sz="1200" b="1" dirty="0">
                <a:solidFill>
                  <a:schemeClr val="accent5"/>
                </a:solidFill>
              </a:rPr>
              <a:t>-lean </a:t>
            </a:r>
            <a:r>
              <a:rPr lang="de-DE" sz="1200" b="1" dirty="0" err="1">
                <a:solidFill>
                  <a:schemeClr val="accent5"/>
                </a:solidFill>
              </a:rPr>
              <a:t>flue</a:t>
            </a:r>
            <a:r>
              <a:rPr lang="de-DE" sz="1200" b="1" dirty="0">
                <a:solidFill>
                  <a:schemeClr val="accent5"/>
                </a:solidFill>
              </a:rPr>
              <a:t> gas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C09589-6A37-F483-0728-0680EEF8C352}"/>
              </a:ext>
            </a:extLst>
          </p:cNvPr>
          <p:cNvSpPr txBox="1"/>
          <p:nvPr/>
        </p:nvSpPr>
        <p:spPr>
          <a:xfrm>
            <a:off x="3091482" y="3760888"/>
            <a:ext cx="30524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chemeClr val="accent5"/>
                </a:solidFill>
              </a:rPr>
              <a:t>Stable</a:t>
            </a:r>
            <a:r>
              <a:rPr lang="de-DE" sz="1200" b="1" dirty="0">
                <a:solidFill>
                  <a:schemeClr val="accent5"/>
                </a:solidFill>
              </a:rPr>
              <a:t> and </a:t>
            </a:r>
            <a:r>
              <a:rPr lang="de-DE" sz="1200" b="1" dirty="0" err="1">
                <a:solidFill>
                  <a:schemeClr val="accent5"/>
                </a:solidFill>
              </a:rPr>
              <a:t>highly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efficient</a:t>
            </a:r>
            <a:r>
              <a:rPr lang="de-DE" sz="1200" b="1" dirty="0">
                <a:solidFill>
                  <a:schemeClr val="accent5"/>
                </a:solidFill>
              </a:rPr>
              <a:t> solvent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E54A02-261E-166C-37BA-F8B6CBA38CE1}"/>
              </a:ext>
            </a:extLst>
          </p:cNvPr>
          <p:cNvSpPr txBox="1"/>
          <p:nvPr/>
        </p:nvSpPr>
        <p:spPr>
          <a:xfrm>
            <a:off x="270000" y="1088112"/>
            <a:ext cx="22651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chemeClr val="accent5"/>
                </a:solidFill>
              </a:rPr>
              <a:t>Optimized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emission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mitigation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technology</a:t>
            </a:r>
            <a:endParaRPr lang="de-DE" sz="1200" b="1" dirty="0">
              <a:solidFill>
                <a:schemeClr val="accent5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0525235-6869-A02D-9965-D8D959004299}"/>
              </a:ext>
            </a:extLst>
          </p:cNvPr>
          <p:cNvSpPr txBox="1"/>
          <p:nvPr/>
        </p:nvSpPr>
        <p:spPr>
          <a:xfrm>
            <a:off x="2802432" y="4112042"/>
            <a:ext cx="30524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5"/>
                </a:solidFill>
              </a:rPr>
              <a:t>Low </a:t>
            </a:r>
            <a:r>
              <a:rPr lang="de-DE" sz="1200" b="1" dirty="0" err="1">
                <a:solidFill>
                  <a:schemeClr val="accent5"/>
                </a:solidFill>
              </a:rPr>
              <a:t>specific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energy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demand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because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of</a:t>
            </a:r>
            <a:r>
              <a:rPr lang="de-DE" sz="1200" b="1" dirty="0">
                <a:solidFill>
                  <a:schemeClr val="accent5"/>
                </a:solidFill>
              </a:rPr>
              <a:t> solvent and </a:t>
            </a:r>
            <a:r>
              <a:rPr lang="de-DE" sz="1200" b="1" dirty="0" err="1">
                <a:solidFill>
                  <a:schemeClr val="accent5"/>
                </a:solidFill>
              </a:rPr>
              <a:t>process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optimizations</a:t>
            </a:r>
            <a:endParaRPr lang="de-DE" sz="1200" b="1" dirty="0">
              <a:solidFill>
                <a:schemeClr val="accent5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14BCED-5A1A-5CB1-40C5-D9025BF36B49}"/>
              </a:ext>
            </a:extLst>
          </p:cNvPr>
          <p:cNvSpPr txBox="1"/>
          <p:nvPr/>
        </p:nvSpPr>
        <p:spPr>
          <a:xfrm>
            <a:off x="3936318" y="2930737"/>
            <a:ext cx="34627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chemeClr val="accent5"/>
                </a:solidFill>
              </a:rPr>
              <a:t>Optimized</a:t>
            </a:r>
            <a:r>
              <a:rPr lang="de-DE" sz="1200" b="1" dirty="0">
                <a:solidFill>
                  <a:schemeClr val="accent5"/>
                </a:solidFill>
              </a:rPr>
              <a:t> solvent and </a:t>
            </a:r>
            <a:r>
              <a:rPr lang="de-DE" sz="1200" b="1" dirty="0" err="1">
                <a:solidFill>
                  <a:schemeClr val="accent5"/>
                </a:solidFill>
              </a:rPr>
              <a:t>water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management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to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minimize</a:t>
            </a:r>
            <a:r>
              <a:rPr lang="de-DE" sz="1200" b="1" dirty="0">
                <a:solidFill>
                  <a:schemeClr val="accent5"/>
                </a:solidFill>
              </a:rPr>
              <a:t> solvent </a:t>
            </a:r>
            <a:r>
              <a:rPr lang="de-DE" sz="1200" b="1" dirty="0" err="1">
                <a:solidFill>
                  <a:schemeClr val="accent5"/>
                </a:solidFill>
              </a:rPr>
              <a:t>loss</a:t>
            </a:r>
            <a:r>
              <a:rPr lang="de-DE" sz="1200" b="1" dirty="0">
                <a:solidFill>
                  <a:schemeClr val="accent5"/>
                </a:solidFill>
              </a:rPr>
              <a:t> and </a:t>
            </a:r>
            <a:r>
              <a:rPr lang="de-DE" sz="1200" b="1" dirty="0" err="1">
                <a:solidFill>
                  <a:schemeClr val="accent5"/>
                </a:solidFill>
              </a:rPr>
              <a:t>waste</a:t>
            </a:r>
            <a:r>
              <a:rPr lang="de-DE" sz="1200" b="1" dirty="0">
                <a:solidFill>
                  <a:schemeClr val="accent5"/>
                </a:solidFill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</a:rPr>
              <a:t>water</a:t>
            </a:r>
            <a:endParaRPr lang="de-DE" sz="1200" b="1" dirty="0">
              <a:solidFill>
                <a:schemeClr val="accent5"/>
              </a:solidFill>
            </a:endParaRP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59470BCC-18AF-2735-9E2C-D138D63C02F8}"/>
              </a:ext>
            </a:extLst>
          </p:cNvPr>
          <p:cNvSpPr txBox="1">
            <a:spLocks/>
          </p:cNvSpPr>
          <p:nvPr/>
        </p:nvSpPr>
        <p:spPr>
          <a:xfrm>
            <a:off x="8098164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13</a:t>
            </a:fld>
            <a:endParaRPr lang="en-GB" dirty="0"/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5C0EBDF5-6CBE-1B9E-7189-C4629E36A174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8E291B21-63FD-3F2A-5835-67C4FD910549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133764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nergiefeld">
            <a:extLst>
              <a:ext uri="{FF2B5EF4-FFF2-40B4-BE49-F238E27FC236}">
                <a16:creationId xmlns:a16="http://schemas.microsoft.com/office/drawing/2014/main" id="{805490AC-B5F4-CC99-E30B-53FAE952D7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D06AF48A-342B-7402-A1C8-F84F76105596}"/>
              </a:ext>
            </a:extLst>
          </p:cNvPr>
          <p:cNvSpPr txBox="1">
            <a:spLocks/>
          </p:cNvSpPr>
          <p:nvPr/>
        </p:nvSpPr>
        <p:spPr>
          <a:xfrm>
            <a:off x="8098164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14</a:t>
            </a:fld>
            <a:endParaRPr lang="en-GB" dirty="0"/>
          </a:p>
        </p:txBody>
      </p:sp>
      <p:pic>
        <p:nvPicPr>
          <p:cNvPr id="9" name="Grafik 8" descr="Puzzleteile Silhouette">
            <a:extLst>
              <a:ext uri="{FF2B5EF4-FFF2-40B4-BE49-F238E27FC236}">
                <a16:creationId xmlns:a16="http://schemas.microsoft.com/office/drawing/2014/main" id="{192A22F4-395A-50DB-F51C-A3F13DDEF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94" y="1258834"/>
            <a:ext cx="432000" cy="432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FEBEEF0-0A95-2B86-E694-E1438E024FD8}"/>
              </a:ext>
            </a:extLst>
          </p:cNvPr>
          <p:cNvSpPr txBox="1"/>
          <p:nvPr/>
        </p:nvSpPr>
        <p:spPr>
          <a:xfrm>
            <a:off x="945708" y="1370065"/>
            <a:ext cx="8017782" cy="3120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400" b="1" dirty="0"/>
              <a:t>Project development, Design, Funding, Permitting, Construction, Commissioning</a:t>
            </a:r>
          </a:p>
        </p:txBody>
      </p:sp>
      <p:pic>
        <p:nvPicPr>
          <p:cNvPr id="12" name="Grafik 11" descr="Offene Hand mit Pflanze Silhouette">
            <a:extLst>
              <a:ext uri="{FF2B5EF4-FFF2-40B4-BE49-F238E27FC236}">
                <a16:creationId xmlns:a16="http://schemas.microsoft.com/office/drawing/2014/main" id="{10EFECE4-83A6-F9C7-BF2C-AD0231325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998" y="2994304"/>
            <a:ext cx="432000" cy="432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197BA9B-3114-1223-452A-0D57501D977D}"/>
              </a:ext>
            </a:extLst>
          </p:cNvPr>
          <p:cNvSpPr txBox="1"/>
          <p:nvPr/>
        </p:nvSpPr>
        <p:spPr>
          <a:xfrm>
            <a:off x="945708" y="3113179"/>
            <a:ext cx="6612467" cy="3120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400" b="1" dirty="0"/>
              <a:t>Mitigation of Wastes and Emissions, Health &amp; Safety &amp; Environment</a:t>
            </a:r>
          </a:p>
        </p:txBody>
      </p:sp>
      <p:sp>
        <p:nvSpPr>
          <p:cNvPr id="14" name="RWE_Gasspeicher">
            <a:extLst>
              <a:ext uri="{FF2B5EF4-FFF2-40B4-BE49-F238E27FC236}">
                <a16:creationId xmlns:a16="http://schemas.microsoft.com/office/drawing/2014/main" id="{8E8F662E-B91D-17D6-667B-B435D13AC02B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419697" y="2432052"/>
            <a:ext cx="399060" cy="432000"/>
          </a:xfrm>
          <a:custGeom>
            <a:avLst/>
            <a:gdLst>
              <a:gd name="T0" fmla="*/ 2542 w 16256"/>
              <a:gd name="T1" fmla="*/ 11191 h 17554"/>
              <a:gd name="T2" fmla="*/ 2107 w 16256"/>
              <a:gd name="T3" fmla="*/ 11511 h 17554"/>
              <a:gd name="T4" fmla="*/ 2253 w 16256"/>
              <a:gd name="T5" fmla="*/ 10141 h 17554"/>
              <a:gd name="T6" fmla="*/ 3192 w 16256"/>
              <a:gd name="T7" fmla="*/ 10409 h 17554"/>
              <a:gd name="T8" fmla="*/ 3105 w 16256"/>
              <a:gd name="T9" fmla="*/ 9675 h 17554"/>
              <a:gd name="T10" fmla="*/ 1554 w 16256"/>
              <a:gd name="T11" fmla="*/ 10200 h 17554"/>
              <a:gd name="T12" fmla="*/ 1982 w 16256"/>
              <a:gd name="T13" fmla="*/ 12023 h 17554"/>
              <a:gd name="T14" fmla="*/ 3693 w 16256"/>
              <a:gd name="T15" fmla="*/ 11560 h 17554"/>
              <a:gd name="T16" fmla="*/ 5282 w 16256"/>
              <a:gd name="T17" fmla="*/ 1846 h 17554"/>
              <a:gd name="T18" fmla="*/ 10731 w 16256"/>
              <a:gd name="T19" fmla="*/ 953 h 17554"/>
              <a:gd name="T20" fmla="*/ 11472 w 16256"/>
              <a:gd name="T21" fmla="*/ 5021 h 17554"/>
              <a:gd name="T22" fmla="*/ 11013 w 16256"/>
              <a:gd name="T23" fmla="*/ 494 h 17554"/>
              <a:gd name="T24" fmla="*/ 4788 w 16256"/>
              <a:gd name="T25" fmla="*/ 953 h 17554"/>
              <a:gd name="T26" fmla="*/ 10484 w 16256"/>
              <a:gd name="T27" fmla="*/ 5021 h 17554"/>
              <a:gd name="T28" fmla="*/ 5776 w 16256"/>
              <a:gd name="T29" fmla="*/ 1846 h 17554"/>
              <a:gd name="T30" fmla="*/ 7010 w 16256"/>
              <a:gd name="T31" fmla="*/ 2798 h 17554"/>
              <a:gd name="T32" fmla="*/ 9562 w 16256"/>
              <a:gd name="T33" fmla="*/ 4963 h 17554"/>
              <a:gd name="T34" fmla="*/ 9897 w 16256"/>
              <a:gd name="T35" fmla="*/ 5021 h 17554"/>
              <a:gd name="T36" fmla="*/ 4294 w 16256"/>
              <a:gd name="T37" fmla="*/ 953 h 17554"/>
              <a:gd name="T38" fmla="*/ 11013 w 16256"/>
              <a:gd name="T39" fmla="*/ 0 h 17554"/>
              <a:gd name="T40" fmla="*/ 11965 w 16256"/>
              <a:gd name="T41" fmla="*/ 5021 h 17554"/>
              <a:gd name="T42" fmla="*/ 13278 w 16256"/>
              <a:gd name="T43" fmla="*/ 5973 h 17554"/>
              <a:gd name="T44" fmla="*/ 15830 w 16256"/>
              <a:gd name="T45" fmla="*/ 8138 h 17554"/>
              <a:gd name="T46" fmla="*/ 15830 w 16256"/>
              <a:gd name="T47" fmla="*/ 15335 h 17554"/>
              <a:gd name="T48" fmla="*/ 9562 w 16256"/>
              <a:gd name="T49" fmla="*/ 17554 h 17554"/>
              <a:gd name="T50" fmla="*/ 426 w 16256"/>
              <a:gd name="T51" fmla="*/ 15335 h 17554"/>
              <a:gd name="T52" fmla="*/ 426 w 16256"/>
              <a:gd name="T53" fmla="*/ 4963 h 17554"/>
              <a:gd name="T54" fmla="*/ 2978 w 16256"/>
              <a:gd name="T55" fmla="*/ 2798 h 17554"/>
              <a:gd name="T56" fmla="*/ 4294 w 16256"/>
              <a:gd name="T57" fmla="*/ 1846 h 17554"/>
              <a:gd name="T58" fmla="*/ 12134 w 16256"/>
              <a:gd name="T59" fmla="*/ 5515 h 17554"/>
              <a:gd name="T60" fmla="*/ 9562 w 16256"/>
              <a:gd name="T61" fmla="*/ 8101 h 17554"/>
              <a:gd name="T62" fmla="*/ 13278 w 16256"/>
              <a:gd name="T63" fmla="*/ 6678 h 17554"/>
              <a:gd name="T64" fmla="*/ 9562 w 16256"/>
              <a:gd name="T65" fmla="*/ 6952 h 17554"/>
              <a:gd name="T66" fmla="*/ 9562 w 16256"/>
              <a:gd name="T67" fmla="*/ 8807 h 17554"/>
              <a:gd name="T68" fmla="*/ 15124 w 16256"/>
              <a:gd name="T69" fmla="*/ 8807 h 17554"/>
              <a:gd name="T70" fmla="*/ 5866 w 16256"/>
              <a:gd name="T71" fmla="*/ 2340 h 17554"/>
              <a:gd name="T72" fmla="*/ 1151 w 16256"/>
              <a:gd name="T73" fmla="*/ 4915 h 17554"/>
              <a:gd name="T74" fmla="*/ 7010 w 16256"/>
              <a:gd name="T75" fmla="*/ 3503 h 17554"/>
              <a:gd name="T76" fmla="*/ 1151 w 16256"/>
              <a:gd name="T77" fmla="*/ 4915 h 17554"/>
              <a:gd name="T78" fmla="*/ 1132 w 16256"/>
              <a:gd name="T79" fmla="*/ 6952 h 17554"/>
              <a:gd name="T80" fmla="*/ 8856 w 16256"/>
              <a:gd name="T81" fmla="*/ 15012 h 17554"/>
              <a:gd name="T82" fmla="*/ 1132 w 16256"/>
              <a:gd name="T83" fmla="*/ 15012 h 17554"/>
              <a:gd name="T84" fmla="*/ 9562 w 16256"/>
              <a:gd name="T85" fmla="*/ 15012 h 17554"/>
              <a:gd name="T86" fmla="*/ 9562 w 16256"/>
              <a:gd name="T87" fmla="*/ 10832 h 17554"/>
              <a:gd name="T88" fmla="*/ 15186 w 16256"/>
              <a:gd name="T89" fmla="*/ 15718 h 17554"/>
              <a:gd name="T90" fmla="*/ 853 w 16256"/>
              <a:gd name="T91" fmla="*/ 16848 h 17554"/>
              <a:gd name="T92" fmla="*/ 1070 w 16256"/>
              <a:gd name="T93" fmla="*/ 15718 h 17554"/>
              <a:gd name="T94" fmla="*/ 6277 w 16256"/>
              <a:gd name="T95" fmla="*/ 12137 h 17554"/>
              <a:gd name="T96" fmla="*/ 3881 w 16256"/>
              <a:gd name="T97" fmla="*/ 12137 h 17554"/>
              <a:gd name="T98" fmla="*/ 5543 w 16256"/>
              <a:gd name="T99" fmla="*/ 11612 h 17554"/>
              <a:gd name="T100" fmla="*/ 5077 w 16256"/>
              <a:gd name="T101" fmla="*/ 10200 h 17554"/>
              <a:gd name="T102" fmla="*/ 6414 w 16256"/>
              <a:gd name="T103" fmla="*/ 11720 h 17554"/>
              <a:gd name="T104" fmla="*/ 7742 w 16256"/>
              <a:gd name="T105" fmla="*/ 11643 h 17554"/>
              <a:gd name="T106" fmla="*/ 7342 w 16256"/>
              <a:gd name="T107" fmla="*/ 11066 h 17554"/>
              <a:gd name="T108" fmla="*/ 6553 w 16256"/>
              <a:gd name="T109" fmla="*/ 10312 h 17554"/>
              <a:gd name="T110" fmla="*/ 7468 w 16256"/>
              <a:gd name="T111" fmla="*/ 9592 h 17554"/>
              <a:gd name="T112" fmla="*/ 7718 w 16256"/>
              <a:gd name="T113" fmla="*/ 10096 h 17554"/>
              <a:gd name="T114" fmla="*/ 7106 w 16256"/>
              <a:gd name="T115" fmla="*/ 10284 h 17554"/>
              <a:gd name="T116" fmla="*/ 8003 w 16256"/>
              <a:gd name="T117" fmla="*/ 10795 h 17554"/>
              <a:gd name="T118" fmla="*/ 8278 w 16256"/>
              <a:gd name="T119" fmla="*/ 11821 h 17554"/>
              <a:gd name="T120" fmla="*/ 6876 w 16256"/>
              <a:gd name="T121" fmla="*/ 12064 h 17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56" h="17554">
                <a:moveTo>
                  <a:pt x="3822" y="10750"/>
                </a:moveTo>
                <a:lnTo>
                  <a:pt x="2542" y="10750"/>
                </a:lnTo>
                <a:lnTo>
                  <a:pt x="2542" y="11191"/>
                </a:lnTo>
                <a:lnTo>
                  <a:pt x="3265" y="11191"/>
                </a:lnTo>
                <a:cubicBezTo>
                  <a:pt x="3196" y="11560"/>
                  <a:pt x="2987" y="11744"/>
                  <a:pt x="2636" y="11744"/>
                </a:cubicBezTo>
                <a:cubicBezTo>
                  <a:pt x="2399" y="11744"/>
                  <a:pt x="2225" y="11664"/>
                  <a:pt x="2107" y="11511"/>
                </a:cubicBezTo>
                <a:cubicBezTo>
                  <a:pt x="1992" y="11358"/>
                  <a:pt x="1937" y="11157"/>
                  <a:pt x="1937" y="10906"/>
                </a:cubicBezTo>
                <a:cubicBezTo>
                  <a:pt x="1937" y="10736"/>
                  <a:pt x="1961" y="10583"/>
                  <a:pt x="2017" y="10451"/>
                </a:cubicBezTo>
                <a:cubicBezTo>
                  <a:pt x="2072" y="10319"/>
                  <a:pt x="2152" y="10214"/>
                  <a:pt x="2253" y="10141"/>
                </a:cubicBezTo>
                <a:cubicBezTo>
                  <a:pt x="2357" y="10068"/>
                  <a:pt x="2479" y="10033"/>
                  <a:pt x="2618" y="10033"/>
                </a:cubicBezTo>
                <a:cubicBezTo>
                  <a:pt x="2761" y="10033"/>
                  <a:pt x="2876" y="10068"/>
                  <a:pt x="2966" y="10134"/>
                </a:cubicBezTo>
                <a:cubicBezTo>
                  <a:pt x="3056" y="10200"/>
                  <a:pt x="3129" y="10294"/>
                  <a:pt x="3192" y="10409"/>
                </a:cubicBezTo>
                <a:lnTo>
                  <a:pt x="3669" y="10200"/>
                </a:lnTo>
                <a:cubicBezTo>
                  <a:pt x="3623" y="10089"/>
                  <a:pt x="3557" y="9992"/>
                  <a:pt x="3460" y="9898"/>
                </a:cubicBezTo>
                <a:cubicBezTo>
                  <a:pt x="3366" y="9807"/>
                  <a:pt x="3248" y="9731"/>
                  <a:pt x="3105" y="9675"/>
                </a:cubicBezTo>
                <a:cubicBezTo>
                  <a:pt x="2963" y="9620"/>
                  <a:pt x="2803" y="9592"/>
                  <a:pt x="2625" y="9592"/>
                </a:cubicBezTo>
                <a:cubicBezTo>
                  <a:pt x="2385" y="9592"/>
                  <a:pt x="2173" y="9647"/>
                  <a:pt x="1989" y="9752"/>
                </a:cubicBezTo>
                <a:cubicBezTo>
                  <a:pt x="1805" y="9856"/>
                  <a:pt x="1659" y="10006"/>
                  <a:pt x="1554" y="10200"/>
                </a:cubicBezTo>
                <a:cubicBezTo>
                  <a:pt x="1450" y="10395"/>
                  <a:pt x="1401" y="10625"/>
                  <a:pt x="1401" y="10889"/>
                </a:cubicBezTo>
                <a:cubicBezTo>
                  <a:pt x="1401" y="11146"/>
                  <a:pt x="1450" y="11372"/>
                  <a:pt x="1551" y="11567"/>
                </a:cubicBezTo>
                <a:cubicBezTo>
                  <a:pt x="1652" y="11765"/>
                  <a:pt x="1794" y="11915"/>
                  <a:pt x="1982" y="12023"/>
                </a:cubicBezTo>
                <a:cubicBezTo>
                  <a:pt x="2170" y="12130"/>
                  <a:pt x="2392" y="12186"/>
                  <a:pt x="2646" y="12186"/>
                </a:cubicBezTo>
                <a:cubicBezTo>
                  <a:pt x="2907" y="12186"/>
                  <a:pt x="3123" y="12130"/>
                  <a:pt x="3300" y="12019"/>
                </a:cubicBezTo>
                <a:cubicBezTo>
                  <a:pt x="3474" y="11911"/>
                  <a:pt x="3606" y="11758"/>
                  <a:pt x="3693" y="11560"/>
                </a:cubicBezTo>
                <a:cubicBezTo>
                  <a:pt x="3780" y="11362"/>
                  <a:pt x="3822" y="11132"/>
                  <a:pt x="3822" y="10868"/>
                </a:cubicBezTo>
                <a:lnTo>
                  <a:pt x="3822" y="10750"/>
                </a:lnTo>
                <a:close/>
                <a:moveTo>
                  <a:pt x="5282" y="1846"/>
                </a:moveTo>
                <a:lnTo>
                  <a:pt x="5282" y="1199"/>
                </a:lnTo>
                <a:cubicBezTo>
                  <a:pt x="5282" y="1063"/>
                  <a:pt x="5393" y="953"/>
                  <a:pt x="5529" y="953"/>
                </a:cubicBezTo>
                <a:lnTo>
                  <a:pt x="10731" y="953"/>
                </a:lnTo>
                <a:cubicBezTo>
                  <a:pt x="10867" y="953"/>
                  <a:pt x="10978" y="1063"/>
                  <a:pt x="10978" y="1199"/>
                </a:cubicBezTo>
                <a:lnTo>
                  <a:pt x="10978" y="5021"/>
                </a:lnTo>
                <a:lnTo>
                  <a:pt x="11472" y="5021"/>
                </a:lnTo>
                <a:lnTo>
                  <a:pt x="11472" y="953"/>
                </a:lnTo>
                <a:cubicBezTo>
                  <a:pt x="11472" y="826"/>
                  <a:pt x="11420" y="711"/>
                  <a:pt x="11337" y="628"/>
                </a:cubicBezTo>
                <a:cubicBezTo>
                  <a:pt x="11254" y="545"/>
                  <a:pt x="11140" y="494"/>
                  <a:pt x="11013" y="494"/>
                </a:cubicBezTo>
                <a:lnTo>
                  <a:pt x="5247" y="494"/>
                </a:lnTo>
                <a:cubicBezTo>
                  <a:pt x="5120" y="494"/>
                  <a:pt x="5005" y="545"/>
                  <a:pt x="4923" y="628"/>
                </a:cubicBezTo>
                <a:cubicBezTo>
                  <a:pt x="4840" y="711"/>
                  <a:pt x="4788" y="826"/>
                  <a:pt x="4788" y="953"/>
                </a:cubicBezTo>
                <a:lnTo>
                  <a:pt x="4788" y="1846"/>
                </a:lnTo>
                <a:lnTo>
                  <a:pt x="5282" y="1846"/>
                </a:lnTo>
                <a:close/>
                <a:moveTo>
                  <a:pt x="10484" y="5021"/>
                </a:moveTo>
                <a:lnTo>
                  <a:pt x="10484" y="1446"/>
                </a:lnTo>
                <a:lnTo>
                  <a:pt x="5776" y="1446"/>
                </a:lnTo>
                <a:lnTo>
                  <a:pt x="5776" y="1846"/>
                </a:lnTo>
                <a:lnTo>
                  <a:pt x="6359" y="1846"/>
                </a:lnTo>
                <a:lnTo>
                  <a:pt x="6359" y="2798"/>
                </a:lnTo>
                <a:lnTo>
                  <a:pt x="7010" y="2798"/>
                </a:lnTo>
                <a:cubicBezTo>
                  <a:pt x="7629" y="2798"/>
                  <a:pt x="8206" y="3018"/>
                  <a:pt x="8658" y="3390"/>
                </a:cubicBezTo>
                <a:cubicBezTo>
                  <a:pt x="9110" y="3763"/>
                  <a:pt x="9436" y="4288"/>
                  <a:pt x="9555" y="4897"/>
                </a:cubicBezTo>
                <a:lnTo>
                  <a:pt x="9562" y="4963"/>
                </a:lnTo>
                <a:lnTo>
                  <a:pt x="9562" y="5973"/>
                </a:lnTo>
                <a:lnTo>
                  <a:pt x="9897" y="5973"/>
                </a:lnTo>
                <a:lnTo>
                  <a:pt x="9897" y="5021"/>
                </a:lnTo>
                <a:lnTo>
                  <a:pt x="10484" y="5021"/>
                </a:lnTo>
                <a:close/>
                <a:moveTo>
                  <a:pt x="4294" y="1846"/>
                </a:moveTo>
                <a:lnTo>
                  <a:pt x="4294" y="953"/>
                </a:lnTo>
                <a:cubicBezTo>
                  <a:pt x="4294" y="690"/>
                  <a:pt x="4401" y="451"/>
                  <a:pt x="4573" y="279"/>
                </a:cubicBezTo>
                <a:cubicBezTo>
                  <a:pt x="4746" y="107"/>
                  <a:pt x="4984" y="0"/>
                  <a:pt x="5247" y="0"/>
                </a:cubicBezTo>
                <a:lnTo>
                  <a:pt x="11013" y="0"/>
                </a:lnTo>
                <a:cubicBezTo>
                  <a:pt x="11276" y="0"/>
                  <a:pt x="11514" y="107"/>
                  <a:pt x="11686" y="279"/>
                </a:cubicBezTo>
                <a:cubicBezTo>
                  <a:pt x="11859" y="451"/>
                  <a:pt x="11965" y="690"/>
                  <a:pt x="11965" y="953"/>
                </a:cubicBezTo>
                <a:lnTo>
                  <a:pt x="11965" y="5021"/>
                </a:lnTo>
                <a:lnTo>
                  <a:pt x="12628" y="5021"/>
                </a:lnTo>
                <a:lnTo>
                  <a:pt x="12628" y="5973"/>
                </a:lnTo>
                <a:lnTo>
                  <a:pt x="13278" y="5973"/>
                </a:lnTo>
                <a:cubicBezTo>
                  <a:pt x="13897" y="5973"/>
                  <a:pt x="14474" y="6193"/>
                  <a:pt x="14926" y="6565"/>
                </a:cubicBezTo>
                <a:cubicBezTo>
                  <a:pt x="15378" y="6938"/>
                  <a:pt x="15704" y="7463"/>
                  <a:pt x="15823" y="8072"/>
                </a:cubicBezTo>
                <a:lnTo>
                  <a:pt x="15830" y="8138"/>
                </a:lnTo>
                <a:lnTo>
                  <a:pt x="15830" y="10127"/>
                </a:lnTo>
                <a:lnTo>
                  <a:pt x="15830" y="10479"/>
                </a:lnTo>
                <a:lnTo>
                  <a:pt x="15830" y="15335"/>
                </a:lnTo>
                <a:lnTo>
                  <a:pt x="16256" y="17554"/>
                </a:lnTo>
                <a:lnTo>
                  <a:pt x="9988" y="17554"/>
                </a:lnTo>
                <a:lnTo>
                  <a:pt x="9562" y="17554"/>
                </a:lnTo>
                <a:lnTo>
                  <a:pt x="9246" y="17554"/>
                </a:lnTo>
                <a:lnTo>
                  <a:pt x="0" y="17554"/>
                </a:lnTo>
                <a:lnTo>
                  <a:pt x="426" y="15335"/>
                </a:lnTo>
                <a:lnTo>
                  <a:pt x="426" y="7304"/>
                </a:lnTo>
                <a:lnTo>
                  <a:pt x="426" y="6952"/>
                </a:lnTo>
                <a:lnTo>
                  <a:pt x="426" y="4963"/>
                </a:lnTo>
                <a:lnTo>
                  <a:pt x="433" y="4897"/>
                </a:lnTo>
                <a:cubicBezTo>
                  <a:pt x="552" y="4288"/>
                  <a:pt x="878" y="3763"/>
                  <a:pt x="1330" y="3390"/>
                </a:cubicBezTo>
                <a:cubicBezTo>
                  <a:pt x="1782" y="3018"/>
                  <a:pt x="2359" y="2798"/>
                  <a:pt x="2978" y="2798"/>
                </a:cubicBezTo>
                <a:lnTo>
                  <a:pt x="3629" y="2798"/>
                </a:lnTo>
                <a:lnTo>
                  <a:pt x="3629" y="1846"/>
                </a:lnTo>
                <a:lnTo>
                  <a:pt x="4294" y="1846"/>
                </a:lnTo>
                <a:close/>
                <a:moveTo>
                  <a:pt x="10391" y="6078"/>
                </a:moveTo>
                <a:lnTo>
                  <a:pt x="12134" y="6078"/>
                </a:lnTo>
                <a:lnTo>
                  <a:pt x="12134" y="5515"/>
                </a:lnTo>
                <a:lnTo>
                  <a:pt x="10391" y="5515"/>
                </a:lnTo>
                <a:lnTo>
                  <a:pt x="10391" y="6078"/>
                </a:lnTo>
                <a:close/>
                <a:moveTo>
                  <a:pt x="9562" y="8101"/>
                </a:moveTo>
                <a:lnTo>
                  <a:pt x="15108" y="8101"/>
                </a:lnTo>
                <a:cubicBezTo>
                  <a:pt x="15007" y="7702"/>
                  <a:pt x="14782" y="7358"/>
                  <a:pt x="14479" y="7108"/>
                </a:cubicBezTo>
                <a:cubicBezTo>
                  <a:pt x="14151" y="6838"/>
                  <a:pt x="13731" y="6678"/>
                  <a:pt x="13278" y="6678"/>
                </a:cubicBezTo>
                <a:lnTo>
                  <a:pt x="9562" y="6678"/>
                </a:lnTo>
                <a:lnTo>
                  <a:pt x="9562" y="6952"/>
                </a:lnTo>
                <a:lnTo>
                  <a:pt x="9562" y="6952"/>
                </a:lnTo>
                <a:lnTo>
                  <a:pt x="9562" y="8101"/>
                </a:lnTo>
                <a:close/>
                <a:moveTo>
                  <a:pt x="15124" y="8807"/>
                </a:moveTo>
                <a:lnTo>
                  <a:pt x="9562" y="8807"/>
                </a:lnTo>
                <a:lnTo>
                  <a:pt x="9562" y="10127"/>
                </a:lnTo>
                <a:lnTo>
                  <a:pt x="15124" y="10127"/>
                </a:lnTo>
                <a:lnTo>
                  <a:pt x="15124" y="8807"/>
                </a:lnTo>
                <a:close/>
                <a:moveTo>
                  <a:pt x="4122" y="2903"/>
                </a:moveTo>
                <a:lnTo>
                  <a:pt x="5866" y="2903"/>
                </a:lnTo>
                <a:lnTo>
                  <a:pt x="5866" y="2340"/>
                </a:lnTo>
                <a:lnTo>
                  <a:pt x="4122" y="2340"/>
                </a:lnTo>
                <a:lnTo>
                  <a:pt x="4122" y="2903"/>
                </a:lnTo>
                <a:close/>
                <a:moveTo>
                  <a:pt x="1151" y="4915"/>
                </a:moveTo>
                <a:lnTo>
                  <a:pt x="8837" y="4915"/>
                </a:lnTo>
                <a:cubicBezTo>
                  <a:pt x="8735" y="4520"/>
                  <a:pt x="8511" y="4180"/>
                  <a:pt x="8211" y="3933"/>
                </a:cubicBezTo>
                <a:cubicBezTo>
                  <a:pt x="7883" y="3663"/>
                  <a:pt x="7463" y="3503"/>
                  <a:pt x="7010" y="3503"/>
                </a:cubicBezTo>
                <a:lnTo>
                  <a:pt x="2978" y="3503"/>
                </a:lnTo>
                <a:cubicBezTo>
                  <a:pt x="2525" y="3503"/>
                  <a:pt x="2105" y="3663"/>
                  <a:pt x="1777" y="3933"/>
                </a:cubicBezTo>
                <a:cubicBezTo>
                  <a:pt x="1477" y="4180"/>
                  <a:pt x="1253" y="4520"/>
                  <a:pt x="1151" y="4915"/>
                </a:cubicBezTo>
                <a:close/>
                <a:moveTo>
                  <a:pt x="8856" y="5621"/>
                </a:moveTo>
                <a:lnTo>
                  <a:pt x="1132" y="5621"/>
                </a:lnTo>
                <a:lnTo>
                  <a:pt x="1132" y="6952"/>
                </a:lnTo>
                <a:lnTo>
                  <a:pt x="8856" y="6952"/>
                </a:lnTo>
                <a:lnTo>
                  <a:pt x="8856" y="5621"/>
                </a:lnTo>
                <a:close/>
                <a:moveTo>
                  <a:pt x="8856" y="15012"/>
                </a:moveTo>
                <a:lnTo>
                  <a:pt x="8856" y="7657"/>
                </a:lnTo>
                <a:lnTo>
                  <a:pt x="1132" y="7657"/>
                </a:lnTo>
                <a:lnTo>
                  <a:pt x="1132" y="15012"/>
                </a:lnTo>
                <a:lnTo>
                  <a:pt x="8856" y="15012"/>
                </a:lnTo>
                <a:close/>
                <a:moveTo>
                  <a:pt x="9562" y="10832"/>
                </a:moveTo>
                <a:lnTo>
                  <a:pt x="9562" y="15012"/>
                </a:lnTo>
                <a:lnTo>
                  <a:pt x="15124" y="15012"/>
                </a:lnTo>
                <a:lnTo>
                  <a:pt x="15124" y="10832"/>
                </a:lnTo>
                <a:lnTo>
                  <a:pt x="9562" y="10832"/>
                </a:lnTo>
                <a:close/>
                <a:moveTo>
                  <a:pt x="9852" y="16848"/>
                </a:moveTo>
                <a:lnTo>
                  <a:pt x="15403" y="16848"/>
                </a:lnTo>
                <a:lnTo>
                  <a:pt x="15186" y="15718"/>
                </a:lnTo>
                <a:lnTo>
                  <a:pt x="9635" y="15718"/>
                </a:lnTo>
                <a:lnTo>
                  <a:pt x="9852" y="16848"/>
                </a:lnTo>
                <a:close/>
                <a:moveTo>
                  <a:pt x="853" y="16848"/>
                </a:moveTo>
                <a:lnTo>
                  <a:pt x="9135" y="16848"/>
                </a:lnTo>
                <a:lnTo>
                  <a:pt x="8918" y="15718"/>
                </a:lnTo>
                <a:lnTo>
                  <a:pt x="1070" y="15718"/>
                </a:lnTo>
                <a:lnTo>
                  <a:pt x="853" y="16848"/>
                </a:lnTo>
                <a:close/>
                <a:moveTo>
                  <a:pt x="5720" y="12137"/>
                </a:moveTo>
                <a:lnTo>
                  <a:pt x="6277" y="12137"/>
                </a:lnTo>
                <a:lnTo>
                  <a:pt x="5387" y="9658"/>
                </a:lnTo>
                <a:lnTo>
                  <a:pt x="4768" y="9658"/>
                </a:lnTo>
                <a:lnTo>
                  <a:pt x="3881" y="12137"/>
                </a:lnTo>
                <a:lnTo>
                  <a:pt x="4441" y="12137"/>
                </a:lnTo>
                <a:lnTo>
                  <a:pt x="4615" y="11612"/>
                </a:lnTo>
                <a:lnTo>
                  <a:pt x="5543" y="11612"/>
                </a:lnTo>
                <a:lnTo>
                  <a:pt x="5720" y="12137"/>
                </a:lnTo>
                <a:close/>
                <a:moveTo>
                  <a:pt x="4775" y="11122"/>
                </a:moveTo>
                <a:lnTo>
                  <a:pt x="5077" y="10200"/>
                </a:lnTo>
                <a:lnTo>
                  <a:pt x="5380" y="11122"/>
                </a:lnTo>
                <a:lnTo>
                  <a:pt x="4775" y="11122"/>
                </a:lnTo>
                <a:close/>
                <a:moveTo>
                  <a:pt x="6414" y="11720"/>
                </a:moveTo>
                <a:lnTo>
                  <a:pt x="6803" y="11383"/>
                </a:lnTo>
                <a:cubicBezTo>
                  <a:pt x="7002" y="11605"/>
                  <a:pt x="7221" y="11717"/>
                  <a:pt x="7461" y="11717"/>
                </a:cubicBezTo>
                <a:cubicBezTo>
                  <a:pt x="7572" y="11717"/>
                  <a:pt x="7666" y="11692"/>
                  <a:pt x="7742" y="11643"/>
                </a:cubicBezTo>
                <a:cubicBezTo>
                  <a:pt x="7815" y="11598"/>
                  <a:pt x="7854" y="11532"/>
                  <a:pt x="7854" y="11452"/>
                </a:cubicBezTo>
                <a:cubicBezTo>
                  <a:pt x="7854" y="11369"/>
                  <a:pt x="7812" y="11299"/>
                  <a:pt x="7728" y="11244"/>
                </a:cubicBezTo>
                <a:cubicBezTo>
                  <a:pt x="7641" y="11188"/>
                  <a:pt x="7516" y="11129"/>
                  <a:pt x="7342" y="11066"/>
                </a:cubicBezTo>
                <a:cubicBezTo>
                  <a:pt x="7172" y="11000"/>
                  <a:pt x="7036" y="10945"/>
                  <a:pt x="6932" y="10892"/>
                </a:cubicBezTo>
                <a:cubicBezTo>
                  <a:pt x="6831" y="10840"/>
                  <a:pt x="6741" y="10764"/>
                  <a:pt x="6668" y="10670"/>
                </a:cubicBezTo>
                <a:cubicBezTo>
                  <a:pt x="6591" y="10576"/>
                  <a:pt x="6553" y="10454"/>
                  <a:pt x="6553" y="10312"/>
                </a:cubicBezTo>
                <a:cubicBezTo>
                  <a:pt x="6553" y="10169"/>
                  <a:pt x="6591" y="10047"/>
                  <a:pt x="6668" y="9936"/>
                </a:cubicBezTo>
                <a:cubicBezTo>
                  <a:pt x="6741" y="9828"/>
                  <a:pt x="6849" y="9741"/>
                  <a:pt x="6988" y="9682"/>
                </a:cubicBezTo>
                <a:cubicBezTo>
                  <a:pt x="7127" y="9623"/>
                  <a:pt x="7287" y="9592"/>
                  <a:pt x="7468" y="9592"/>
                </a:cubicBezTo>
                <a:cubicBezTo>
                  <a:pt x="7819" y="9592"/>
                  <a:pt x="8111" y="9710"/>
                  <a:pt x="8344" y="9940"/>
                </a:cubicBezTo>
                <a:lnTo>
                  <a:pt x="7975" y="10259"/>
                </a:lnTo>
                <a:cubicBezTo>
                  <a:pt x="7885" y="10186"/>
                  <a:pt x="7798" y="10134"/>
                  <a:pt x="7718" y="10096"/>
                </a:cubicBezTo>
                <a:cubicBezTo>
                  <a:pt x="7641" y="10061"/>
                  <a:pt x="7551" y="10044"/>
                  <a:pt x="7457" y="10044"/>
                </a:cubicBezTo>
                <a:cubicBezTo>
                  <a:pt x="7349" y="10044"/>
                  <a:pt x="7266" y="10068"/>
                  <a:pt x="7200" y="10117"/>
                </a:cubicBezTo>
                <a:cubicBezTo>
                  <a:pt x="7137" y="10166"/>
                  <a:pt x="7106" y="10221"/>
                  <a:pt x="7106" y="10284"/>
                </a:cubicBezTo>
                <a:cubicBezTo>
                  <a:pt x="7106" y="10357"/>
                  <a:pt x="7144" y="10416"/>
                  <a:pt x="7221" y="10461"/>
                </a:cubicBezTo>
                <a:cubicBezTo>
                  <a:pt x="7301" y="10510"/>
                  <a:pt x="7419" y="10562"/>
                  <a:pt x="7586" y="10625"/>
                </a:cubicBezTo>
                <a:cubicBezTo>
                  <a:pt x="7756" y="10684"/>
                  <a:pt x="7895" y="10739"/>
                  <a:pt x="8003" y="10795"/>
                </a:cubicBezTo>
                <a:cubicBezTo>
                  <a:pt x="8114" y="10851"/>
                  <a:pt x="8208" y="10931"/>
                  <a:pt x="8288" y="11028"/>
                </a:cubicBezTo>
                <a:cubicBezTo>
                  <a:pt x="8365" y="11129"/>
                  <a:pt x="8407" y="11254"/>
                  <a:pt x="8407" y="11407"/>
                </a:cubicBezTo>
                <a:cubicBezTo>
                  <a:pt x="8407" y="11564"/>
                  <a:pt x="8361" y="11703"/>
                  <a:pt x="8278" y="11821"/>
                </a:cubicBezTo>
                <a:cubicBezTo>
                  <a:pt x="8191" y="11936"/>
                  <a:pt x="8076" y="12029"/>
                  <a:pt x="7930" y="12092"/>
                </a:cubicBezTo>
                <a:cubicBezTo>
                  <a:pt x="7784" y="12158"/>
                  <a:pt x="7621" y="12189"/>
                  <a:pt x="7440" y="12189"/>
                </a:cubicBezTo>
                <a:cubicBezTo>
                  <a:pt x="7242" y="12189"/>
                  <a:pt x="7054" y="12148"/>
                  <a:pt x="6876" y="12064"/>
                </a:cubicBezTo>
                <a:cubicBezTo>
                  <a:pt x="6699" y="11984"/>
                  <a:pt x="6546" y="11870"/>
                  <a:pt x="6414" y="11720"/>
                </a:cubicBezTo>
                <a:close/>
              </a:path>
            </a:pathLst>
          </a:custGeom>
          <a:solidFill>
            <a:srgbClr val="5EB1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60EEFEB-7A47-02BD-DB47-4B90BACFD873}"/>
              </a:ext>
            </a:extLst>
          </p:cNvPr>
          <p:cNvSpPr txBox="1"/>
          <p:nvPr/>
        </p:nvSpPr>
        <p:spPr>
          <a:xfrm>
            <a:off x="945708" y="2532141"/>
            <a:ext cx="8017782" cy="3120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1400" b="1" dirty="0"/>
              <a:t>Process chain, Plant configuration, Integration, Operation, Measurement technologies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1E8BD1D-0742-4B13-68AE-9488ABEFEB11}"/>
              </a:ext>
            </a:extLst>
          </p:cNvPr>
          <p:cNvSpPr txBox="1"/>
          <p:nvPr/>
        </p:nvSpPr>
        <p:spPr>
          <a:xfrm>
            <a:off x="451563" y="2635992"/>
            <a:ext cx="179373" cy="1241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700" b="1" dirty="0">
                <a:solidFill>
                  <a:schemeClr val="accent5"/>
                </a:solidFill>
              </a:rPr>
              <a:t>CO</a:t>
            </a:r>
            <a:r>
              <a:rPr lang="en-US" sz="700" b="1" baseline="-25000" dirty="0">
                <a:solidFill>
                  <a:schemeClr val="accent5"/>
                </a:solidFill>
              </a:rPr>
              <a:t>2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9703D5F-9143-824E-3C4E-99D495239230}"/>
              </a:ext>
            </a:extLst>
          </p:cNvPr>
          <p:cNvGrpSpPr/>
          <p:nvPr/>
        </p:nvGrpSpPr>
        <p:grpSpPr>
          <a:xfrm>
            <a:off x="423489" y="3471273"/>
            <a:ext cx="432000" cy="518263"/>
            <a:chOff x="5459365" y="3467097"/>
            <a:chExt cx="432000" cy="518263"/>
          </a:xfrm>
        </p:grpSpPr>
        <p:pic>
          <p:nvPicPr>
            <p:cNvPr id="24" name="Grafik 23" descr="Offene Hand mit Pflanze Silhouette">
              <a:extLst>
                <a:ext uri="{FF2B5EF4-FFF2-40B4-BE49-F238E27FC236}">
                  <a16:creationId xmlns:a16="http://schemas.microsoft.com/office/drawing/2014/main" id="{3B2AFBA1-2B85-1F4B-7F0C-85AD4C7B2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59365" y="3553360"/>
              <a:ext cx="432000" cy="432000"/>
            </a:xfrm>
            <a:prstGeom prst="rect">
              <a:avLst/>
            </a:prstGeom>
          </p:spPr>
        </p:pic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84E0D47-F80F-4AE6-F2F5-1FF43A539713}"/>
                </a:ext>
              </a:extLst>
            </p:cNvPr>
            <p:cNvSpPr/>
            <p:nvPr/>
          </p:nvSpPr>
          <p:spPr>
            <a:xfrm>
              <a:off x="5557623" y="3467097"/>
              <a:ext cx="261672" cy="312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US" sz="140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04D1D73-371E-3BCE-35EC-29A2A7B57540}"/>
                </a:ext>
              </a:extLst>
            </p:cNvPr>
            <p:cNvSpPr txBox="1"/>
            <p:nvPr/>
          </p:nvSpPr>
          <p:spPr>
            <a:xfrm>
              <a:off x="5612134" y="3588028"/>
              <a:ext cx="144011" cy="1386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5"/>
                  </a:solidFill>
                </a:rPr>
                <a:t>€</a:t>
              </a:r>
              <a:endParaRPr lang="en-US" sz="1200" b="1" baseline="-250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1059E94E-DCD0-C007-7FF3-515140553710}"/>
              </a:ext>
            </a:extLst>
          </p:cNvPr>
          <p:cNvSpPr txBox="1"/>
          <p:nvPr/>
        </p:nvSpPr>
        <p:spPr>
          <a:xfrm>
            <a:off x="945708" y="3694217"/>
            <a:ext cx="7883204" cy="2862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1400" b="1" dirty="0"/>
              <a:t>De-Risking and </a:t>
            </a:r>
            <a:r>
              <a:rPr lang="en-US" sz="1400" b="1" dirty="0" err="1"/>
              <a:t>Minimisation</a:t>
            </a:r>
            <a:r>
              <a:rPr lang="en-US" sz="1400" b="1" dirty="0"/>
              <a:t> of CAPEX and OPEX, Use of Synergies </a:t>
            </a:r>
          </a:p>
        </p:txBody>
      </p:sp>
      <p:pic>
        <p:nvPicPr>
          <p:cNvPr id="20" name="Video 69" title="Zahnräder, die sich in der Kopfkontur drehen">
            <a:hlinkClick r:id="" action="ppaction://media"/>
            <a:extLst>
              <a:ext uri="{FF2B5EF4-FFF2-40B4-BE49-F238E27FC236}">
                <a16:creationId xmlns:a16="http://schemas.microsoft.com/office/drawing/2014/main" id="{B4EF3955-07DF-C8B2-1AA7-AB3088875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746" y="4085793"/>
            <a:ext cx="935764" cy="52636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7E253B4-8876-24BC-61E0-C19F6AA8CA54}"/>
              </a:ext>
            </a:extLst>
          </p:cNvPr>
          <p:cNvSpPr txBox="1"/>
          <p:nvPr/>
        </p:nvSpPr>
        <p:spPr>
          <a:xfrm>
            <a:off x="945708" y="4165640"/>
            <a:ext cx="8017782" cy="2862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1400" b="1" dirty="0"/>
              <a:t>Consultancy and Supporting Work for RWE’s BECCUS projects </a:t>
            </a:r>
            <a:br>
              <a:rPr lang="en-US" sz="1400" b="1" dirty="0"/>
            </a:br>
            <a:r>
              <a:rPr lang="en-US" sz="1400" b="1" dirty="0"/>
              <a:t>(Technology Provider, Authorities, Networks)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4140C8F-E4F0-E254-83C1-47B85E621FE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824" y="1837300"/>
            <a:ext cx="562867" cy="43200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33EBB1D2-5623-C533-2BE8-D4627D47E8D8}"/>
              </a:ext>
            </a:extLst>
          </p:cNvPr>
          <p:cNvSpPr txBox="1"/>
          <p:nvPr/>
        </p:nvSpPr>
        <p:spPr>
          <a:xfrm>
            <a:off x="945708" y="1951103"/>
            <a:ext cx="8017782" cy="3120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400" b="1" dirty="0"/>
              <a:t>Solvent Management</a:t>
            </a:r>
          </a:p>
        </p:txBody>
      </p:sp>
      <p:sp>
        <p:nvSpPr>
          <p:cNvPr id="41" name="Vertikaler Textplatzhalter 5">
            <a:extLst>
              <a:ext uri="{FF2B5EF4-FFF2-40B4-BE49-F238E27FC236}">
                <a16:creationId xmlns:a16="http://schemas.microsoft.com/office/drawing/2014/main" id="{427FF913-6AD3-A3A6-C087-35E82C73DE30}"/>
              </a:ext>
            </a:extLst>
          </p:cNvPr>
          <p:cNvSpPr txBox="1">
            <a:spLocks/>
          </p:cNvSpPr>
          <p:nvPr/>
        </p:nvSpPr>
        <p:spPr>
          <a:xfrm>
            <a:off x="270000" y="280799"/>
            <a:ext cx="8332160" cy="766707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Conclusion</a:t>
            </a:r>
          </a:p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Experience of more than 115,000 operating hours of the CO</a:t>
            </a:r>
            <a:r>
              <a:rPr lang="en-US" sz="1400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 capture pilot plant at 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</a:rPr>
              <a:t>Niederaussem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 and 20 years of CCUS projects</a:t>
            </a:r>
            <a:endParaRPr lang="en-GB" sz="1575" dirty="0">
              <a:solidFill>
                <a:srgbClr val="1D4477"/>
              </a:solidFill>
              <a:latin typeface="+mn-lt"/>
            </a:endParaRPr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61F30A0F-56B7-54AA-B112-EF1B157BDDE9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BF7E2E47-86DD-8648-E528-050B9A9A9A4A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6349989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677F1DB9-6BD1-4662-AD32-A5C07CCC53B6}" type="slidenum">
              <a:rPr lang="en-GB" sz="600" smtClean="0"/>
              <a:pPr/>
              <a:t>15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1995587-A4F2-D93D-DE9C-F0043B359C8A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495999" cy="726092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900" dirty="0">
                <a:solidFill>
                  <a:srgbClr val="1D4477"/>
                </a:solidFill>
                <a:latin typeface="+mj-lt"/>
                <a:cs typeface="RWE Sans" panose="020B0504020101010102" pitchFamily="34" charset="0"/>
              </a:rPr>
              <a:t>Acknowledgements</a:t>
            </a:r>
            <a:br>
              <a:rPr lang="en-US" sz="1900" dirty="0">
                <a:solidFill>
                  <a:srgbClr val="1D4477"/>
                </a:solidFill>
                <a:latin typeface="+mj-lt"/>
                <a:cs typeface="RWE Sans" panose="020B0504020101010102" pitchFamily="34" charset="0"/>
              </a:rPr>
            </a:br>
            <a:endParaRPr lang="en-US" sz="1900" dirty="0">
              <a:solidFill>
                <a:srgbClr val="1D4477"/>
              </a:solidFill>
              <a:latin typeface="+mj-lt"/>
              <a:cs typeface="RWE Sans" panose="020B0504020101010102" pitchFamily="34" charset="0"/>
            </a:endParaRPr>
          </a:p>
        </p:txBody>
      </p:sp>
      <p:pic>
        <p:nvPicPr>
          <p:cNvPr id="39" name="Energiefeld">
            <a:extLst>
              <a:ext uri="{FF2B5EF4-FFF2-40B4-BE49-F238E27FC236}">
                <a16:creationId xmlns:a16="http://schemas.microsoft.com/office/drawing/2014/main" id="{D9ED852C-29EE-9584-7C5B-97BA7BF58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248459" y="0"/>
            <a:ext cx="1895540" cy="684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2D457EB-C889-8ABC-46FE-7C3756D0C8CA}"/>
              </a:ext>
            </a:extLst>
          </p:cNvPr>
          <p:cNvSpPr/>
          <p:nvPr/>
        </p:nvSpPr>
        <p:spPr>
          <a:xfrm>
            <a:off x="1120226" y="956772"/>
            <a:ext cx="6920431" cy="10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F6622C7-9A5B-40EF-3371-7A7178C37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448" r="36589" b="-1"/>
          <a:stretch/>
        </p:blipFill>
        <p:spPr>
          <a:xfrm>
            <a:off x="260969" y="950954"/>
            <a:ext cx="4873112" cy="4941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9740C5B-6590-0558-8813-CF26E845CB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846"/>
          <a:stretch/>
        </p:blipFill>
        <p:spPr>
          <a:xfrm>
            <a:off x="4149829" y="1706398"/>
            <a:ext cx="1253073" cy="38730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D011671-2488-42D9-559A-03DCFBC29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895" y="1700430"/>
            <a:ext cx="378471" cy="14175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F5B0A41-AB1D-A9DC-3AB5-41CB77534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063" y="1681343"/>
            <a:ext cx="421298" cy="19126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48E48D7-CDCB-07A5-50FF-E4D5F255C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3327" y="1914852"/>
            <a:ext cx="480988" cy="22063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25F414E-9F0C-C8BB-BAFE-293CF2D67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6629" y="1686982"/>
            <a:ext cx="774588" cy="18999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3BAD2B5-2AD2-9EFD-C51C-B7224D30C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5913" y="1709153"/>
            <a:ext cx="448286" cy="141240"/>
          </a:xfrm>
          <a:prstGeom prst="rect">
            <a:avLst/>
          </a:prstGeom>
        </p:spPr>
      </p:pic>
      <p:pic>
        <p:nvPicPr>
          <p:cNvPr id="22" name="Picture 2" descr="Norges Teknisk-Naturvitenskapelige&#10;Universitet">
            <a:extLst>
              <a:ext uri="{FF2B5EF4-FFF2-40B4-BE49-F238E27FC236}">
                <a16:creationId xmlns:a16="http://schemas.microsoft.com/office/drawing/2014/main" id="{3A927C40-BDEC-E950-4A0F-F04A553B6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13" y="1831936"/>
            <a:ext cx="547670" cy="41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9CD842F-0269-AF79-3AB6-3DA1636D9F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873" y="1683643"/>
            <a:ext cx="536229" cy="410057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A705966-76A9-3BE8-CCDE-10EE2301FC65}"/>
              </a:ext>
            </a:extLst>
          </p:cNvPr>
          <p:cNvSpPr txBox="1"/>
          <p:nvPr/>
        </p:nvSpPr>
        <p:spPr>
          <a:xfrm>
            <a:off x="1079516" y="898885"/>
            <a:ext cx="2464745" cy="661720"/>
          </a:xfrm>
          <a:prstGeom prst="rect">
            <a:avLst/>
          </a:prstGeom>
          <a:solidFill>
            <a:schemeClr val="bg1"/>
          </a:solidFill>
        </p:spPr>
        <p:txBody>
          <a:bodyPr wrap="square" rIns="72000">
            <a:spAutoFit/>
          </a:bodyPr>
          <a:lstStyle/>
          <a:p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ACT SCOPE Project No 327341</a:t>
            </a:r>
            <a:b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project has received funding from RVO (NL), FZJ/PTJ (DE), RCN (NO), BEIS (UK), DST (IN), and DOE (USA) through the ACZ initiative.                                         </a:t>
            </a:r>
            <a:r>
              <a:rPr lang="en-US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www.scope-act.org</a:t>
            </a:r>
            <a:b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740" b="1" dirty="0">
              <a:solidFill>
                <a:srgbClr val="40C5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10FEFCF-42E3-8701-558E-421161C56E86}"/>
              </a:ext>
            </a:extLst>
          </p:cNvPr>
          <p:cNvSpPr txBox="1"/>
          <p:nvPr/>
        </p:nvSpPr>
        <p:spPr>
          <a:xfrm>
            <a:off x="1078008" y="1483733"/>
            <a:ext cx="2466253" cy="88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 </a:t>
            </a:r>
            <a:r>
              <a:rPr lang="en-US" sz="7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MeDORA</a:t>
            </a:r>
            <a:br>
              <a:rPr lang="en-US" sz="7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project has received funding from The RCN (no 308765), FZJ/PTJ (no 03EE5160) and PPS-</a:t>
            </a:r>
            <a:r>
              <a:rPr lang="en-US" sz="74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toeslag</a:t>
            </a:r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 TKI-</a:t>
            </a:r>
            <a:r>
              <a:rPr lang="en-US" sz="74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Energie</a:t>
            </a:r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 (TKI 2023 </a:t>
            </a:r>
            <a:r>
              <a:rPr lang="en-US" sz="74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MeDORA</a:t>
            </a:r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, program: </a:t>
            </a:r>
            <a:r>
              <a:rPr lang="en-US" sz="74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Nieuw</a:t>
            </a:r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 Gas/CCS)       			      </a:t>
            </a:r>
            <a:r>
              <a:rPr lang="en-US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www.sintef.no/en/</a:t>
            </a:r>
            <a:br>
              <a:rPr lang="en-US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projects/2023/</a:t>
            </a:r>
            <a:r>
              <a:rPr lang="en-US" sz="740" b="1" dirty="0" err="1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medora</a:t>
            </a:r>
            <a:r>
              <a:rPr lang="en-US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-membrane-assisted-dissolved-</a:t>
            </a:r>
            <a:br>
              <a:rPr lang="en-US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oxygenremoval-from-amine-solution-for-co2-capture/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6309840-43F5-AE97-FF65-F54D984E5BE9}"/>
              </a:ext>
            </a:extLst>
          </p:cNvPr>
          <p:cNvSpPr/>
          <p:nvPr/>
        </p:nvSpPr>
        <p:spPr>
          <a:xfrm>
            <a:off x="472527" y="888954"/>
            <a:ext cx="576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200E976A-8804-2744-1B27-046EEDFDE3A8}"/>
              </a:ext>
            </a:extLst>
          </p:cNvPr>
          <p:cNvCxnSpPr>
            <a:cxnSpLocks/>
          </p:cNvCxnSpPr>
          <p:nvPr/>
        </p:nvCxnSpPr>
        <p:spPr>
          <a:xfrm>
            <a:off x="1159140" y="1475675"/>
            <a:ext cx="7560000" cy="0"/>
          </a:xfrm>
          <a:prstGeom prst="line">
            <a:avLst/>
          </a:prstGeom>
          <a:ln w="25400">
            <a:solidFill>
              <a:srgbClr val="E6F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5759B7E-FD49-EDD5-DA6A-CB83E42A4E97}"/>
              </a:ext>
            </a:extLst>
          </p:cNvPr>
          <p:cNvCxnSpPr>
            <a:cxnSpLocks/>
          </p:cNvCxnSpPr>
          <p:nvPr/>
        </p:nvCxnSpPr>
        <p:spPr>
          <a:xfrm>
            <a:off x="1159140" y="2362206"/>
            <a:ext cx="7560000" cy="0"/>
          </a:xfrm>
          <a:prstGeom prst="line">
            <a:avLst/>
          </a:prstGeom>
          <a:ln w="25400">
            <a:solidFill>
              <a:srgbClr val="E6F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29AC64FE-6715-F99D-9B0C-BBD69D488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649" y="2422872"/>
            <a:ext cx="378851" cy="14190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258B88C-3FAB-F397-7EA7-8AA0188515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1732" y="2418871"/>
            <a:ext cx="448734" cy="141381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04C4B8A4-58D7-3218-D408-37D38A582D5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1608" y="2618125"/>
            <a:ext cx="293345" cy="237973"/>
          </a:xfrm>
          <a:prstGeom prst="rect">
            <a:avLst/>
          </a:prstGeom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8FA84110-6305-9822-A11B-6A848A4E7B2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7085" y="2926900"/>
            <a:ext cx="305928" cy="190666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BA4B74E2-E0B4-A0E6-2B3F-51C50CCB23E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8046" y="2294210"/>
            <a:ext cx="677927" cy="379639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8143838-82AE-CE01-E6ED-D6CA4F194C3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649" y="2668510"/>
            <a:ext cx="563669" cy="153370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660E4733-7349-3904-428D-28F64CABFBF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182" y="2662369"/>
            <a:ext cx="435500" cy="167223"/>
          </a:xfrm>
          <a:prstGeom prst="rect">
            <a:avLst/>
          </a:prstGeom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FEEC3A5B-7FFA-A6BE-C827-6B5AF88277E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480"/>
          <a:stretch/>
        </p:blipFill>
        <p:spPr>
          <a:xfrm>
            <a:off x="6858691" y="2594926"/>
            <a:ext cx="268188" cy="317192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915E8E09-B118-51D1-60E4-E68099A7875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8685" y="2378950"/>
            <a:ext cx="531906" cy="228626"/>
          </a:xfrm>
          <a:prstGeom prst="rect">
            <a:avLst/>
          </a:prstGeom>
        </p:spPr>
      </p:pic>
      <p:pic>
        <p:nvPicPr>
          <p:cNvPr id="45" name="Picture 14">
            <a:extLst>
              <a:ext uri="{FF2B5EF4-FFF2-40B4-BE49-F238E27FC236}">
                <a16:creationId xmlns:a16="http://schemas.microsoft.com/office/drawing/2014/main" id="{CFDC23A5-0681-A67E-E555-C908D7C6302A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3155" y="2931709"/>
            <a:ext cx="381331" cy="190666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FA7B992-2CFA-D859-EA54-EA47907724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84346" y="2859932"/>
            <a:ext cx="858030" cy="166886"/>
          </a:xfrm>
          <a:prstGeom prst="rect">
            <a:avLst/>
          </a:prstGeom>
        </p:spPr>
      </p:pic>
      <p:pic>
        <p:nvPicPr>
          <p:cNvPr id="47" name="Picture 2" descr="Clean Energy Transition Partnership">
            <a:extLst>
              <a:ext uri="{FF2B5EF4-FFF2-40B4-BE49-F238E27FC236}">
                <a16:creationId xmlns:a16="http://schemas.microsoft.com/office/drawing/2014/main" id="{566EF4EA-6371-B44E-6327-3324A727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24" y="2484366"/>
            <a:ext cx="600096" cy="2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Inforegio - Download centre for visual elements">
            <a:extLst>
              <a:ext uri="{FF2B5EF4-FFF2-40B4-BE49-F238E27FC236}">
                <a16:creationId xmlns:a16="http://schemas.microsoft.com/office/drawing/2014/main" id="{0DE8F465-E3E0-38DF-8C5E-45C978822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543" y="2484450"/>
            <a:ext cx="1312682" cy="2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CF392950-7D6E-B8D8-3F9B-D9F4A22151F8}"/>
              </a:ext>
            </a:extLst>
          </p:cNvPr>
          <p:cNvCxnSpPr>
            <a:cxnSpLocks/>
          </p:cNvCxnSpPr>
          <p:nvPr/>
        </p:nvCxnSpPr>
        <p:spPr>
          <a:xfrm>
            <a:off x="1159140" y="3163934"/>
            <a:ext cx="7560000" cy="0"/>
          </a:xfrm>
          <a:prstGeom prst="line">
            <a:avLst/>
          </a:prstGeom>
          <a:ln w="25400">
            <a:solidFill>
              <a:srgbClr val="E6F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A958474B-3FD1-F288-94AC-5A3B0ED4EEAC}"/>
              </a:ext>
            </a:extLst>
          </p:cNvPr>
          <p:cNvSpPr txBox="1"/>
          <p:nvPr/>
        </p:nvSpPr>
        <p:spPr>
          <a:xfrm>
            <a:off x="1103722" y="2354286"/>
            <a:ext cx="251831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DRIVE</a:t>
            </a:r>
            <a:br>
              <a:rPr lang="en-US" sz="7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Project has been funded by partners of the </a:t>
            </a:r>
            <a:r>
              <a:rPr lang="en-US" sz="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CETpartnership</a:t>
            </a:r>
            <a:r>
              <a:rPr lang="en-US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700" dirty="0">
                <a:latin typeface="Calibri Light" panose="020F0302020204030204" pitchFamily="34" charset="0"/>
                <a:cs typeface="Calibri Light" panose="020F0302020204030204" pitchFamily="34" charset="0"/>
                <a:hlinkClick r:id="rId24"/>
              </a:rPr>
              <a:t>https://cetpartnership.eu</a:t>
            </a:r>
            <a:r>
              <a:rPr lang="en-US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) and</a:t>
            </a:r>
            <a:r>
              <a:rPr lang="en-US" sz="740" dirty="0">
                <a:latin typeface="Calibri Light" panose="020F0302020204030204" pitchFamily="34" charset="0"/>
                <a:cs typeface="Calibri Light" panose="020F0302020204030204" pitchFamily="34" charset="0"/>
              </a:rPr>
              <a:t> FZJ/PTJ-MWIKE (no EFO-0216</a:t>
            </a:r>
            <a:r>
              <a:rPr lang="en-US" sz="74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),</a:t>
            </a:r>
            <a:br>
              <a:rPr lang="en-US" sz="74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74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</a:t>
            </a:r>
            <a:r>
              <a:rPr lang="en-GB" sz="740" b="1" dirty="0">
                <a:solidFill>
                  <a:srgbClr val="40C5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https://DRIVE-co2.eu/</a:t>
            </a:r>
            <a:endParaRPr lang="en-US" sz="740" b="1" dirty="0">
              <a:solidFill>
                <a:srgbClr val="40C5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D82E5663-16F1-3F03-FC8C-CCDB1EC4819B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656" y="1488817"/>
            <a:ext cx="815839" cy="383791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392A048E-20D9-9B85-F982-DBE70AD06FDE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010" y="2428849"/>
            <a:ext cx="701435" cy="18927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1DAD329-C8E5-8AF4-9789-E39711A0362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394" y="1285260"/>
            <a:ext cx="290793" cy="658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02BB407-73EE-9539-0039-59E4E3F2517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68372" y="759872"/>
            <a:ext cx="561594" cy="203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6C4AD-D4C7-7B6B-4D2C-164C7DBA4F14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718" y="1019952"/>
            <a:ext cx="630216" cy="1568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D7A6107-8F22-A6DB-7782-4771285524C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113222" y="1231599"/>
            <a:ext cx="456883" cy="1844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8C89B9-5812-D092-60D2-98434C231C3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42695" y="756715"/>
            <a:ext cx="565785" cy="1990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6D2579-C57F-A5C8-9D8D-E41EB4025F8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25787" y="974802"/>
            <a:ext cx="249399" cy="18233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46E0A37-9D0E-0342-AFD6-D096A5AC4FF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19883" y="718637"/>
            <a:ext cx="299638" cy="263784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9F0BCEF-839E-54BC-82E1-7229C1CD7F6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00247" y="1250217"/>
            <a:ext cx="333230" cy="17983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8C182DE2-82C1-413F-736B-275A0AAE881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448226" y="1250681"/>
            <a:ext cx="616994" cy="17281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4DDB0BDC-BB2F-0ABD-2034-7353E71BECC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89857" y="752602"/>
            <a:ext cx="547002" cy="15928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E82F9BAE-B0C1-7BA9-063C-ADBAA128569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139046" y="1059720"/>
            <a:ext cx="293411" cy="9221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AA509358-4D15-CDE9-208E-8190D67B5E0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711839" y="1065617"/>
            <a:ext cx="347902" cy="10479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0EE8D98C-8236-9384-5540-79D4897E5E7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45521" y="1263764"/>
            <a:ext cx="213771" cy="11736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BB6BEB31-D3C5-C422-F1D7-05020D4BDF7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293363" y="1205479"/>
            <a:ext cx="333231" cy="16347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EC012879-35DC-B806-801A-AEBE60FB3DD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745179" y="1037217"/>
            <a:ext cx="972448" cy="111077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AB7EE4FF-2618-2E5A-0B02-04A0135B59A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49857" y="1242884"/>
            <a:ext cx="456883" cy="180065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341624E5-9917-44EE-757A-59B0A2D92C0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293706" y="725226"/>
            <a:ext cx="595205" cy="163472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36B00449-4C92-945B-EBEF-A83C5CBC06F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643555" y="728900"/>
            <a:ext cx="203248" cy="217265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4DB095DF-38E8-B145-0DF8-420B0477E06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288486" y="985249"/>
            <a:ext cx="356285" cy="11526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160306A-7821-D785-B38D-7A8F0C2F96D6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9339" y="885086"/>
            <a:ext cx="836206" cy="473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8B4883C2-5012-9072-342B-47EF57FD0D11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713359" y="4267033"/>
            <a:ext cx="280097" cy="221129"/>
          </a:xfrm>
          <a:prstGeom prst="rect">
            <a:avLst/>
          </a:prstGeom>
        </p:spPr>
      </p:pic>
      <p:pic>
        <p:nvPicPr>
          <p:cNvPr id="69" name="Picture 10" descr="Ein grüneres Erscheinungsbild für RWE | Design Tagebuch">
            <a:extLst>
              <a:ext uri="{FF2B5EF4-FFF2-40B4-BE49-F238E27FC236}">
                <a16:creationId xmlns:a16="http://schemas.microsoft.com/office/drawing/2014/main" id="{C1861068-6EB5-4F0B-7517-4B2047AE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58" y="3271316"/>
            <a:ext cx="426015" cy="31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E4534165-A8AC-ACF2-2531-5C1DA62F931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20851" y="3584684"/>
            <a:ext cx="511480" cy="76305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9A7ED94B-2DE2-5B45-B649-683B33EAC09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791353" y="3555952"/>
            <a:ext cx="319555" cy="117731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D6168E40-8A16-D5CA-757E-2721174C464B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094706" y="3356628"/>
            <a:ext cx="503083" cy="1450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D7B1B219-CC34-21CD-15EC-C7F6E15A67D3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417262" y="3357553"/>
            <a:ext cx="313351" cy="137185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68AA4C9B-A5B0-B4B6-565A-FBD20A101FC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364518" y="4047656"/>
            <a:ext cx="411331" cy="239644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DA28A165-C2AD-3AA9-8390-CCE898F21A5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690826" y="3565064"/>
            <a:ext cx="522211" cy="139495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132F5BB0-9AFB-17B3-27C1-C8851DBE32E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432051" y="3286461"/>
            <a:ext cx="375976" cy="318815"/>
          </a:xfrm>
          <a:prstGeom prst="rect">
            <a:avLst/>
          </a:prstGeom>
        </p:spPr>
      </p:pic>
      <p:pic>
        <p:nvPicPr>
          <p:cNvPr id="77" name="Grafik 1" descr="image008">
            <a:extLst>
              <a:ext uri="{FF2B5EF4-FFF2-40B4-BE49-F238E27FC236}">
                <a16:creationId xmlns:a16="http://schemas.microsoft.com/office/drawing/2014/main" id="{F278DE91-B40B-44F1-98F4-1F2AE6A1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3" y="3315787"/>
            <a:ext cx="904837" cy="301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8" name="Rechteck 77">
            <a:extLst>
              <a:ext uri="{FF2B5EF4-FFF2-40B4-BE49-F238E27FC236}">
                <a16:creationId xmlns:a16="http://schemas.microsoft.com/office/drawing/2014/main" id="{5011B13B-4077-1A0A-B50A-A023262A141C}"/>
              </a:ext>
            </a:extLst>
          </p:cNvPr>
          <p:cNvSpPr/>
          <p:nvPr/>
        </p:nvSpPr>
        <p:spPr>
          <a:xfrm>
            <a:off x="1050611" y="3342907"/>
            <a:ext cx="285560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 dirty="0"/>
              <a:t>This project has received funding from the European Union‘s Horizon 2020 research and innovation </a:t>
            </a:r>
            <a:r>
              <a:rPr lang="en-US" sz="700" dirty="0" err="1"/>
              <a:t>programme</a:t>
            </a:r>
            <a:r>
              <a:rPr lang="en-US" sz="700" dirty="0"/>
              <a:t> under grant agreement No 101006799.                       </a:t>
            </a:r>
            <a:r>
              <a:rPr lang="en-US" sz="700" b="1" dirty="0">
                <a:solidFill>
                  <a:srgbClr val="32B4E6"/>
                </a:solidFill>
              </a:rPr>
              <a:t>www.takeoff-project.eu</a:t>
            </a: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80086EA1-59D7-189E-D08E-ABF3288DA3DD}"/>
              </a:ext>
            </a:extLst>
          </p:cNvPr>
          <p:cNvPicPr/>
          <p:nvPr/>
        </p:nvPicPr>
        <p:blipFill rotWithShape="1">
          <a:blip r:embed="rId58"/>
          <a:srcRect t="38841" r="72390" b="55303"/>
          <a:stretch/>
        </p:blipFill>
        <p:spPr>
          <a:xfrm>
            <a:off x="6611171" y="4174764"/>
            <a:ext cx="537435" cy="11303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7DB8C289-8166-FAB8-0EC9-582787AA34C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026763" y="3972652"/>
            <a:ext cx="387161" cy="154865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926805FF-8971-21CC-8DC3-BB3C616ADAF6}"/>
              </a:ext>
            </a:extLst>
          </p:cNvPr>
          <p:cNvPicPr/>
          <p:nvPr/>
        </p:nvPicPr>
        <p:blipFill rotWithShape="1">
          <a:blip r:embed="rId58"/>
          <a:srcRect t="44456" r="73027" b="46556"/>
          <a:stretch/>
        </p:blipFill>
        <p:spPr>
          <a:xfrm>
            <a:off x="7361867" y="3986372"/>
            <a:ext cx="454938" cy="103424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3819FE36-E544-907A-42F0-F590CCF51C90}"/>
              </a:ext>
            </a:extLst>
          </p:cNvPr>
          <p:cNvPicPr/>
          <p:nvPr/>
        </p:nvPicPr>
        <p:blipFill rotWithShape="1">
          <a:blip r:embed="rId58"/>
          <a:srcRect t="62783" r="72772" b="27735"/>
          <a:stretch/>
        </p:blipFill>
        <p:spPr>
          <a:xfrm>
            <a:off x="6810019" y="3963274"/>
            <a:ext cx="544527" cy="125514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BB504196-75EB-91C9-DE24-0E694ABEFC11}"/>
              </a:ext>
            </a:extLst>
          </p:cNvPr>
          <p:cNvPicPr/>
          <p:nvPr/>
        </p:nvPicPr>
        <p:blipFill rotWithShape="1">
          <a:blip r:embed="rId58"/>
          <a:srcRect l="79269" t="52819" r="3093" b="41434"/>
          <a:stretch/>
        </p:blipFill>
        <p:spPr>
          <a:xfrm>
            <a:off x="7690337" y="4190954"/>
            <a:ext cx="404303" cy="95374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874932E6-A20E-C139-2741-ACA278212342}"/>
              </a:ext>
            </a:extLst>
          </p:cNvPr>
          <p:cNvPicPr/>
          <p:nvPr/>
        </p:nvPicPr>
        <p:blipFill rotWithShape="1">
          <a:blip r:embed="rId58"/>
          <a:srcRect l="71048" t="89758" r="3106" b="4388"/>
          <a:stretch/>
        </p:blipFill>
        <p:spPr>
          <a:xfrm>
            <a:off x="5957327" y="4199489"/>
            <a:ext cx="609849" cy="11303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7B06538D-7B08-F219-6457-FB9D9B4C3E33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417758" y="4182123"/>
            <a:ext cx="495037" cy="103005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BF7D49DF-4CE1-25C7-0A29-8A35486C924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362126" y="3970204"/>
            <a:ext cx="526543" cy="140006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CD02EAFD-2404-F3B9-C440-FF829B482E6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177823" y="4138759"/>
            <a:ext cx="280454" cy="221127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66FBC883-BC9B-4FF9-0A91-EE6F77C0FC2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973048" y="4368908"/>
            <a:ext cx="489311" cy="95374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0E2A0F1B-AA21-32E5-74BE-70B75AEF271F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5395973" y="4360427"/>
            <a:ext cx="470019" cy="160059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E37795A4-D0B4-3FA0-ACF4-EBB48B7B2D76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6583132" y="3910012"/>
            <a:ext cx="224841" cy="227313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99D923A3-1A57-3C98-456F-11CFED01AA81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930966" y="3963274"/>
            <a:ext cx="135621" cy="199732"/>
          </a:xfrm>
          <a:prstGeom prst="rect">
            <a:avLst/>
          </a:prstGeom>
        </p:spPr>
      </p:pic>
      <p:sp>
        <p:nvSpPr>
          <p:cNvPr id="93" name="Rechteck 92">
            <a:extLst>
              <a:ext uri="{FF2B5EF4-FFF2-40B4-BE49-F238E27FC236}">
                <a16:creationId xmlns:a16="http://schemas.microsoft.com/office/drawing/2014/main" id="{36EC42F8-74DF-CB38-074C-F69F342546B6}"/>
              </a:ext>
            </a:extLst>
          </p:cNvPr>
          <p:cNvSpPr/>
          <p:nvPr/>
        </p:nvSpPr>
        <p:spPr>
          <a:xfrm>
            <a:off x="1050611" y="4001415"/>
            <a:ext cx="28521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 dirty="0"/>
              <a:t>This project has received funding from the European Union‘s Horizon 2020 research and innovation </a:t>
            </a:r>
            <a:r>
              <a:rPr lang="en-US" sz="700" dirty="0" err="1"/>
              <a:t>programme</a:t>
            </a:r>
            <a:r>
              <a:rPr lang="en-US" sz="700" dirty="0"/>
              <a:t> under grant agreement No                                                  </a:t>
            </a:r>
            <a:r>
              <a:rPr lang="en-US" sz="700" b="1" dirty="0">
                <a:solidFill>
                  <a:srgbClr val="32B4E6"/>
                </a:solidFill>
              </a:rPr>
              <a:t>www. eco2fuel-project.eu </a:t>
            </a:r>
            <a:endParaRPr lang="de-DE" sz="700" dirty="0"/>
          </a:p>
        </p:txBody>
      </p:sp>
      <p:pic>
        <p:nvPicPr>
          <p:cNvPr id="94" name="Picture 2" descr="European Union - Wikipedia">
            <a:extLst>
              <a:ext uri="{FF2B5EF4-FFF2-40B4-BE49-F238E27FC236}">
                <a16:creationId xmlns:a16="http://schemas.microsoft.com/office/drawing/2014/main" id="{74BB6232-20EF-6B7C-DD38-E53F619B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91" y="3300500"/>
            <a:ext cx="652486" cy="4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European Union - Wikipedia">
            <a:extLst>
              <a:ext uri="{FF2B5EF4-FFF2-40B4-BE49-F238E27FC236}">
                <a16:creationId xmlns:a16="http://schemas.microsoft.com/office/drawing/2014/main" id="{CB1A2CBB-530F-0596-6599-C75B99274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91" y="3965022"/>
            <a:ext cx="652486" cy="4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Gerade Verbindung 112">
            <a:extLst>
              <a:ext uri="{FF2B5EF4-FFF2-40B4-BE49-F238E27FC236}">
                <a16:creationId xmlns:a16="http://schemas.microsoft.com/office/drawing/2014/main" id="{9B520D6B-6301-E6B9-FC87-B6F804110169}"/>
              </a:ext>
            </a:extLst>
          </p:cNvPr>
          <p:cNvCxnSpPr>
            <a:cxnSpLocks/>
          </p:cNvCxnSpPr>
          <p:nvPr/>
        </p:nvCxnSpPr>
        <p:spPr>
          <a:xfrm flipV="1">
            <a:off x="1159140" y="3824461"/>
            <a:ext cx="7560000" cy="0"/>
          </a:xfrm>
          <a:prstGeom prst="line">
            <a:avLst/>
          </a:prstGeom>
          <a:ln w="25400">
            <a:solidFill>
              <a:srgbClr val="32B4E6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112">
            <a:extLst>
              <a:ext uri="{FF2B5EF4-FFF2-40B4-BE49-F238E27FC236}">
                <a16:creationId xmlns:a16="http://schemas.microsoft.com/office/drawing/2014/main" id="{1CB390B0-B338-E1A3-6A4C-0CBB96AC3215}"/>
              </a:ext>
            </a:extLst>
          </p:cNvPr>
          <p:cNvCxnSpPr>
            <a:cxnSpLocks/>
          </p:cNvCxnSpPr>
          <p:nvPr/>
        </p:nvCxnSpPr>
        <p:spPr>
          <a:xfrm flipV="1">
            <a:off x="1159140" y="4559409"/>
            <a:ext cx="7560000" cy="0"/>
          </a:xfrm>
          <a:prstGeom prst="line">
            <a:avLst/>
          </a:prstGeom>
          <a:ln w="25400">
            <a:solidFill>
              <a:srgbClr val="32B4E6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Grafik 1">
            <a:extLst>
              <a:ext uri="{FF2B5EF4-FFF2-40B4-BE49-F238E27FC236}">
                <a16:creationId xmlns:a16="http://schemas.microsoft.com/office/drawing/2014/main" id="{E0F0B296-31A7-379D-6394-6F85FA61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9" y="4035864"/>
            <a:ext cx="507881" cy="28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78BA6B08-C220-25F1-9601-A610A3FB062B}"/>
              </a:ext>
            </a:extLst>
          </p:cNvPr>
          <p:cNvPicPr>
            <a:picLocks noChangeAspect="1"/>
          </p:cNvPicPr>
          <p:nvPr/>
        </p:nvPicPr>
        <p:blipFill rotWithShape="1">
          <a:blip r:embed="rId69"/>
          <a:srcRect t="-3067" b="-2"/>
          <a:stretch/>
        </p:blipFill>
        <p:spPr>
          <a:xfrm>
            <a:off x="7850753" y="3346770"/>
            <a:ext cx="360789" cy="176012"/>
          </a:xfrm>
          <a:prstGeom prst="rect">
            <a:avLst/>
          </a:prstGeom>
        </p:spPr>
      </p:pic>
      <p:pic>
        <p:nvPicPr>
          <p:cNvPr id="100" name="Picture 4" descr="Bildergebnis für CONSIGLIO NAZIONALE DELLE RICERCHE">
            <a:hlinkClick r:id="rId70"/>
            <a:extLst>
              <a:ext uri="{FF2B5EF4-FFF2-40B4-BE49-F238E27FC236}">
                <a16:creationId xmlns:a16="http://schemas.microsoft.com/office/drawing/2014/main" id="{82E2AC45-05C5-6E69-43F0-E79AE098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67" y="4285127"/>
            <a:ext cx="285435" cy="2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B2C4F39F-FDA4-DA0C-80BA-3FCF271F22B2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7261711" y="3512251"/>
            <a:ext cx="360234" cy="256834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1A8D88CA-7DCC-4024-87EC-7806CAA8D79D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6018520" y="3547256"/>
            <a:ext cx="469952" cy="1348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8E86F5B-C749-7F17-ED93-C02F0A0B3B81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8774777" y="965910"/>
            <a:ext cx="234729" cy="2745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204149-4A57-E548-8F98-AF9169568666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8610263" y="817647"/>
            <a:ext cx="324848" cy="1299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E7D26D-43CB-F29F-2A12-B60F0EB0C9A9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8612621" y="1288424"/>
            <a:ext cx="421298" cy="97329"/>
          </a:xfrm>
          <a:prstGeom prst="rect">
            <a:avLst/>
          </a:prstGeom>
        </p:spPr>
      </p:pic>
      <p:sp>
        <p:nvSpPr>
          <p:cNvPr id="36" name="Datumsplatzhalter 1">
            <a:extLst>
              <a:ext uri="{FF2B5EF4-FFF2-40B4-BE49-F238E27FC236}">
                <a16:creationId xmlns:a16="http://schemas.microsoft.com/office/drawing/2014/main" id="{6ED006EF-F81F-52F3-B156-A68A0EA50FD3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53" name="Fußzeilenplatzhalter 2">
            <a:extLst>
              <a:ext uri="{FF2B5EF4-FFF2-40B4-BE49-F238E27FC236}">
                <a16:creationId xmlns:a16="http://schemas.microsoft.com/office/drawing/2014/main" id="{FE4F71EB-AC75-A738-6091-F503DBF4F2AB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263952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hteck 278">
            <a:extLst>
              <a:ext uri="{FF2B5EF4-FFF2-40B4-BE49-F238E27FC236}">
                <a16:creationId xmlns:a16="http://schemas.microsoft.com/office/drawing/2014/main" id="{13F3F014-2089-03D1-16F2-64AA25A8DD3F}"/>
              </a:ext>
            </a:extLst>
          </p:cNvPr>
          <p:cNvSpPr/>
          <p:nvPr/>
        </p:nvSpPr>
        <p:spPr>
          <a:xfrm rot="5400000">
            <a:off x="5042493" y="-978073"/>
            <a:ext cx="521658" cy="7425475"/>
          </a:xfrm>
          <a:prstGeom prst="rect">
            <a:avLst/>
          </a:prstGeom>
          <a:gradFill flip="none" rotWithShape="1">
            <a:gsLst>
              <a:gs pos="14000">
                <a:srgbClr val="E3F8FF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0">
                <a:srgbClr val="005087">
                  <a:tint val="23500"/>
                  <a:satMod val="160000"/>
                  <a:lumMod val="0"/>
                  <a:lumOff val="100000"/>
                  <a:alpha val="0"/>
                </a:srgbClr>
              </a:gs>
            </a:gsLst>
            <a:lin ang="18600000" scaled="0"/>
            <a:tileRect/>
          </a:gra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266700" indent="-266700" algn="ctr" defTabSz="914400" fontAlgn="base">
              <a:spcBef>
                <a:spcPct val="0"/>
              </a:spcBef>
              <a:spcAft>
                <a:spcPct val="100000"/>
              </a:spcAft>
              <a:buClr>
                <a:srgbClr val="005087"/>
              </a:buClr>
              <a:buFont typeface="Arial" pitchFamily="34" charset="0"/>
              <a:buChar char="&gt;"/>
            </a:pPr>
            <a:endParaRPr lang="de-DE" sz="900" b="1" kern="0" dirty="0">
              <a:solidFill>
                <a:srgbClr val="000000"/>
              </a:solidFill>
              <a:latin typeface="Arial" pitchFamily="23" charset="0"/>
            </a:endParaRP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F74D4767-4CE5-D223-42F6-7C698F0380FF}"/>
              </a:ext>
            </a:extLst>
          </p:cNvPr>
          <p:cNvSpPr/>
          <p:nvPr/>
        </p:nvSpPr>
        <p:spPr>
          <a:xfrm>
            <a:off x="1564507" y="2666687"/>
            <a:ext cx="2661238" cy="324000"/>
          </a:xfrm>
          <a:prstGeom prst="triangle">
            <a:avLst>
              <a:gd name="adj" fmla="val 142"/>
            </a:avLst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B5B5BC-D0A6-4812-8005-A6F81743CE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677F1DB9-6BD1-4662-AD32-A5C07CCC53B6}" type="slidenum">
              <a:rPr lang="en-GB" sz="600" smtClean="0"/>
              <a:pPr/>
              <a:t>2</a:t>
            </a:fld>
            <a:endParaRPr lang="en-GB" dirty="0"/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C5A1A7BE-051F-4CC9-8D68-D03D30A685D4}"/>
              </a:ext>
            </a:extLst>
          </p:cNvPr>
          <p:cNvSpPr txBox="1">
            <a:spLocks/>
          </p:cNvSpPr>
          <p:nvPr/>
        </p:nvSpPr>
        <p:spPr>
          <a:xfrm>
            <a:off x="269875" y="281808"/>
            <a:ext cx="8578850" cy="71866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de-DE" sz="1900" dirty="0">
                <a:solidFill>
                  <a:srgbClr val="242852">
                    <a:lumMod val="90000"/>
                    <a:lumOff val="10000"/>
                  </a:srgbClr>
                </a:solidFill>
                <a:ea typeface="+mn-ea"/>
                <a:cs typeface="+mn-cs"/>
              </a:rPr>
              <a:t>CO</a:t>
            </a:r>
            <a:r>
              <a:rPr lang="en-US" altLang="de-DE" sz="1900" baseline="-25000" dirty="0">
                <a:solidFill>
                  <a:srgbClr val="242852">
                    <a:lumMod val="90000"/>
                    <a:lumOff val="10000"/>
                  </a:srgbClr>
                </a:solidFill>
                <a:ea typeface="+mn-ea"/>
                <a:cs typeface="+mn-cs"/>
              </a:rPr>
              <a:t>2</a:t>
            </a:r>
            <a:r>
              <a:rPr lang="en-US" altLang="de-DE" sz="1900" dirty="0">
                <a:solidFill>
                  <a:srgbClr val="242852">
                    <a:lumMod val="90000"/>
                    <a:lumOff val="10000"/>
                  </a:srgbClr>
                </a:solidFill>
                <a:ea typeface="+mn-ea"/>
                <a:cs typeface="+mn-cs"/>
              </a:rPr>
              <a:t> Capture – Solid knowledge base at RWE</a:t>
            </a:r>
            <a:br>
              <a:rPr lang="en-US" altLang="de-DE" sz="1900" dirty="0">
                <a:solidFill>
                  <a:srgbClr val="242852">
                    <a:lumMod val="90000"/>
                    <a:lumOff val="10000"/>
                  </a:srgbClr>
                </a:solidFill>
                <a:ea typeface="+mn-ea"/>
                <a:cs typeface="+mn-cs"/>
              </a:rPr>
            </a:br>
            <a:r>
              <a:rPr lang="en-US" altLang="de-DE" sz="1400" dirty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19 years active participation in CO</a:t>
            </a:r>
            <a:r>
              <a:rPr lang="en-US" altLang="de-DE" sz="1400" baseline="-25000" dirty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2</a:t>
            </a:r>
            <a:r>
              <a:rPr lang="en-US" altLang="de-DE" sz="1400" dirty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 Post-combustion Capture Pilot and Demonstration Projects</a:t>
            </a:r>
            <a:endParaRPr lang="en-GB" altLang="de-DE" sz="1400" dirty="0">
              <a:solidFill>
                <a:schemeClr val="accent3">
                  <a:lumMod val="75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177" name="Energiefeld">
            <a:extLst>
              <a:ext uri="{FF2B5EF4-FFF2-40B4-BE49-F238E27FC236}">
                <a16:creationId xmlns:a16="http://schemas.microsoft.com/office/drawing/2014/main" id="{984E6299-13C7-4094-B87B-DBC466DD48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pic>
        <p:nvPicPr>
          <p:cNvPr id="4" name="Energiefeld">
            <a:extLst>
              <a:ext uri="{FF2B5EF4-FFF2-40B4-BE49-F238E27FC236}">
                <a16:creationId xmlns:a16="http://schemas.microsoft.com/office/drawing/2014/main" id="{A072088B-73D9-41F7-A222-00FC6BD2BC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cxnSp>
        <p:nvCxnSpPr>
          <p:cNvPr id="5" name="Gerade Verbindung 38">
            <a:extLst>
              <a:ext uri="{FF2B5EF4-FFF2-40B4-BE49-F238E27FC236}">
                <a16:creationId xmlns:a16="http://schemas.microsoft.com/office/drawing/2014/main" id="{244C53B9-E44F-ABBE-8DF4-B253332D87E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94053" y="2634093"/>
            <a:ext cx="0" cy="603532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2442D292-CB57-7548-4A8D-D0B88DEA220D}"/>
              </a:ext>
            </a:extLst>
          </p:cNvPr>
          <p:cNvSpPr/>
          <p:nvPr/>
        </p:nvSpPr>
        <p:spPr>
          <a:xfrm rot="5400000">
            <a:off x="4540445" y="-2001783"/>
            <a:ext cx="1514862" cy="7436369"/>
          </a:xfrm>
          <a:prstGeom prst="rect">
            <a:avLst/>
          </a:prstGeom>
          <a:gradFill flip="none" rotWithShape="1">
            <a:gsLst>
              <a:gs pos="2000">
                <a:srgbClr val="E3F8FF"/>
              </a:gs>
              <a:gs pos="76000">
                <a:schemeClr val="accent1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0">
                <a:srgbClr val="005087">
                  <a:tint val="23500"/>
                  <a:satMod val="160000"/>
                  <a:lumMod val="0"/>
                  <a:lumOff val="100000"/>
                  <a:alpha val="0"/>
                </a:srgbClr>
              </a:gs>
            </a:gsLst>
            <a:lin ang="18600000" scaled="0"/>
            <a:tileRect/>
          </a:gra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266700" indent="-266700" algn="ctr" defTabSz="914400" fontAlgn="base">
              <a:spcBef>
                <a:spcPct val="0"/>
              </a:spcBef>
              <a:spcAft>
                <a:spcPct val="100000"/>
              </a:spcAft>
              <a:buClr>
                <a:srgbClr val="005087"/>
              </a:buClr>
              <a:buFont typeface="Arial" pitchFamily="34" charset="0"/>
              <a:buChar char="&gt;"/>
            </a:pPr>
            <a:endParaRPr lang="de-DE" sz="900" b="1" kern="0" dirty="0">
              <a:solidFill>
                <a:srgbClr val="000000"/>
              </a:solidFill>
              <a:latin typeface="Arial" pitchFamily="23" charset="0"/>
            </a:endParaRPr>
          </a:p>
        </p:txBody>
      </p:sp>
      <p:cxnSp>
        <p:nvCxnSpPr>
          <p:cNvPr id="10" name="Gerade Verbindung 38">
            <a:extLst>
              <a:ext uri="{FF2B5EF4-FFF2-40B4-BE49-F238E27FC236}">
                <a16:creationId xmlns:a16="http://schemas.microsoft.com/office/drawing/2014/main" id="{6E1356A5-3B59-CB61-EEE2-D643BE723275}"/>
              </a:ext>
            </a:extLst>
          </p:cNvPr>
          <p:cNvCxnSpPr/>
          <p:nvPr/>
        </p:nvCxnSpPr>
        <p:spPr bwMode="auto">
          <a:xfrm>
            <a:off x="3707792" y="2565064"/>
            <a:ext cx="0" cy="521658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Gerade Verbindung 40">
            <a:extLst>
              <a:ext uri="{FF2B5EF4-FFF2-40B4-BE49-F238E27FC236}">
                <a16:creationId xmlns:a16="http://schemas.microsoft.com/office/drawing/2014/main" id="{F23E4B50-990F-8718-3B8D-52C613C794A0}"/>
              </a:ext>
            </a:extLst>
          </p:cNvPr>
          <p:cNvCxnSpPr>
            <a:cxnSpLocks/>
          </p:cNvCxnSpPr>
          <p:nvPr/>
        </p:nvCxnSpPr>
        <p:spPr bwMode="auto">
          <a:xfrm>
            <a:off x="412744" y="2016543"/>
            <a:ext cx="383" cy="478012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41">
            <a:extLst>
              <a:ext uri="{FF2B5EF4-FFF2-40B4-BE49-F238E27FC236}">
                <a16:creationId xmlns:a16="http://schemas.microsoft.com/office/drawing/2014/main" id="{79AAA962-613A-75F8-9FCD-FB60B6C3D59C}"/>
              </a:ext>
            </a:extLst>
          </p:cNvPr>
          <p:cNvCxnSpPr>
            <a:cxnSpLocks/>
          </p:cNvCxnSpPr>
          <p:nvPr/>
        </p:nvCxnSpPr>
        <p:spPr bwMode="auto">
          <a:xfrm>
            <a:off x="2010235" y="2081598"/>
            <a:ext cx="0" cy="1019994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2CE9F3FB-F632-A7E4-B9E0-8F948596C41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b="6540"/>
          <a:stretch>
            <a:fillRect/>
          </a:stretch>
        </p:blipFill>
        <p:spPr bwMode="auto">
          <a:xfrm>
            <a:off x="1810996" y="1174855"/>
            <a:ext cx="747194" cy="117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0B72E9C-7D1F-28CA-ACC3-EAED455098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" r="6446" b="2980"/>
          <a:stretch/>
        </p:blipFill>
        <p:spPr>
          <a:xfrm>
            <a:off x="3166424" y="2758380"/>
            <a:ext cx="813373" cy="119732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5B9E941-E3B3-BB38-8D02-A0B3AAEF1492}"/>
              </a:ext>
            </a:extLst>
          </p:cNvPr>
          <p:cNvSpPr txBox="1"/>
          <p:nvPr/>
        </p:nvSpPr>
        <p:spPr>
          <a:xfrm>
            <a:off x="3110696" y="3962462"/>
            <a:ext cx="996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accent5"/>
                </a:solidFill>
              </a:rPr>
              <a:t>Shell’s</a:t>
            </a:r>
            <a:r>
              <a:rPr lang="de-DE" sz="800" dirty="0">
                <a:solidFill>
                  <a:schemeClr val="accent5"/>
                </a:solidFill>
              </a:rPr>
              <a:t> </a:t>
            </a:r>
            <a:r>
              <a:rPr lang="de-DE" sz="800" dirty="0" err="1">
                <a:solidFill>
                  <a:schemeClr val="accent5"/>
                </a:solidFill>
              </a:rPr>
              <a:t>Cansolv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 err="1">
                <a:solidFill>
                  <a:schemeClr val="accent5"/>
                </a:solidFill>
              </a:rPr>
              <a:t>Aberthaw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>
                <a:solidFill>
                  <a:schemeClr val="accent5"/>
                </a:solidFill>
              </a:rPr>
              <a:t>UK </a:t>
            </a:r>
            <a:br>
              <a:rPr lang="de-DE" sz="800" dirty="0">
                <a:solidFill>
                  <a:schemeClr val="accent5"/>
                </a:solidFill>
              </a:rPr>
            </a:br>
            <a:endParaRPr lang="de-DE" sz="800" dirty="0">
              <a:solidFill>
                <a:schemeClr val="accent5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1DCD7C7-A30A-9278-6A27-536A106A3197}"/>
              </a:ext>
            </a:extLst>
          </p:cNvPr>
          <p:cNvSpPr txBox="1"/>
          <p:nvPr/>
        </p:nvSpPr>
        <p:spPr>
          <a:xfrm>
            <a:off x="2498971" y="1165479"/>
            <a:ext cx="16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accent5"/>
                </a:solidFill>
              </a:rPr>
              <a:t>BASF‘s</a:t>
            </a:r>
            <a:r>
              <a:rPr lang="de-DE" sz="800" dirty="0">
                <a:solidFill>
                  <a:schemeClr val="accent5"/>
                </a:solidFill>
              </a:rPr>
              <a:t> </a:t>
            </a:r>
            <a:r>
              <a:rPr lang="de-DE" sz="800" b="1" i="1" dirty="0">
                <a:solidFill>
                  <a:schemeClr val="accent5"/>
                </a:solidFill>
              </a:rPr>
              <a:t>OASE®</a:t>
            </a:r>
            <a:r>
              <a:rPr lang="de-DE" sz="800" dirty="0">
                <a:solidFill>
                  <a:schemeClr val="accent5"/>
                </a:solidFill>
              </a:rPr>
              <a:t> </a:t>
            </a:r>
            <a:r>
              <a:rPr lang="de-DE" sz="800" dirty="0" err="1">
                <a:solidFill>
                  <a:schemeClr val="accent5"/>
                </a:solidFill>
              </a:rPr>
              <a:t>blue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 err="1">
                <a:solidFill>
                  <a:schemeClr val="accent5"/>
                </a:solidFill>
              </a:rPr>
              <a:t>Niederaussem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>
                <a:solidFill>
                  <a:schemeClr val="accent5"/>
                </a:solidFill>
              </a:rPr>
              <a:t>Germany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702639-1BE9-D71A-E30A-69ED1C827EC3}"/>
              </a:ext>
            </a:extLst>
          </p:cNvPr>
          <p:cNvSpPr txBox="1"/>
          <p:nvPr/>
        </p:nvSpPr>
        <p:spPr>
          <a:xfrm>
            <a:off x="1858567" y="3942964"/>
            <a:ext cx="1145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accent5"/>
                </a:solidFill>
              </a:rPr>
              <a:t>Alstom‘s</a:t>
            </a:r>
            <a:r>
              <a:rPr lang="de-DE" sz="800" dirty="0">
                <a:solidFill>
                  <a:schemeClr val="accent5"/>
                </a:solidFill>
              </a:rPr>
              <a:t> 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 err="1">
                <a:solidFill>
                  <a:schemeClr val="accent5"/>
                </a:solidFill>
              </a:rPr>
              <a:t>Chilled</a:t>
            </a:r>
            <a:r>
              <a:rPr lang="de-DE" sz="800" dirty="0">
                <a:solidFill>
                  <a:schemeClr val="accent5"/>
                </a:solidFill>
              </a:rPr>
              <a:t> </a:t>
            </a:r>
            <a:r>
              <a:rPr lang="de-DE" sz="800" dirty="0" err="1">
                <a:solidFill>
                  <a:schemeClr val="accent5"/>
                </a:solidFill>
              </a:rPr>
              <a:t>Ammonia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 err="1">
                <a:solidFill>
                  <a:schemeClr val="accent5"/>
                </a:solidFill>
              </a:rPr>
              <a:t>Mountaineer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>
                <a:solidFill>
                  <a:schemeClr val="accent5"/>
                </a:solidFill>
              </a:rPr>
              <a:t>USA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6A81D63-2A5B-1E0B-C5D7-C2ECF8EE3AE1}"/>
              </a:ext>
            </a:extLst>
          </p:cNvPr>
          <p:cNvSpPr txBox="1"/>
          <p:nvPr/>
        </p:nvSpPr>
        <p:spPr>
          <a:xfrm>
            <a:off x="858475" y="3951418"/>
            <a:ext cx="13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accent5"/>
                </a:solidFill>
              </a:rPr>
              <a:t>Alstom‘s</a:t>
            </a:r>
            <a:r>
              <a:rPr lang="de-DE" sz="800" dirty="0">
                <a:solidFill>
                  <a:schemeClr val="accent5"/>
                </a:solidFill>
              </a:rPr>
              <a:t> 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 err="1">
                <a:solidFill>
                  <a:schemeClr val="accent5"/>
                </a:solidFill>
              </a:rPr>
              <a:t>Chilled</a:t>
            </a:r>
            <a:r>
              <a:rPr lang="de-DE" sz="800" dirty="0">
                <a:solidFill>
                  <a:schemeClr val="accent5"/>
                </a:solidFill>
              </a:rPr>
              <a:t>  </a:t>
            </a:r>
            <a:r>
              <a:rPr lang="de-DE" sz="800" dirty="0" err="1">
                <a:solidFill>
                  <a:schemeClr val="accent5"/>
                </a:solidFill>
              </a:rPr>
              <a:t>Ammonia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>
                <a:solidFill>
                  <a:schemeClr val="accent5"/>
                </a:solidFill>
              </a:rPr>
              <a:t>USA </a:t>
            </a:r>
            <a:br>
              <a:rPr lang="de-DE" sz="800" dirty="0">
                <a:solidFill>
                  <a:schemeClr val="accent5"/>
                </a:solidFill>
              </a:rPr>
            </a:br>
            <a:endParaRPr lang="de-DE" sz="800" dirty="0">
              <a:solidFill>
                <a:schemeClr val="accent5"/>
              </a:solidFill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D930FA8B-640E-79A1-D510-47F25C1AF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3"/>
          <a:stretch/>
        </p:blipFill>
        <p:spPr bwMode="gray">
          <a:xfrm>
            <a:off x="1894082" y="2758380"/>
            <a:ext cx="797596" cy="119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 descr="060069-CO2-Wäsche">
            <a:extLst>
              <a:ext uri="{FF2B5EF4-FFF2-40B4-BE49-F238E27FC236}">
                <a16:creationId xmlns:a16="http://schemas.microsoft.com/office/drawing/2014/main" id="{1CE74EAE-CC68-6A73-1252-BF6C282B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30772" r="28543" b="19809"/>
          <a:stretch>
            <a:fillRect/>
          </a:stretch>
        </p:blipFill>
        <p:spPr bwMode="auto">
          <a:xfrm>
            <a:off x="140332" y="1174855"/>
            <a:ext cx="736145" cy="117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Epri Pilot">
            <a:extLst>
              <a:ext uri="{FF2B5EF4-FFF2-40B4-BE49-F238E27FC236}">
                <a16:creationId xmlns:a16="http://schemas.microsoft.com/office/drawing/2014/main" id="{988A7DE7-08F0-1D37-DE84-1BDF4840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6" y="2758381"/>
            <a:ext cx="827039" cy="11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282720F-B8B3-F9F8-AD6B-AD3F2A7A8D87}"/>
              </a:ext>
            </a:extLst>
          </p:cNvPr>
          <p:cNvSpPr txBox="1"/>
          <p:nvPr/>
        </p:nvSpPr>
        <p:spPr>
          <a:xfrm>
            <a:off x="818379" y="1165479"/>
            <a:ext cx="252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accent5"/>
                </a:solidFill>
              </a:rPr>
              <a:t>CASTOR/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>
                <a:solidFill>
                  <a:schemeClr val="accent5"/>
                </a:solidFill>
              </a:rPr>
              <a:t>CESAR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>
                <a:solidFill>
                  <a:schemeClr val="accent5"/>
                </a:solidFill>
              </a:rPr>
              <a:t>Esbjerg,</a:t>
            </a:r>
            <a:br>
              <a:rPr lang="de-DE" sz="800" dirty="0">
                <a:solidFill>
                  <a:schemeClr val="accent5"/>
                </a:solidFill>
              </a:rPr>
            </a:br>
            <a:r>
              <a:rPr lang="de-DE" sz="800" dirty="0" err="1">
                <a:solidFill>
                  <a:schemeClr val="accent5"/>
                </a:solidFill>
              </a:rPr>
              <a:t>Denmark</a:t>
            </a:r>
            <a:br>
              <a:rPr lang="de-DE" sz="800" dirty="0">
                <a:solidFill>
                  <a:schemeClr val="accent5"/>
                </a:solidFill>
              </a:rPr>
            </a:br>
            <a:endParaRPr lang="de-DE" sz="800" dirty="0">
              <a:solidFill>
                <a:schemeClr val="accent5"/>
              </a:solidFill>
            </a:endParaRPr>
          </a:p>
        </p:txBody>
      </p: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37941779-28F2-6245-0428-228AF28DB4C6}"/>
              </a:ext>
            </a:extLst>
          </p:cNvPr>
          <p:cNvSpPr/>
          <p:nvPr/>
        </p:nvSpPr>
        <p:spPr>
          <a:xfrm rot="16200000">
            <a:off x="3524598" y="914362"/>
            <a:ext cx="69657" cy="3060000"/>
          </a:xfrm>
          <a:prstGeom prst="rightBrac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Geschweifte Klammer rechts 25">
            <a:extLst>
              <a:ext uri="{FF2B5EF4-FFF2-40B4-BE49-F238E27FC236}">
                <a16:creationId xmlns:a16="http://schemas.microsoft.com/office/drawing/2014/main" id="{1AA9FFA1-CD2D-862E-36A2-E2976A203592}"/>
              </a:ext>
            </a:extLst>
          </p:cNvPr>
          <p:cNvSpPr/>
          <p:nvPr/>
        </p:nvSpPr>
        <p:spPr>
          <a:xfrm rot="16200000">
            <a:off x="5839483" y="1739003"/>
            <a:ext cx="50772" cy="1296000"/>
          </a:xfrm>
          <a:prstGeom prst="rightBrac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8A689AC4-691E-FF59-9FB7-4C0DE54E99C8}"/>
              </a:ext>
            </a:extLst>
          </p:cNvPr>
          <p:cNvSpPr/>
          <p:nvPr/>
        </p:nvSpPr>
        <p:spPr>
          <a:xfrm rot="16200000">
            <a:off x="6776909" y="1597496"/>
            <a:ext cx="85482" cy="1404000"/>
          </a:xfrm>
          <a:prstGeom prst="rightBrac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8" name="Picture 13">
            <a:extLst>
              <a:ext uri="{FF2B5EF4-FFF2-40B4-BE49-F238E27FC236}">
                <a16:creationId xmlns:a16="http://schemas.microsoft.com/office/drawing/2014/main" id="{D8AAFBA0-39C6-A744-17B2-938F7F0A2AF5}"/>
              </a:ext>
            </a:extLst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019" y="2057690"/>
            <a:ext cx="717370" cy="216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2409F8F-ABB3-F78A-7EC0-1E282C9453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3019" y="1885431"/>
            <a:ext cx="840008" cy="284519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0EFCA1E0-4BC1-B017-DAF6-C5EC0F8BC8FB}"/>
              </a:ext>
            </a:extLst>
          </p:cNvPr>
          <p:cNvSpPr txBox="1"/>
          <p:nvPr/>
        </p:nvSpPr>
        <p:spPr>
          <a:xfrm>
            <a:off x="4980638" y="1546578"/>
            <a:ext cx="2502922" cy="26105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79182"/>
            <a:r>
              <a:rPr lang="en-GB" sz="1100" b="1" dirty="0">
                <a:solidFill>
                  <a:schemeClr val="accent5"/>
                </a:solidFill>
                <a:latin typeface="Arial" panose="020B0604020202020204"/>
              </a:rPr>
              <a:t>100,000 operating hours </a:t>
            </a:r>
          </a:p>
        </p:txBody>
      </p:sp>
      <p:sp>
        <p:nvSpPr>
          <p:cNvPr id="31" name="Geschweifte Klammer rechts 30">
            <a:extLst>
              <a:ext uri="{FF2B5EF4-FFF2-40B4-BE49-F238E27FC236}">
                <a16:creationId xmlns:a16="http://schemas.microsoft.com/office/drawing/2014/main" id="{D8BCC76C-D0D8-7E66-8919-4509EDB58B72}"/>
              </a:ext>
            </a:extLst>
          </p:cNvPr>
          <p:cNvSpPr/>
          <p:nvPr/>
        </p:nvSpPr>
        <p:spPr>
          <a:xfrm rot="16200000">
            <a:off x="7482458" y="1637322"/>
            <a:ext cx="85482" cy="1152000"/>
          </a:xfrm>
          <a:prstGeom prst="rightBrac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05B9A9E1-9914-8E8B-F329-30FDA213642D}"/>
              </a:ext>
            </a:extLst>
          </p:cNvPr>
          <p:cNvSpPr/>
          <p:nvPr/>
        </p:nvSpPr>
        <p:spPr>
          <a:xfrm>
            <a:off x="9085031" y="1529853"/>
            <a:ext cx="58969" cy="28662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pic>
        <p:nvPicPr>
          <p:cNvPr id="97" name="Picture 22" descr="CO2CESAR">
            <a:extLst>
              <a:ext uri="{FF2B5EF4-FFF2-40B4-BE49-F238E27FC236}">
                <a16:creationId xmlns:a16="http://schemas.microsoft.com/office/drawing/2014/main" id="{1E4C553E-E2A2-A42E-E5F2-E2220A7FA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60" y="2061235"/>
            <a:ext cx="674025" cy="2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2ECB21A1-1C7C-1542-5848-8F5E9A7D5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35" y="1793983"/>
            <a:ext cx="397495" cy="25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Pfeil: Chevron 99">
            <a:extLst>
              <a:ext uri="{FF2B5EF4-FFF2-40B4-BE49-F238E27FC236}">
                <a16:creationId xmlns:a16="http://schemas.microsoft.com/office/drawing/2014/main" id="{59D37444-EEA5-C7E8-7DC0-84D50D59E949}"/>
              </a:ext>
            </a:extLst>
          </p:cNvPr>
          <p:cNvSpPr/>
          <p:nvPr/>
        </p:nvSpPr>
        <p:spPr>
          <a:xfrm>
            <a:off x="15351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02" name="Pfeil: Chevron 101">
            <a:extLst>
              <a:ext uri="{FF2B5EF4-FFF2-40B4-BE49-F238E27FC236}">
                <a16:creationId xmlns:a16="http://schemas.microsoft.com/office/drawing/2014/main" id="{56F4A60F-E573-1637-6B1A-9AFD1A630B9C}"/>
              </a:ext>
            </a:extLst>
          </p:cNvPr>
          <p:cNvSpPr/>
          <p:nvPr/>
        </p:nvSpPr>
        <p:spPr>
          <a:xfrm>
            <a:off x="55754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103" name="Pfeil: Chevron 102">
            <a:extLst>
              <a:ext uri="{FF2B5EF4-FFF2-40B4-BE49-F238E27FC236}">
                <a16:creationId xmlns:a16="http://schemas.microsoft.com/office/drawing/2014/main" id="{8B1AC0FA-4BD6-52E1-031E-CD6F34BD996E}"/>
              </a:ext>
            </a:extLst>
          </p:cNvPr>
          <p:cNvSpPr/>
          <p:nvPr/>
        </p:nvSpPr>
        <p:spPr>
          <a:xfrm>
            <a:off x="96156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104" name="Pfeil: Chevron 103">
            <a:extLst>
              <a:ext uri="{FF2B5EF4-FFF2-40B4-BE49-F238E27FC236}">
                <a16:creationId xmlns:a16="http://schemas.microsoft.com/office/drawing/2014/main" id="{50E0A44C-BE38-9E30-57B5-E3CA8E7C486F}"/>
              </a:ext>
            </a:extLst>
          </p:cNvPr>
          <p:cNvSpPr/>
          <p:nvPr/>
        </p:nvSpPr>
        <p:spPr>
          <a:xfrm>
            <a:off x="136559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110" name="Pfeil: Chevron 109">
            <a:extLst>
              <a:ext uri="{FF2B5EF4-FFF2-40B4-BE49-F238E27FC236}">
                <a16:creationId xmlns:a16="http://schemas.microsoft.com/office/drawing/2014/main" id="{DD05FD3D-8389-8287-7EB7-A26D8066C2A9}"/>
              </a:ext>
            </a:extLst>
          </p:cNvPr>
          <p:cNvSpPr/>
          <p:nvPr/>
        </p:nvSpPr>
        <p:spPr>
          <a:xfrm>
            <a:off x="176961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111" name="Pfeil: Chevron 110">
            <a:extLst>
              <a:ext uri="{FF2B5EF4-FFF2-40B4-BE49-F238E27FC236}">
                <a16:creationId xmlns:a16="http://schemas.microsoft.com/office/drawing/2014/main" id="{411C11A1-C4D9-B38C-9B6A-8108866C46B8}"/>
              </a:ext>
            </a:extLst>
          </p:cNvPr>
          <p:cNvSpPr/>
          <p:nvPr/>
        </p:nvSpPr>
        <p:spPr>
          <a:xfrm>
            <a:off x="217364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12" name="Pfeil: Chevron 111">
            <a:extLst>
              <a:ext uri="{FF2B5EF4-FFF2-40B4-BE49-F238E27FC236}">
                <a16:creationId xmlns:a16="http://schemas.microsoft.com/office/drawing/2014/main" id="{C1585CC7-7F3B-380D-BA81-B2E7E0B26221}"/>
              </a:ext>
            </a:extLst>
          </p:cNvPr>
          <p:cNvSpPr/>
          <p:nvPr/>
        </p:nvSpPr>
        <p:spPr>
          <a:xfrm>
            <a:off x="257766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113" name="Pfeil: Chevron 112">
            <a:extLst>
              <a:ext uri="{FF2B5EF4-FFF2-40B4-BE49-F238E27FC236}">
                <a16:creationId xmlns:a16="http://schemas.microsoft.com/office/drawing/2014/main" id="{ECB9A7B3-D7DA-CC1B-8CAE-D4603CB50742}"/>
              </a:ext>
            </a:extLst>
          </p:cNvPr>
          <p:cNvSpPr/>
          <p:nvPr/>
        </p:nvSpPr>
        <p:spPr>
          <a:xfrm>
            <a:off x="298169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114" name="Pfeil: Chevron 113">
            <a:extLst>
              <a:ext uri="{FF2B5EF4-FFF2-40B4-BE49-F238E27FC236}">
                <a16:creationId xmlns:a16="http://schemas.microsoft.com/office/drawing/2014/main" id="{B7C381C8-21FE-DAE5-FFD0-36887989AF7D}"/>
              </a:ext>
            </a:extLst>
          </p:cNvPr>
          <p:cNvSpPr/>
          <p:nvPr/>
        </p:nvSpPr>
        <p:spPr>
          <a:xfrm>
            <a:off x="338571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115" name="Pfeil: Chevron 114">
            <a:extLst>
              <a:ext uri="{FF2B5EF4-FFF2-40B4-BE49-F238E27FC236}">
                <a16:creationId xmlns:a16="http://schemas.microsoft.com/office/drawing/2014/main" id="{7EC5E82A-A737-B46E-3A22-7E871095C656}"/>
              </a:ext>
            </a:extLst>
          </p:cNvPr>
          <p:cNvSpPr/>
          <p:nvPr/>
        </p:nvSpPr>
        <p:spPr>
          <a:xfrm>
            <a:off x="378974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116" name="Pfeil: Chevron 115">
            <a:extLst>
              <a:ext uri="{FF2B5EF4-FFF2-40B4-BE49-F238E27FC236}">
                <a16:creationId xmlns:a16="http://schemas.microsoft.com/office/drawing/2014/main" id="{8007A584-1ADE-479E-4F96-FE8A8CC3D9E3}"/>
              </a:ext>
            </a:extLst>
          </p:cNvPr>
          <p:cNvSpPr/>
          <p:nvPr/>
        </p:nvSpPr>
        <p:spPr>
          <a:xfrm>
            <a:off x="419376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17" name="Pfeil: Chevron 116">
            <a:extLst>
              <a:ext uri="{FF2B5EF4-FFF2-40B4-BE49-F238E27FC236}">
                <a16:creationId xmlns:a16="http://schemas.microsoft.com/office/drawing/2014/main" id="{11A3BBD7-1702-BCA0-E4B4-5CAF286EDEA6}"/>
              </a:ext>
            </a:extLst>
          </p:cNvPr>
          <p:cNvSpPr/>
          <p:nvPr/>
        </p:nvSpPr>
        <p:spPr>
          <a:xfrm>
            <a:off x="459779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18" name="Pfeil: Chevron 117">
            <a:extLst>
              <a:ext uri="{FF2B5EF4-FFF2-40B4-BE49-F238E27FC236}">
                <a16:creationId xmlns:a16="http://schemas.microsoft.com/office/drawing/2014/main" id="{299CC854-4795-70E3-A1B2-CCFEA747ADB8}"/>
              </a:ext>
            </a:extLst>
          </p:cNvPr>
          <p:cNvSpPr/>
          <p:nvPr/>
        </p:nvSpPr>
        <p:spPr>
          <a:xfrm>
            <a:off x="500181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19" name="Pfeil: Chevron 118">
            <a:extLst>
              <a:ext uri="{FF2B5EF4-FFF2-40B4-BE49-F238E27FC236}">
                <a16:creationId xmlns:a16="http://schemas.microsoft.com/office/drawing/2014/main" id="{D07680C9-3BF3-5578-1026-BDBA99514460}"/>
              </a:ext>
            </a:extLst>
          </p:cNvPr>
          <p:cNvSpPr/>
          <p:nvPr/>
        </p:nvSpPr>
        <p:spPr>
          <a:xfrm>
            <a:off x="540584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120" name="Pfeil: Chevron 119">
            <a:extLst>
              <a:ext uri="{FF2B5EF4-FFF2-40B4-BE49-F238E27FC236}">
                <a16:creationId xmlns:a16="http://schemas.microsoft.com/office/drawing/2014/main" id="{2F239945-25FD-4226-6409-10B7CC981DBF}"/>
              </a:ext>
            </a:extLst>
          </p:cNvPr>
          <p:cNvSpPr/>
          <p:nvPr/>
        </p:nvSpPr>
        <p:spPr>
          <a:xfrm>
            <a:off x="580986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21" name="Pfeil: Chevron 120">
            <a:extLst>
              <a:ext uri="{FF2B5EF4-FFF2-40B4-BE49-F238E27FC236}">
                <a16:creationId xmlns:a16="http://schemas.microsoft.com/office/drawing/2014/main" id="{A60BF047-937B-87ED-CCA8-8CB9EA89BBBC}"/>
              </a:ext>
            </a:extLst>
          </p:cNvPr>
          <p:cNvSpPr/>
          <p:nvPr/>
        </p:nvSpPr>
        <p:spPr>
          <a:xfrm>
            <a:off x="621389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22" name="Pfeil: Chevron 121">
            <a:extLst>
              <a:ext uri="{FF2B5EF4-FFF2-40B4-BE49-F238E27FC236}">
                <a16:creationId xmlns:a16="http://schemas.microsoft.com/office/drawing/2014/main" id="{EAEE4289-60B7-CAC7-676B-26CB3757B349}"/>
              </a:ext>
            </a:extLst>
          </p:cNvPr>
          <p:cNvSpPr/>
          <p:nvPr/>
        </p:nvSpPr>
        <p:spPr>
          <a:xfrm>
            <a:off x="661791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23" name="Pfeil: Chevron 122">
            <a:extLst>
              <a:ext uri="{FF2B5EF4-FFF2-40B4-BE49-F238E27FC236}">
                <a16:creationId xmlns:a16="http://schemas.microsoft.com/office/drawing/2014/main" id="{73DF12BF-EAF6-FEC1-C10E-04CC28083384}"/>
              </a:ext>
            </a:extLst>
          </p:cNvPr>
          <p:cNvSpPr/>
          <p:nvPr/>
        </p:nvSpPr>
        <p:spPr>
          <a:xfrm>
            <a:off x="702194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24" name="Pfeil: Chevron 123">
            <a:extLst>
              <a:ext uri="{FF2B5EF4-FFF2-40B4-BE49-F238E27FC236}">
                <a16:creationId xmlns:a16="http://schemas.microsoft.com/office/drawing/2014/main" id="{04A55B6B-2F25-23E9-4D13-28402B7FB234}"/>
              </a:ext>
            </a:extLst>
          </p:cNvPr>
          <p:cNvSpPr/>
          <p:nvPr/>
        </p:nvSpPr>
        <p:spPr>
          <a:xfrm>
            <a:off x="742596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25" name="Pfeil: Chevron 124">
            <a:extLst>
              <a:ext uri="{FF2B5EF4-FFF2-40B4-BE49-F238E27FC236}">
                <a16:creationId xmlns:a16="http://schemas.microsoft.com/office/drawing/2014/main" id="{B1A71377-E0B9-F01B-4D27-471AAC427D53}"/>
              </a:ext>
            </a:extLst>
          </p:cNvPr>
          <p:cNvSpPr/>
          <p:nvPr/>
        </p:nvSpPr>
        <p:spPr>
          <a:xfrm>
            <a:off x="7829992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26" name="Pfeil: Chevron 125">
            <a:extLst>
              <a:ext uri="{FF2B5EF4-FFF2-40B4-BE49-F238E27FC236}">
                <a16:creationId xmlns:a16="http://schemas.microsoft.com/office/drawing/2014/main" id="{12E6AE37-4995-11A9-D24A-8CBB7DFA52AD}"/>
              </a:ext>
            </a:extLst>
          </p:cNvPr>
          <p:cNvSpPr/>
          <p:nvPr/>
        </p:nvSpPr>
        <p:spPr>
          <a:xfrm>
            <a:off x="8234017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27" name="Pfeil: Chevron 126">
            <a:extLst>
              <a:ext uri="{FF2B5EF4-FFF2-40B4-BE49-F238E27FC236}">
                <a16:creationId xmlns:a16="http://schemas.microsoft.com/office/drawing/2014/main" id="{15511844-023B-C951-B912-9E5F9ED53076}"/>
              </a:ext>
            </a:extLst>
          </p:cNvPr>
          <p:cNvSpPr/>
          <p:nvPr/>
        </p:nvSpPr>
        <p:spPr>
          <a:xfrm>
            <a:off x="8638035" y="2480431"/>
            <a:ext cx="468000" cy="180000"/>
          </a:xfrm>
          <a:prstGeom prst="chevron">
            <a:avLst/>
          </a:prstGeom>
          <a:solidFill>
            <a:schemeClr val="accent5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l"/>
            <a:r>
              <a:rPr lang="de-DE" sz="600" b="1" dirty="0">
                <a:solidFill>
                  <a:schemeClr val="bg1"/>
                </a:solidFill>
              </a:rPr>
              <a:t>2026</a:t>
            </a:r>
          </a:p>
        </p:txBody>
      </p:sp>
      <p:pic>
        <p:nvPicPr>
          <p:cNvPr id="160" name="Picture 325" descr="LG_Modul1_RGB_74mm">
            <a:extLst>
              <a:ext uri="{FF2B5EF4-FFF2-40B4-BE49-F238E27FC236}">
                <a16:creationId xmlns:a16="http://schemas.microsoft.com/office/drawing/2014/main" id="{6D6A5250-40A2-3E48-9F79-CD7BED77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39" y="2086844"/>
            <a:ext cx="541265" cy="2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8">
            <a:extLst>
              <a:ext uri="{FF2B5EF4-FFF2-40B4-BE49-F238E27FC236}">
                <a16:creationId xmlns:a16="http://schemas.microsoft.com/office/drawing/2014/main" id="{B7895F25-0893-21F8-2469-789DE17F20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3"/>
          <a:stretch/>
        </p:blipFill>
        <p:spPr>
          <a:xfrm>
            <a:off x="3291638" y="1769015"/>
            <a:ext cx="540000" cy="270000"/>
          </a:xfrm>
          <a:prstGeom prst="rect">
            <a:avLst/>
          </a:prstGeom>
        </p:spPr>
      </p:pic>
      <p:sp>
        <p:nvSpPr>
          <p:cNvPr id="162" name="RWE Logo">
            <a:extLst>
              <a:ext uri="{FF2B5EF4-FFF2-40B4-BE49-F238E27FC236}">
                <a16:creationId xmlns:a16="http://schemas.microsoft.com/office/drawing/2014/main" id="{0E401D24-E204-63B6-0B31-8286C22C9D21}"/>
              </a:ext>
            </a:extLst>
          </p:cNvPr>
          <p:cNvSpPr txBox="1">
            <a:spLocks noChangeAspect="1"/>
          </p:cNvSpPr>
          <p:nvPr/>
        </p:nvSpPr>
        <p:spPr>
          <a:xfrm>
            <a:off x="3291638" y="1553219"/>
            <a:ext cx="540000" cy="154285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 vert="horz" wrap="none" lIns="0" tIns="0" rIns="0" bIns="108000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650" b="0" i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650" b="0" i="1" u="none" strike="noStrike" kern="1200" spc="0" baseline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63" name="Stern: 5 Zacken 162">
            <a:extLst>
              <a:ext uri="{FF2B5EF4-FFF2-40B4-BE49-F238E27FC236}">
                <a16:creationId xmlns:a16="http://schemas.microsoft.com/office/drawing/2014/main" id="{2B1A483C-B0B9-BEFC-5CD4-C74314FC0FDB}"/>
              </a:ext>
            </a:extLst>
          </p:cNvPr>
          <p:cNvSpPr>
            <a:spLocks noChangeAspect="1"/>
          </p:cNvSpPr>
          <p:nvPr/>
        </p:nvSpPr>
        <p:spPr>
          <a:xfrm>
            <a:off x="7072602" y="1584839"/>
            <a:ext cx="180000" cy="180000"/>
          </a:xfrm>
          <a:prstGeom prst="star5">
            <a:avLst/>
          </a:prstGeom>
          <a:gradFill>
            <a:gsLst>
              <a:gs pos="5000">
                <a:schemeClr val="accent1">
                  <a:lumMod val="20000"/>
                  <a:lumOff val="80000"/>
                </a:schemeClr>
              </a:gs>
              <a:gs pos="52000">
                <a:schemeClr val="accent3">
                  <a:lumMod val="75000"/>
                </a:schemeClr>
              </a:gs>
              <a:gs pos="0">
                <a:srgbClr val="005087">
                  <a:tint val="23500"/>
                  <a:satMod val="160000"/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5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164" name="Textfeld 163">
            <a:extLst>
              <a:ext uri="{FF2B5EF4-FFF2-40B4-BE49-F238E27FC236}">
                <a16:creationId xmlns:a16="http://schemas.microsoft.com/office/drawing/2014/main" id="{26FF8921-0DCA-7D80-1882-CEB74922DD6D}"/>
              </a:ext>
            </a:extLst>
          </p:cNvPr>
          <p:cNvSpPr txBox="1"/>
          <p:nvPr/>
        </p:nvSpPr>
        <p:spPr>
          <a:xfrm>
            <a:off x="5584983" y="2742430"/>
            <a:ext cx="2958098" cy="25817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100" b="1" dirty="0">
                <a:solidFill>
                  <a:schemeClr val="accent2"/>
                </a:solidFill>
              </a:rPr>
              <a:t>Today &gt;115,000 operating hours</a:t>
            </a:r>
          </a:p>
        </p:txBody>
      </p:sp>
      <p:sp>
        <p:nvSpPr>
          <p:cNvPr id="165" name="Geschweifte Klammer rechts 164">
            <a:extLst>
              <a:ext uri="{FF2B5EF4-FFF2-40B4-BE49-F238E27FC236}">
                <a16:creationId xmlns:a16="http://schemas.microsoft.com/office/drawing/2014/main" id="{E0FCFDF7-9AA0-2C18-098C-0B07BB8FE1AB}"/>
              </a:ext>
            </a:extLst>
          </p:cNvPr>
          <p:cNvSpPr/>
          <p:nvPr/>
        </p:nvSpPr>
        <p:spPr>
          <a:xfrm rot="16200000">
            <a:off x="8158397" y="1150274"/>
            <a:ext cx="85482" cy="1152000"/>
          </a:xfrm>
          <a:prstGeom prst="rightBrac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7" name="Geschweifte Klammer rechts 166">
            <a:extLst>
              <a:ext uri="{FF2B5EF4-FFF2-40B4-BE49-F238E27FC236}">
                <a16:creationId xmlns:a16="http://schemas.microsoft.com/office/drawing/2014/main" id="{55FDC842-A77C-206C-168E-9DF7CB05D73B}"/>
              </a:ext>
            </a:extLst>
          </p:cNvPr>
          <p:cNvSpPr/>
          <p:nvPr/>
        </p:nvSpPr>
        <p:spPr>
          <a:xfrm rot="16200000">
            <a:off x="8307423" y="731151"/>
            <a:ext cx="85482" cy="1152000"/>
          </a:xfrm>
          <a:prstGeom prst="rightBrac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68" name="Grafik 167">
            <a:extLst>
              <a:ext uri="{FF2B5EF4-FFF2-40B4-BE49-F238E27FC236}">
                <a16:creationId xmlns:a16="http://schemas.microsoft.com/office/drawing/2014/main" id="{EAA9FFE9-BBF6-88B7-462E-675BD69948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20954" y="1677106"/>
            <a:ext cx="926672" cy="524301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F56EAC32-FBF6-1053-C41A-6F2B78871F5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2739" y="1329227"/>
            <a:ext cx="708490" cy="333291"/>
          </a:xfrm>
          <a:prstGeom prst="rect">
            <a:avLst/>
          </a:prstGeom>
        </p:spPr>
      </p:pic>
      <p:pic>
        <p:nvPicPr>
          <p:cNvPr id="170" name="Grafik 169">
            <a:extLst>
              <a:ext uri="{FF2B5EF4-FFF2-40B4-BE49-F238E27FC236}">
                <a16:creationId xmlns:a16="http://schemas.microsoft.com/office/drawing/2014/main" id="{15C24293-EF9F-4334-C31A-960EA68E437D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4390" y="1062726"/>
            <a:ext cx="636052" cy="171633"/>
          </a:xfrm>
          <a:prstGeom prst="rect">
            <a:avLst/>
          </a:prstGeom>
        </p:spPr>
      </p:pic>
      <p:sp>
        <p:nvSpPr>
          <p:cNvPr id="277" name="Datumsplatzhalter 1">
            <a:extLst>
              <a:ext uri="{FF2B5EF4-FFF2-40B4-BE49-F238E27FC236}">
                <a16:creationId xmlns:a16="http://schemas.microsoft.com/office/drawing/2014/main" id="{0D288582-CDEE-62F1-E820-6468AB30A5D3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278" name="Fußzeilenplatzhalter 2">
            <a:extLst>
              <a:ext uri="{FF2B5EF4-FFF2-40B4-BE49-F238E27FC236}">
                <a16:creationId xmlns:a16="http://schemas.microsoft.com/office/drawing/2014/main" id="{3DF56304-B795-92F7-4E78-20B2C401FBAC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  <p:pic>
        <p:nvPicPr>
          <p:cNvPr id="166" name="Grafik 165">
            <a:extLst>
              <a:ext uri="{FF2B5EF4-FFF2-40B4-BE49-F238E27FC236}">
                <a16:creationId xmlns:a16="http://schemas.microsoft.com/office/drawing/2014/main" id="{DC8C4457-79DC-0C8D-B0E1-043C2CCCA5FC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1D447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847709" y="1083686"/>
            <a:ext cx="378036" cy="378036"/>
          </a:xfrm>
          <a:prstGeom prst="rect">
            <a:avLst/>
          </a:prstGeom>
        </p:spPr>
      </p:pic>
      <p:sp>
        <p:nvSpPr>
          <p:cNvPr id="282" name="Textfeld 281">
            <a:extLst>
              <a:ext uri="{FF2B5EF4-FFF2-40B4-BE49-F238E27FC236}">
                <a16:creationId xmlns:a16="http://schemas.microsoft.com/office/drawing/2014/main" id="{608A45A0-97DA-9F77-00F1-BAE594FB749B}"/>
              </a:ext>
            </a:extLst>
          </p:cNvPr>
          <p:cNvSpPr txBox="1"/>
          <p:nvPr/>
        </p:nvSpPr>
        <p:spPr>
          <a:xfrm>
            <a:off x="4244383" y="1054484"/>
            <a:ext cx="2224172" cy="38522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100" b="1" dirty="0">
                <a:solidFill>
                  <a:schemeClr val="accent2"/>
                </a:solidFill>
              </a:rPr>
              <a:t>24/7 longtime operation</a:t>
            </a:r>
            <a:br>
              <a:rPr lang="en-US" sz="1100" b="1" dirty="0">
                <a:solidFill>
                  <a:schemeClr val="accent2"/>
                </a:solidFill>
              </a:rPr>
            </a:br>
            <a:r>
              <a:rPr lang="en-US" sz="1100" b="1" dirty="0">
                <a:solidFill>
                  <a:schemeClr val="accent2"/>
                </a:solidFill>
              </a:rPr>
              <a:t>under real operating conditions</a:t>
            </a:r>
          </a:p>
        </p:txBody>
      </p:sp>
      <p:pic>
        <p:nvPicPr>
          <p:cNvPr id="283" name="Grafik 282">
            <a:extLst>
              <a:ext uri="{FF2B5EF4-FFF2-40B4-BE49-F238E27FC236}">
                <a16:creationId xmlns:a16="http://schemas.microsoft.com/office/drawing/2014/main" id="{BB7D9FBA-EAFF-93C8-F52A-F7C2BFA19DC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" b="4590"/>
          <a:stretch/>
        </p:blipFill>
        <p:spPr>
          <a:xfrm>
            <a:off x="4315935" y="3355668"/>
            <a:ext cx="1539328" cy="949564"/>
          </a:xfrm>
          <a:prstGeom prst="rect">
            <a:avLst/>
          </a:prstGeom>
          <a:ln w="3175">
            <a:noFill/>
          </a:ln>
        </p:spPr>
      </p:pic>
      <p:sp>
        <p:nvSpPr>
          <p:cNvPr id="284" name="Rechteck 283">
            <a:extLst>
              <a:ext uri="{FF2B5EF4-FFF2-40B4-BE49-F238E27FC236}">
                <a16:creationId xmlns:a16="http://schemas.microsoft.com/office/drawing/2014/main" id="{04858705-23B0-632A-2FC1-E273F026D0AB}"/>
              </a:ext>
            </a:extLst>
          </p:cNvPr>
          <p:cNvSpPr/>
          <p:nvPr/>
        </p:nvSpPr>
        <p:spPr>
          <a:xfrm>
            <a:off x="4579722" y="4401614"/>
            <a:ext cx="1013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solidFill>
                  <a:srgbClr val="40B9B7"/>
                </a:solidFill>
              </a:rPr>
              <a:t>OASE</a:t>
            </a:r>
            <a:r>
              <a:rPr lang="de-DE" sz="1100" dirty="0">
                <a:solidFill>
                  <a:srgbClr val="40B9B7"/>
                </a:solidFill>
              </a:rPr>
              <a:t>®</a:t>
            </a:r>
            <a:r>
              <a:rPr lang="en-US" sz="1100" dirty="0">
                <a:solidFill>
                  <a:srgbClr val="40B9B7"/>
                </a:solidFill>
              </a:rPr>
              <a:t> blue </a:t>
            </a:r>
          </a:p>
          <a:p>
            <a:pPr algn="ctr"/>
            <a:r>
              <a:rPr lang="en-US" sz="1100" dirty="0">
                <a:solidFill>
                  <a:srgbClr val="40B9B7"/>
                </a:solidFill>
              </a:rPr>
              <a:t>&gt;55,000 h</a:t>
            </a:r>
            <a:endParaRPr lang="de-DE" sz="1100" dirty="0">
              <a:solidFill>
                <a:srgbClr val="40B9B7"/>
              </a:solidFill>
            </a:endParaRPr>
          </a:p>
        </p:txBody>
      </p:sp>
      <p:sp>
        <p:nvSpPr>
          <p:cNvPr id="285" name="Rechteck 284">
            <a:extLst>
              <a:ext uri="{FF2B5EF4-FFF2-40B4-BE49-F238E27FC236}">
                <a16:creationId xmlns:a16="http://schemas.microsoft.com/office/drawing/2014/main" id="{AC0F001E-5E78-08C1-E76A-29F5789B19D1}"/>
              </a:ext>
            </a:extLst>
          </p:cNvPr>
          <p:cNvSpPr/>
          <p:nvPr/>
        </p:nvSpPr>
        <p:spPr>
          <a:xfrm>
            <a:off x="7773152" y="4401614"/>
            <a:ext cx="9780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0B9B7"/>
                </a:solidFill>
              </a:rPr>
              <a:t>CESAR1</a:t>
            </a:r>
          </a:p>
          <a:p>
            <a:pPr algn="ctr"/>
            <a:r>
              <a:rPr lang="en-US" sz="1100" dirty="0">
                <a:solidFill>
                  <a:srgbClr val="40B9B7"/>
                </a:solidFill>
              </a:rPr>
              <a:t>&gt;49,000 h</a:t>
            </a:r>
            <a:endParaRPr lang="de-DE" sz="1100" dirty="0">
              <a:solidFill>
                <a:srgbClr val="40B9B7"/>
              </a:solidFill>
            </a:endParaRPr>
          </a:p>
        </p:txBody>
      </p:sp>
      <p:grpSp>
        <p:nvGrpSpPr>
          <p:cNvPr id="286" name="Gruppieren 285">
            <a:extLst>
              <a:ext uri="{FF2B5EF4-FFF2-40B4-BE49-F238E27FC236}">
                <a16:creationId xmlns:a16="http://schemas.microsoft.com/office/drawing/2014/main" id="{C44A093A-DEB2-C121-E1A5-7C27C043FAFD}"/>
              </a:ext>
            </a:extLst>
          </p:cNvPr>
          <p:cNvGrpSpPr>
            <a:grpSpLocks noChangeAspect="1"/>
          </p:cNvGrpSpPr>
          <p:nvPr/>
        </p:nvGrpSpPr>
        <p:grpSpPr>
          <a:xfrm>
            <a:off x="5928677" y="3306599"/>
            <a:ext cx="1456962" cy="1047703"/>
            <a:chOff x="7205662" y="1486901"/>
            <a:chExt cx="1550543" cy="1114997"/>
          </a:xfrm>
        </p:grpSpPr>
        <p:pic>
          <p:nvPicPr>
            <p:cNvPr id="287" name="Grafik 286">
              <a:extLst>
                <a:ext uri="{FF2B5EF4-FFF2-40B4-BE49-F238E27FC236}">
                  <a16:creationId xmlns:a16="http://schemas.microsoft.com/office/drawing/2014/main" id="{471A53D9-0613-C191-AC9A-2C3D587A0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205662" y="1486901"/>
              <a:ext cx="1550543" cy="1114997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01" name="Picture 13">
              <a:extLst>
                <a:ext uri="{FF2B5EF4-FFF2-40B4-BE49-F238E27FC236}">
                  <a16:creationId xmlns:a16="http://schemas.microsoft.com/office/drawing/2014/main" id="{F422581A-96D5-1137-72A6-1552D6AC2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012" y="1543152"/>
              <a:ext cx="316583" cy="114062"/>
            </a:xfrm>
            <a:prstGeom prst="rect">
              <a:avLst/>
            </a:prstGeom>
            <a:ln w="3175">
              <a:noFill/>
            </a:ln>
          </p:spPr>
        </p:pic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BC7C6BA8-A56D-7404-2BC8-F8224C9AC5B7}"/>
              </a:ext>
            </a:extLst>
          </p:cNvPr>
          <p:cNvGrpSpPr>
            <a:grpSpLocks noChangeAspect="1"/>
          </p:cNvGrpSpPr>
          <p:nvPr/>
        </p:nvGrpSpPr>
        <p:grpSpPr>
          <a:xfrm>
            <a:off x="7501894" y="3306599"/>
            <a:ext cx="1541942" cy="1047703"/>
            <a:chOff x="7060222" y="2895600"/>
            <a:chExt cx="1640981" cy="1114997"/>
          </a:xfrm>
        </p:grpSpPr>
        <p:pic>
          <p:nvPicPr>
            <p:cNvPr id="106" name="Grafik 105">
              <a:extLst>
                <a:ext uri="{FF2B5EF4-FFF2-40B4-BE49-F238E27FC236}">
                  <a16:creationId xmlns:a16="http://schemas.microsoft.com/office/drawing/2014/main" id="{2920BF9F-16EE-0CF9-6BD0-A76000452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60222" y="2895600"/>
              <a:ext cx="1640981" cy="1114997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07" name="Picture 13">
              <a:extLst>
                <a:ext uri="{FF2B5EF4-FFF2-40B4-BE49-F238E27FC236}">
                  <a16:creationId xmlns:a16="http://schemas.microsoft.com/office/drawing/2014/main" id="{82B3E073-8DCC-1689-0C51-03CF857E5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9765" y="2971909"/>
              <a:ext cx="316583" cy="114062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08" name="Grafik 107">
              <a:extLst>
                <a:ext uri="{FF2B5EF4-FFF2-40B4-BE49-F238E27FC236}">
                  <a16:creationId xmlns:a16="http://schemas.microsoft.com/office/drawing/2014/main" id="{9F63430F-DEAB-06B9-B003-966451694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803008" y="2956049"/>
              <a:ext cx="392109" cy="132384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71" name="Rechteck 170">
              <a:extLst>
                <a:ext uri="{FF2B5EF4-FFF2-40B4-BE49-F238E27FC236}">
                  <a16:creationId xmlns:a16="http://schemas.microsoft.com/office/drawing/2014/main" id="{68C2647A-996A-C841-60EA-C89A74CF6A14}"/>
                </a:ext>
              </a:extLst>
            </p:cNvPr>
            <p:cNvSpPr/>
            <p:nvPr/>
          </p:nvSpPr>
          <p:spPr>
            <a:xfrm>
              <a:off x="7076404" y="3314599"/>
              <a:ext cx="1321820" cy="276999"/>
            </a:xfrm>
            <a:prstGeom prst="rect">
              <a:avLst/>
            </a:prstGeom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de-DE" sz="1200" dirty="0"/>
            </a:p>
          </p:txBody>
        </p:sp>
      </p:grpSp>
      <p:sp>
        <p:nvSpPr>
          <p:cNvPr id="172" name="Textfeld 171">
            <a:extLst>
              <a:ext uri="{FF2B5EF4-FFF2-40B4-BE49-F238E27FC236}">
                <a16:creationId xmlns:a16="http://schemas.microsoft.com/office/drawing/2014/main" id="{6CC20F1B-A1A3-045D-AEC8-4DE9537E2B2D}"/>
              </a:ext>
            </a:extLst>
          </p:cNvPr>
          <p:cNvSpPr txBox="1"/>
          <p:nvPr/>
        </p:nvSpPr>
        <p:spPr>
          <a:xfrm>
            <a:off x="6149436" y="4401614"/>
            <a:ext cx="10133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0B9B7"/>
                </a:solidFill>
              </a:rPr>
              <a:t> MEA </a:t>
            </a:r>
          </a:p>
          <a:p>
            <a:pPr algn="ctr"/>
            <a:r>
              <a:rPr lang="en-US" sz="1100" dirty="0">
                <a:solidFill>
                  <a:srgbClr val="40B9B7"/>
                </a:solidFill>
              </a:rPr>
              <a:t>&gt;18,000 h</a:t>
            </a:r>
            <a:endParaRPr lang="de-DE" sz="11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865525C-DEE6-01D1-C3DF-08220024131E}"/>
              </a:ext>
            </a:extLst>
          </p:cNvPr>
          <p:cNvSpPr/>
          <p:nvPr/>
        </p:nvSpPr>
        <p:spPr>
          <a:xfrm>
            <a:off x="5931060" y="3306599"/>
            <a:ext cx="1450800" cy="1044000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AD6B672-1077-0B6B-C6AE-B2FF0E72B039}"/>
              </a:ext>
            </a:extLst>
          </p:cNvPr>
          <p:cNvSpPr/>
          <p:nvPr/>
        </p:nvSpPr>
        <p:spPr>
          <a:xfrm>
            <a:off x="5939949" y="3290503"/>
            <a:ext cx="1450800" cy="1080000"/>
          </a:xfrm>
          <a:prstGeom prst="rect">
            <a:avLst/>
          </a:prstGeom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69F2B3B-BF48-D8A0-6380-79FC1A2D1ABC}"/>
              </a:ext>
            </a:extLst>
          </p:cNvPr>
          <p:cNvSpPr/>
          <p:nvPr/>
        </p:nvSpPr>
        <p:spPr>
          <a:xfrm>
            <a:off x="7480961" y="3290503"/>
            <a:ext cx="1584000" cy="1080000"/>
          </a:xfrm>
          <a:prstGeom prst="rect">
            <a:avLst/>
          </a:prstGeom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6F478E0-5397-CCA4-D6BE-1D8B92825AD0}"/>
              </a:ext>
            </a:extLst>
          </p:cNvPr>
          <p:cNvSpPr/>
          <p:nvPr/>
        </p:nvSpPr>
        <p:spPr>
          <a:xfrm>
            <a:off x="4310825" y="3290503"/>
            <a:ext cx="1548000" cy="1080000"/>
          </a:xfrm>
          <a:prstGeom prst="rect">
            <a:avLst/>
          </a:prstGeom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2209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5" name="Gerade Verbindung mit Pfeil 39">
            <a:extLst>
              <a:ext uri="{FF2B5EF4-FFF2-40B4-BE49-F238E27FC236}">
                <a16:creationId xmlns:a16="http://schemas.microsoft.com/office/drawing/2014/main" id="{4997D67E-2A83-BD82-9F26-3ACF4E14C469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2812769" y="2466759"/>
            <a:ext cx="1476000" cy="0"/>
          </a:xfrm>
          <a:prstGeom prst="straightConnector1">
            <a:avLst/>
          </a:prstGeom>
          <a:noFill/>
          <a:ln w="25400" algn="ctr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6" name="Gerade Verbindung mit Pfeil 41">
            <a:extLst>
              <a:ext uri="{FF2B5EF4-FFF2-40B4-BE49-F238E27FC236}">
                <a16:creationId xmlns:a16="http://schemas.microsoft.com/office/drawing/2014/main" id="{F30A9E0D-D9B5-595D-8B36-B26EE71A4D8B}"/>
              </a:ext>
            </a:extLst>
          </p:cNvPr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2812769" y="2428694"/>
            <a:ext cx="1476000" cy="0"/>
          </a:xfrm>
          <a:prstGeom prst="straightConnector1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B5B5BC-D0A6-4812-8005-A6F81743CE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677F1DB9-6BD1-4662-AD32-A5C07CCC53B6}" type="slidenum">
              <a:rPr lang="en-GB" sz="600" smtClean="0"/>
              <a:pPr/>
              <a:t>3</a:t>
            </a:fld>
            <a:endParaRPr lang="en-GB" dirty="0"/>
          </a:p>
        </p:txBody>
      </p:sp>
      <p:pic>
        <p:nvPicPr>
          <p:cNvPr id="15" name="Energiefeld">
            <a:extLst>
              <a:ext uri="{FF2B5EF4-FFF2-40B4-BE49-F238E27FC236}">
                <a16:creationId xmlns:a16="http://schemas.microsoft.com/office/drawing/2014/main" id="{7E11CE57-4D34-12B6-F49E-E532201F42E4}"/>
              </a:ext>
            </a:extLst>
          </p:cNvPr>
          <p:cNvPicPr>
            <a:picLocks noChangeAspect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CDC3390D-F6A6-C708-542F-A3CBF4DE43A1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605837" cy="684000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 altLang="de-DE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Post-Combustion Capture at RWE’s Innovation </a:t>
            </a:r>
            <a:r>
              <a:rPr lang="en-GB" altLang="de-DE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Center</a:t>
            </a:r>
            <a:r>
              <a:rPr lang="en-US" altLang="de-DE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 </a:t>
            </a:r>
          </a:p>
          <a:p>
            <a:endParaRPr lang="en-US" sz="2200" b="0" dirty="0">
              <a:solidFill>
                <a:srgbClr val="40B9B7"/>
              </a:solidFill>
            </a:endParaRPr>
          </a:p>
        </p:txBody>
      </p:sp>
      <p:sp>
        <p:nvSpPr>
          <p:cNvPr id="167" name="Rechteck 166">
            <a:extLst>
              <a:ext uri="{FF2B5EF4-FFF2-40B4-BE49-F238E27FC236}">
                <a16:creationId xmlns:a16="http://schemas.microsoft.com/office/drawing/2014/main" id="{B7AEE19D-A651-DB13-EB21-F72DD62CE845}"/>
              </a:ext>
            </a:extLst>
          </p:cNvPr>
          <p:cNvSpPr/>
          <p:nvPr/>
        </p:nvSpPr>
        <p:spPr>
          <a:xfrm>
            <a:off x="782574" y="2726506"/>
            <a:ext cx="927088" cy="190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pic>
        <p:nvPicPr>
          <p:cNvPr id="297" name="Picture 13">
            <a:extLst>
              <a:ext uri="{FF2B5EF4-FFF2-40B4-BE49-F238E27FC236}">
                <a16:creationId xmlns:a16="http://schemas.microsoft.com/office/drawing/2014/main" id="{1D7FD162-F617-205B-3FCF-D727DFF8D614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0" y="2715391"/>
            <a:ext cx="886187" cy="266831"/>
          </a:xfrm>
          <a:prstGeom prst="rect">
            <a:avLst/>
          </a:prstGeom>
        </p:spPr>
      </p:pic>
      <p:pic>
        <p:nvPicPr>
          <p:cNvPr id="298" name="Grafik 297">
            <a:extLst>
              <a:ext uri="{FF2B5EF4-FFF2-40B4-BE49-F238E27FC236}">
                <a16:creationId xmlns:a16="http://schemas.microsoft.com/office/drawing/2014/main" id="{769BCD23-2C0C-F53F-852E-481707A6F765}"/>
              </a:ext>
            </a:extLst>
          </p:cNvPr>
          <p:cNvPicPr>
            <a:picLocks noChangeAspect="1"/>
          </p:cNvPicPr>
          <p:nvPr/>
        </p:nvPicPr>
        <p:blipFill>
          <a:blip r:embed="rId8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644" y="3118951"/>
            <a:ext cx="882986" cy="2990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49246862-6347-68A5-CAB6-12E81E83654D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776168" y="3426981"/>
            <a:ext cx="938494" cy="5309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0" name="Grafik 299">
            <a:extLst>
              <a:ext uri="{FF2B5EF4-FFF2-40B4-BE49-F238E27FC236}">
                <a16:creationId xmlns:a16="http://schemas.microsoft.com/office/drawing/2014/main" id="{61557295-61C3-8819-31EF-A4759DD472E1}"/>
              </a:ext>
            </a:extLst>
          </p:cNvPr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634" y="3846647"/>
            <a:ext cx="875217" cy="4117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FAF696FA-DE0A-8940-B446-77F9136127C1}"/>
              </a:ext>
            </a:extLst>
          </p:cNvPr>
          <p:cNvPicPr>
            <a:picLocks noChangeAspect="1"/>
          </p:cNvPicPr>
          <p:nvPr/>
        </p:nvPicPr>
        <p:blipFill>
          <a:blip r:embed="rId8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441" y="4420242"/>
            <a:ext cx="785733" cy="2120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3" name="Textfeld 252">
            <a:extLst>
              <a:ext uri="{FF2B5EF4-FFF2-40B4-BE49-F238E27FC236}">
                <a16:creationId xmlns:a16="http://schemas.microsoft.com/office/drawing/2014/main" id="{CA074918-55CD-0033-782F-693F61BAA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24" y="4402620"/>
            <a:ext cx="163800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100" b="1" dirty="0"/>
              <a:t>Highest capture rates</a:t>
            </a:r>
          </a:p>
        </p:txBody>
      </p:sp>
      <p:sp>
        <p:nvSpPr>
          <p:cNvPr id="304" name="Textfeld 252">
            <a:extLst>
              <a:ext uri="{FF2B5EF4-FFF2-40B4-BE49-F238E27FC236}">
                <a16:creationId xmlns:a16="http://schemas.microsoft.com/office/drawing/2014/main" id="{B4FB601B-BED9-1A8F-3D29-9624FFE32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24" y="3984093"/>
            <a:ext cx="2672123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100" b="1" dirty="0"/>
              <a:t>Solvent management and CO</a:t>
            </a:r>
            <a:r>
              <a:rPr lang="en-GB" altLang="de-DE" sz="1100" b="1" baseline="-25000" dirty="0"/>
              <a:t>2</a:t>
            </a:r>
            <a:r>
              <a:rPr lang="en-GB" altLang="de-DE" sz="1100" b="1" dirty="0"/>
              <a:t> quality</a:t>
            </a:r>
          </a:p>
        </p:txBody>
      </p:sp>
      <p:sp>
        <p:nvSpPr>
          <p:cNvPr id="305" name="Textfeld 252">
            <a:extLst>
              <a:ext uri="{FF2B5EF4-FFF2-40B4-BE49-F238E27FC236}">
                <a16:creationId xmlns:a16="http://schemas.microsoft.com/office/drawing/2014/main" id="{F20A7876-8A8D-F31A-E121-02CE84DC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24" y="3565566"/>
            <a:ext cx="2619403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100" b="1" dirty="0"/>
              <a:t>Emission mitigation and CO</a:t>
            </a:r>
            <a:r>
              <a:rPr lang="en-GB" altLang="de-DE" sz="1100" b="1" baseline="-25000" dirty="0"/>
              <a:t>2</a:t>
            </a:r>
            <a:r>
              <a:rPr lang="en-GB" altLang="de-DE" sz="1100" b="1" dirty="0"/>
              <a:t> quality</a:t>
            </a:r>
          </a:p>
        </p:txBody>
      </p:sp>
      <p:sp>
        <p:nvSpPr>
          <p:cNvPr id="306" name="Textfeld 252">
            <a:extLst>
              <a:ext uri="{FF2B5EF4-FFF2-40B4-BE49-F238E27FC236}">
                <a16:creationId xmlns:a16="http://schemas.microsoft.com/office/drawing/2014/main" id="{F4EFDBCB-7012-770D-E0C9-3943CB63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24" y="3139510"/>
            <a:ext cx="1638000" cy="269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100" b="1" dirty="0"/>
              <a:t>Solvent management</a:t>
            </a:r>
          </a:p>
        </p:txBody>
      </p:sp>
      <p:sp>
        <p:nvSpPr>
          <p:cNvPr id="307" name="Textfeld 252">
            <a:extLst>
              <a:ext uri="{FF2B5EF4-FFF2-40B4-BE49-F238E27FC236}">
                <a16:creationId xmlns:a16="http://schemas.microsoft.com/office/drawing/2014/main" id="{3B666079-FB75-7DEC-B515-10D749846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24" y="2720983"/>
            <a:ext cx="163800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100" b="1" dirty="0"/>
              <a:t>All aspects of CCUS</a:t>
            </a:r>
          </a:p>
        </p:txBody>
      </p:sp>
      <p:cxnSp>
        <p:nvCxnSpPr>
          <p:cNvPr id="208" name="Gerade Verbindung mit Pfeil 58">
            <a:extLst>
              <a:ext uri="{FF2B5EF4-FFF2-40B4-BE49-F238E27FC236}">
                <a16:creationId xmlns:a16="http://schemas.microsoft.com/office/drawing/2014/main" id="{8073DA36-AB85-EC08-3C36-70D17BCCCD80}"/>
              </a:ext>
            </a:extLst>
          </p:cNvPr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rot="16200000">
            <a:off x="4715218" y="1669300"/>
            <a:ext cx="653445" cy="0"/>
          </a:xfrm>
          <a:prstGeom prst="straightConnector1">
            <a:avLst/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" name="Gerade Verbindung mit Pfeil 59">
            <a:extLst>
              <a:ext uri="{FF2B5EF4-FFF2-40B4-BE49-F238E27FC236}">
                <a16:creationId xmlns:a16="http://schemas.microsoft.com/office/drawing/2014/main" id="{40CBB65B-32E7-875F-7D9D-4ABE52E988E0}"/>
              </a:ext>
            </a:extLst>
          </p:cNvPr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rot="16200000">
            <a:off x="4666792" y="1627270"/>
            <a:ext cx="645514" cy="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8" name="Gerade Verbindung mit Pfeil 53">
            <a:extLst>
              <a:ext uri="{FF2B5EF4-FFF2-40B4-BE49-F238E27FC236}">
                <a16:creationId xmlns:a16="http://schemas.microsoft.com/office/drawing/2014/main" id="{9A7EA151-C4BE-51A8-72CB-CA82424AD5F5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rot="10800000" flipV="1">
            <a:off x="3994186" y="2292615"/>
            <a:ext cx="0" cy="136399"/>
          </a:xfrm>
          <a:prstGeom prst="straightConnector1">
            <a:avLst/>
          </a:prstGeom>
          <a:noFill/>
          <a:ln w="22225" algn="ctr">
            <a:solidFill>
              <a:srgbClr val="003C7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9" name="Gerade Verbindung mit Pfeil 54">
            <a:extLst>
              <a:ext uri="{FF2B5EF4-FFF2-40B4-BE49-F238E27FC236}">
                <a16:creationId xmlns:a16="http://schemas.microsoft.com/office/drawing/2014/main" id="{8E836CF0-96CC-8D61-CCDE-AD38206E2B0A}"/>
              </a:ext>
            </a:extLst>
          </p:cNvPr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10800000" flipV="1">
            <a:off x="4068799" y="2319573"/>
            <a:ext cx="0" cy="137984"/>
          </a:xfrm>
          <a:prstGeom prst="straightConnector1">
            <a:avLst/>
          </a:prstGeom>
          <a:noFill/>
          <a:ln w="25400" algn="ctr">
            <a:solidFill>
              <a:srgbClr val="003C7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" name="Line 105">
            <a:extLst>
              <a:ext uri="{FF2B5EF4-FFF2-40B4-BE49-F238E27FC236}">
                <a16:creationId xmlns:a16="http://schemas.microsoft.com/office/drawing/2014/main" id="{442AA375-E12A-3A8B-ECF8-4282B44AF68C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gray">
          <a:xfrm>
            <a:off x="6431939" y="4361089"/>
            <a:ext cx="684000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172" name="Text Box 41">
            <a:extLst>
              <a:ext uri="{FF2B5EF4-FFF2-40B4-BE49-F238E27FC236}">
                <a16:creationId xmlns:a16="http://schemas.microsoft.com/office/drawing/2014/main" id="{F994234D-A221-A0EA-807E-18EED892B1BD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9056" y="697063"/>
            <a:ext cx="98296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Power plant</a:t>
            </a:r>
          </a:p>
        </p:txBody>
      </p:sp>
      <p:sp>
        <p:nvSpPr>
          <p:cNvPr id="173" name="AutoShape 47">
            <a:extLst>
              <a:ext uri="{FF2B5EF4-FFF2-40B4-BE49-F238E27FC236}">
                <a16:creationId xmlns:a16="http://schemas.microsoft.com/office/drawing/2014/main" id="{D2DD34FB-D688-59CD-7627-07498D775CD6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95150" y="1310862"/>
            <a:ext cx="1152525" cy="168119"/>
          </a:xfrm>
          <a:prstGeom prst="rightArrow">
            <a:avLst>
              <a:gd name="adj1" fmla="val 73037"/>
              <a:gd name="adj2" fmla="val 49541"/>
            </a:avLst>
          </a:prstGeom>
          <a:solidFill>
            <a:srgbClr val="0099FF"/>
          </a:solidFill>
          <a:ln w="9525" algn="ctr">
            <a:noFill/>
            <a:miter lim="800000"/>
            <a:headEnd/>
            <a:tailEnd/>
          </a:ln>
        </p:spPr>
        <p:txBody>
          <a:bodyPr lIns="71438" tIns="36512" rIns="104775" bIns="36512" anchor="ctr"/>
          <a:lstStyle/>
          <a:p>
            <a:pPr marL="176213" algn="ctr" defTabSz="779182">
              <a:buClr>
                <a:schemeClr val="accent1"/>
              </a:buClr>
              <a:defRPr/>
            </a:pPr>
            <a:endParaRPr lang="en-GB" sz="1400" kern="0" dirty="0">
              <a:solidFill>
                <a:srgbClr val="FFFFFF"/>
              </a:solidFill>
            </a:endParaRPr>
          </a:p>
        </p:txBody>
      </p:sp>
      <p:sp>
        <p:nvSpPr>
          <p:cNvPr id="174" name="Rechteck 173">
            <a:extLst>
              <a:ext uri="{FF2B5EF4-FFF2-40B4-BE49-F238E27FC236}">
                <a16:creationId xmlns:a16="http://schemas.microsoft.com/office/drawing/2014/main" id="{CDE1CA8B-373D-50D2-FC05-F8D5EB337953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1495144" y="1350508"/>
            <a:ext cx="133350" cy="195082"/>
          </a:xfrm>
          <a:prstGeom prst="rect">
            <a:avLst/>
          </a:prstGeom>
          <a:solidFill>
            <a:srgbClr val="0099FF"/>
          </a:solidFill>
          <a:ln w="9525" algn="ctr">
            <a:noFill/>
            <a:miter lim="800000"/>
            <a:headEnd/>
            <a:tailEnd/>
          </a:ln>
        </p:spPr>
        <p:txBody>
          <a:bodyPr lIns="71438" tIns="36512" rIns="104775" bIns="36512" anchor="ctr"/>
          <a:lstStyle/>
          <a:p>
            <a:pPr marL="176213" algn="ctr" defTabSz="779182">
              <a:buClr>
                <a:srgbClr val="0050A6"/>
              </a:buClr>
              <a:defRPr/>
            </a:pPr>
            <a:endParaRPr lang="en-GB" sz="1400" kern="0" dirty="0">
              <a:solidFill>
                <a:srgbClr val="FFFFFF"/>
              </a:solidFill>
            </a:endParaRPr>
          </a:p>
        </p:txBody>
      </p:sp>
      <p:sp>
        <p:nvSpPr>
          <p:cNvPr id="175" name="Rectangle 55">
            <a:extLst>
              <a:ext uri="{FF2B5EF4-FFF2-40B4-BE49-F238E27FC236}">
                <a16:creationId xmlns:a16="http://schemas.microsoft.com/office/drawing/2014/main" id="{7116C55E-29C4-F8BF-E1F1-44E8512600F3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436406" y="1274383"/>
            <a:ext cx="1263650" cy="23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de-DE" sz="900" dirty="0">
                <a:solidFill>
                  <a:srgbClr val="FFFFFF"/>
                </a:solidFill>
                <a:sym typeface="Arial" pitchFamily="34" charset="0"/>
              </a:rPr>
              <a:t>Flue gas, raw lignite</a:t>
            </a:r>
          </a:p>
        </p:txBody>
      </p:sp>
      <p:sp>
        <p:nvSpPr>
          <p:cNvPr id="176" name="AutoShape 47">
            <a:extLst>
              <a:ext uri="{FF2B5EF4-FFF2-40B4-BE49-F238E27FC236}">
                <a16:creationId xmlns:a16="http://schemas.microsoft.com/office/drawing/2014/main" id="{0DD0A32A-B969-371E-98D6-48DEC1FCB5F5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7433" y="1555110"/>
            <a:ext cx="1152525" cy="58683"/>
          </a:xfrm>
          <a:prstGeom prst="rightArrow">
            <a:avLst>
              <a:gd name="adj1" fmla="val 73037"/>
              <a:gd name="adj2" fmla="val 49538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defTabSz="779182">
              <a:spcAft>
                <a:spcPct val="100000"/>
              </a:spcAft>
              <a:buClr>
                <a:srgbClr val="0050A6"/>
              </a:buClr>
              <a:defRPr/>
            </a:pPr>
            <a:endParaRPr lang="en-GB" sz="1534" dirty="0">
              <a:solidFill>
                <a:srgbClr val="000000"/>
              </a:solidFill>
            </a:endParaRPr>
          </a:p>
        </p:txBody>
      </p:sp>
      <p:sp>
        <p:nvSpPr>
          <p:cNvPr id="177" name="AutoShape 47">
            <a:extLst>
              <a:ext uri="{FF2B5EF4-FFF2-40B4-BE49-F238E27FC236}">
                <a16:creationId xmlns:a16="http://schemas.microsoft.com/office/drawing/2014/main" id="{FD5373DF-6DB2-3B2A-FF34-60C08DCB2E7A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33481" y="2134007"/>
            <a:ext cx="331787" cy="58684"/>
          </a:xfrm>
          <a:prstGeom prst="rightArrow">
            <a:avLst>
              <a:gd name="adj1" fmla="val 73037"/>
              <a:gd name="adj2" fmla="val 49537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defTabSz="779182">
              <a:spcAft>
                <a:spcPct val="100000"/>
              </a:spcAft>
              <a:buClr>
                <a:srgbClr val="0050A6"/>
              </a:buClr>
              <a:defRPr/>
            </a:pPr>
            <a:endParaRPr lang="en-GB" sz="1534" dirty="0">
              <a:solidFill>
                <a:srgbClr val="000000"/>
              </a:solidFill>
            </a:endParaRPr>
          </a:p>
        </p:txBody>
      </p:sp>
      <p:sp>
        <p:nvSpPr>
          <p:cNvPr id="178" name="Rechteck 92">
            <a:extLst>
              <a:ext uri="{FF2B5EF4-FFF2-40B4-BE49-F238E27FC236}">
                <a16:creationId xmlns:a16="http://schemas.microsoft.com/office/drawing/2014/main" id="{3FFA75D4-7395-9FA3-DF86-8E2C72D26050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2491" y="1561454"/>
            <a:ext cx="44450" cy="618552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defTabSz="779182">
              <a:spcAft>
                <a:spcPct val="100000"/>
              </a:spcAft>
              <a:buClr>
                <a:srgbClr val="0050A6"/>
              </a:buClr>
              <a:defRPr/>
            </a:pPr>
            <a:endParaRPr lang="en-GB" sz="1534" dirty="0">
              <a:solidFill>
                <a:srgbClr val="000000"/>
              </a:solidFill>
            </a:endParaRPr>
          </a:p>
        </p:txBody>
      </p:sp>
      <p:pic>
        <p:nvPicPr>
          <p:cNvPr id="179" name="Picture 50" descr="Kohlebrocken">
            <a:extLst>
              <a:ext uri="{FF2B5EF4-FFF2-40B4-BE49-F238E27FC236}">
                <a16:creationId xmlns:a16="http://schemas.microsoft.com/office/drawing/2014/main" id="{0E7D030C-3B5B-984E-3FD0-B543BA658BA1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8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1" y="1347340"/>
            <a:ext cx="463550" cy="34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Text Box 41">
            <a:extLst>
              <a:ext uri="{FF2B5EF4-FFF2-40B4-BE49-F238E27FC236}">
                <a16:creationId xmlns:a16="http://schemas.microsoft.com/office/drawing/2014/main" id="{551D35C2-14CF-D605-9ECD-5D28DC33D3FD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25852" y="2208555"/>
            <a:ext cx="1082675" cy="2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900" dirty="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WTA</a:t>
            </a:r>
            <a:r>
              <a:rPr lang="en-GB" altLang="de-DE" sz="900" baseline="30000" dirty="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®</a:t>
            </a:r>
          </a:p>
        </p:txBody>
      </p:sp>
      <p:sp>
        <p:nvSpPr>
          <p:cNvPr id="181" name="Rechteck 98">
            <a:extLst>
              <a:ext uri="{FF2B5EF4-FFF2-40B4-BE49-F238E27FC236}">
                <a16:creationId xmlns:a16="http://schemas.microsoft.com/office/drawing/2014/main" id="{854444BD-E65B-A96F-1246-3C5778FF7C60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495144" y="2032506"/>
            <a:ext cx="133350" cy="328309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defTabSz="779182">
              <a:spcAft>
                <a:spcPct val="100000"/>
              </a:spcAft>
              <a:buClr>
                <a:srgbClr val="0050A6"/>
              </a:buClr>
              <a:defRPr/>
            </a:pPr>
            <a:endParaRPr lang="en-GB" sz="1534" dirty="0">
              <a:solidFill>
                <a:srgbClr val="000000"/>
              </a:solidFill>
            </a:endParaRPr>
          </a:p>
        </p:txBody>
      </p:sp>
      <p:sp>
        <p:nvSpPr>
          <p:cNvPr id="182" name="AutoShape 47">
            <a:extLst>
              <a:ext uri="{FF2B5EF4-FFF2-40B4-BE49-F238E27FC236}">
                <a16:creationId xmlns:a16="http://schemas.microsoft.com/office/drawing/2014/main" id="{3FDC4432-1E03-49E1-5B6F-BCA81D809472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495150" y="2294201"/>
            <a:ext cx="1152525" cy="168119"/>
          </a:xfrm>
          <a:prstGeom prst="rightArrow">
            <a:avLst>
              <a:gd name="adj1" fmla="val 73037"/>
              <a:gd name="adj2" fmla="val 4973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defTabSz="779182">
              <a:spcAft>
                <a:spcPct val="100000"/>
              </a:spcAft>
              <a:buClr>
                <a:srgbClr val="0050A6"/>
              </a:buClr>
              <a:defRPr/>
            </a:pPr>
            <a:endParaRPr lang="en-GB" sz="1534" dirty="0">
              <a:solidFill>
                <a:srgbClr val="000000"/>
              </a:solidFill>
            </a:endParaRPr>
          </a:p>
        </p:txBody>
      </p:sp>
      <p:sp>
        <p:nvSpPr>
          <p:cNvPr id="183" name="Rectangle 55">
            <a:extLst>
              <a:ext uri="{FF2B5EF4-FFF2-40B4-BE49-F238E27FC236}">
                <a16:creationId xmlns:a16="http://schemas.microsoft.com/office/drawing/2014/main" id="{C92756EB-42C2-28F8-6899-2CDB5BD2FEED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434820" y="2253914"/>
            <a:ext cx="1216025" cy="23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900" dirty="0">
                <a:solidFill>
                  <a:srgbClr val="FFFFFF"/>
                </a:solidFill>
                <a:sym typeface="Arial" pitchFamily="34" charset="0"/>
              </a:rPr>
              <a:t>Flue gas, dry lignite</a:t>
            </a:r>
          </a:p>
        </p:txBody>
      </p:sp>
      <p:sp>
        <p:nvSpPr>
          <p:cNvPr id="184" name="AutoShape 47">
            <a:extLst>
              <a:ext uri="{FF2B5EF4-FFF2-40B4-BE49-F238E27FC236}">
                <a16:creationId xmlns:a16="http://schemas.microsoft.com/office/drawing/2014/main" id="{97FD6303-636B-0B16-AFF4-53A018584841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16341" y="2127663"/>
            <a:ext cx="922338" cy="65028"/>
          </a:xfrm>
          <a:prstGeom prst="rightArrow">
            <a:avLst>
              <a:gd name="adj1" fmla="val 73037"/>
              <a:gd name="adj2" fmla="val 49486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defTabSz="779182">
              <a:spcAft>
                <a:spcPct val="100000"/>
              </a:spcAft>
              <a:buClr>
                <a:srgbClr val="0050A6"/>
              </a:buClr>
              <a:defRPr/>
            </a:pPr>
            <a:endParaRPr lang="en-GB" sz="1534" dirty="0">
              <a:solidFill>
                <a:srgbClr val="000000"/>
              </a:solidFill>
            </a:endParaRPr>
          </a:p>
        </p:txBody>
      </p:sp>
      <p:pic>
        <p:nvPicPr>
          <p:cNvPr id="185" name="Picture 12" descr="Abb 10_Foto WTA 2 Niederaußem">
            <a:extLst>
              <a:ext uri="{FF2B5EF4-FFF2-40B4-BE49-F238E27FC236}">
                <a16:creationId xmlns:a16="http://schemas.microsoft.com/office/drawing/2014/main" id="{DBA6ABC2-74E5-405E-5391-17D004EC3BE9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1" y="1797773"/>
            <a:ext cx="681038" cy="4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3" descr="C:\Dokumente und Einstellungen\r935905\Desktop\Kraftwerk Niederaußem mit WTA.jpg">
            <a:extLst>
              <a:ext uri="{FF2B5EF4-FFF2-40B4-BE49-F238E27FC236}">
                <a16:creationId xmlns:a16="http://schemas.microsoft.com/office/drawing/2014/main" id="{7C3290C2-6B26-F5D8-9632-E8CA595FC17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2"/>
            </p:custDataLst>
          </p:nvPr>
        </p:nvPicPr>
        <p:blipFill rotWithShape="1"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23253" r="17290" b="31171"/>
          <a:stretch/>
        </p:blipFill>
        <p:spPr bwMode="auto">
          <a:xfrm>
            <a:off x="1207815" y="1518631"/>
            <a:ext cx="1336666" cy="74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7" name="Gruppieren 31">
            <a:extLst>
              <a:ext uri="{FF2B5EF4-FFF2-40B4-BE49-F238E27FC236}">
                <a16:creationId xmlns:a16="http://schemas.microsoft.com/office/drawing/2014/main" id="{5412E081-A511-3EB4-1151-4686DCE4B502}"/>
              </a:ext>
            </a:extLst>
          </p:cNvPr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2622269" y="1409192"/>
            <a:ext cx="195262" cy="372717"/>
            <a:chOff x="3667926" y="2802363"/>
            <a:chExt cx="317738" cy="685494"/>
          </a:xfrm>
        </p:grpSpPr>
        <p:cxnSp>
          <p:nvCxnSpPr>
            <p:cNvPr id="188" name="Gerade Verbindung 32">
              <a:extLst>
                <a:ext uri="{FF2B5EF4-FFF2-40B4-BE49-F238E27FC236}">
                  <a16:creationId xmlns:a16="http://schemas.microsoft.com/office/drawing/2014/main" id="{054BD241-275F-F159-4C62-902844ADA710}"/>
                </a:ext>
              </a:extLst>
            </p:cNvPr>
            <p:cNvCxnSpPr>
              <a:cxnSpLocks noChangeShapeType="1"/>
            </p:cNvCxnSpPr>
            <p:nvPr>
              <p:custDataLst>
                <p:tags r:id="rId74"/>
              </p:custDataLst>
            </p:nvPr>
          </p:nvCxnSpPr>
          <p:spPr bwMode="auto">
            <a:xfrm>
              <a:off x="3667926" y="2802363"/>
              <a:ext cx="0" cy="671840"/>
            </a:xfrm>
            <a:prstGeom prst="line">
              <a:avLst/>
            </a:prstGeom>
            <a:noFill/>
            <a:ln w="50800" cap="sq" algn="ctr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9" name="Gerade Verbindung mit Pfeil 33">
              <a:extLst>
                <a:ext uri="{FF2B5EF4-FFF2-40B4-BE49-F238E27FC236}">
                  <a16:creationId xmlns:a16="http://schemas.microsoft.com/office/drawing/2014/main" id="{B14ACF69-D1D9-08BD-01EA-9913807D64E2}"/>
                </a:ext>
              </a:extLst>
            </p:cNvPr>
            <p:cNvCxnSpPr>
              <a:cxnSpLocks noChangeShapeType="1"/>
            </p:cNvCxnSpPr>
            <p:nvPr>
              <p:custDataLst>
                <p:tags r:id="rId75"/>
              </p:custDataLst>
            </p:nvPr>
          </p:nvCxnSpPr>
          <p:spPr bwMode="auto">
            <a:xfrm>
              <a:off x="3672259" y="3487857"/>
              <a:ext cx="313405" cy="0"/>
            </a:xfrm>
            <a:prstGeom prst="straightConnector1">
              <a:avLst/>
            </a:prstGeom>
            <a:noFill/>
            <a:ln w="44450" cap="sq" algn="ctr">
              <a:solidFill>
                <a:srgbClr val="0099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0" name="Gruppieren 34">
            <a:extLst>
              <a:ext uri="{FF2B5EF4-FFF2-40B4-BE49-F238E27FC236}">
                <a16:creationId xmlns:a16="http://schemas.microsoft.com/office/drawing/2014/main" id="{C84C46F9-7DBF-736E-0117-157799F3224F}"/>
              </a:ext>
            </a:extLst>
          </p:cNvPr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 flipV="1">
            <a:off x="2622269" y="1888177"/>
            <a:ext cx="195262" cy="466293"/>
            <a:chOff x="3678196" y="4151123"/>
            <a:chExt cx="317740" cy="799586"/>
          </a:xfrm>
        </p:grpSpPr>
        <p:cxnSp>
          <p:nvCxnSpPr>
            <p:cNvPr id="191" name="Gerade Verbindung 35">
              <a:extLst>
                <a:ext uri="{FF2B5EF4-FFF2-40B4-BE49-F238E27FC236}">
                  <a16:creationId xmlns:a16="http://schemas.microsoft.com/office/drawing/2014/main" id="{8C039C43-9475-F1C2-3D42-75DB4201978E}"/>
                </a:ext>
              </a:extLst>
            </p:cNvPr>
            <p:cNvCxnSpPr>
              <a:cxnSpLocks noChangeShapeType="1"/>
            </p:cNvCxnSpPr>
            <p:nvPr>
              <p:custDataLst>
                <p:tags r:id="rId72"/>
              </p:custDataLst>
            </p:nvPr>
          </p:nvCxnSpPr>
          <p:spPr bwMode="auto">
            <a:xfrm>
              <a:off x="3678196" y="4151123"/>
              <a:ext cx="0" cy="795223"/>
            </a:xfrm>
            <a:prstGeom prst="line">
              <a:avLst/>
            </a:prstGeom>
            <a:noFill/>
            <a:ln w="50800" cap="sq" algn="ctr">
              <a:solidFill>
                <a:srgbClr val="FF9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2" name="Gerade Verbindung mit Pfeil 36">
              <a:extLst>
                <a:ext uri="{FF2B5EF4-FFF2-40B4-BE49-F238E27FC236}">
                  <a16:creationId xmlns:a16="http://schemas.microsoft.com/office/drawing/2014/main" id="{3BFEF607-5E82-C8FD-F62E-105B286A8E82}"/>
                </a:ext>
              </a:extLst>
            </p:cNvPr>
            <p:cNvCxnSpPr>
              <a:cxnSpLocks noChangeShapeType="1"/>
            </p:cNvCxnSpPr>
            <p:nvPr>
              <p:custDataLst>
                <p:tags r:id="rId73"/>
              </p:custDataLst>
            </p:nvPr>
          </p:nvCxnSpPr>
          <p:spPr bwMode="auto">
            <a:xfrm>
              <a:off x="3682531" y="4950709"/>
              <a:ext cx="313405" cy="0"/>
            </a:xfrm>
            <a:prstGeom prst="straightConnector1">
              <a:avLst/>
            </a:prstGeom>
            <a:noFill/>
            <a:ln w="44450" cap="sq" algn="ctr">
              <a:solidFill>
                <a:srgbClr val="FF9900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3" name="Text Box 41">
            <a:extLst>
              <a:ext uri="{FF2B5EF4-FFF2-40B4-BE49-F238E27FC236}">
                <a16:creationId xmlns:a16="http://schemas.microsoft.com/office/drawing/2014/main" id="{070B12CC-67FD-8435-8598-D7F1D8735235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24219" y="1713713"/>
            <a:ext cx="422275" cy="22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altLang="de-DE" sz="90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Dust</a:t>
            </a:r>
          </a:p>
        </p:txBody>
      </p:sp>
      <p:cxnSp>
        <p:nvCxnSpPr>
          <p:cNvPr id="198" name="Gerade Verbindung 42">
            <a:extLst>
              <a:ext uri="{FF2B5EF4-FFF2-40B4-BE49-F238E27FC236}">
                <a16:creationId xmlns:a16="http://schemas.microsoft.com/office/drawing/2014/main" id="{751686B5-0521-2126-E375-E87564CB1C94}"/>
              </a:ext>
            </a:extLst>
          </p:cNvPr>
          <p:cNvCxnSpPr>
            <a:cxnSpLocks noChangeShapeType="1"/>
          </p:cNvCxnSpPr>
          <p:nvPr>
            <p:custDataLst>
              <p:tags r:id="rId26"/>
            </p:custDataLst>
          </p:nvPr>
        </p:nvCxnSpPr>
        <p:spPr bwMode="auto">
          <a:xfrm flipV="1">
            <a:off x="2836581" y="1229969"/>
            <a:ext cx="0" cy="1194282"/>
          </a:xfrm>
          <a:prstGeom prst="line">
            <a:avLst/>
          </a:prstGeom>
          <a:noFill/>
          <a:ln w="25400" cap="sq" algn="ctr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9" name="Gerade Verbindung 43">
            <a:extLst>
              <a:ext uri="{FF2B5EF4-FFF2-40B4-BE49-F238E27FC236}">
                <a16:creationId xmlns:a16="http://schemas.microsoft.com/office/drawing/2014/main" id="{7CA8070C-F1FD-B3EF-39BB-55595D0E75E7}"/>
              </a:ext>
            </a:extLst>
          </p:cNvPr>
          <p:cNvCxnSpPr>
            <a:cxnSpLocks noChangeShapeType="1"/>
          </p:cNvCxnSpPr>
          <p:nvPr>
            <p:custDataLst>
              <p:tags r:id="rId27"/>
            </p:custDataLst>
          </p:nvPr>
        </p:nvCxnSpPr>
        <p:spPr bwMode="auto">
          <a:xfrm flipV="1">
            <a:off x="2809594" y="1190323"/>
            <a:ext cx="0" cy="1273583"/>
          </a:xfrm>
          <a:prstGeom prst="line">
            <a:avLst/>
          </a:prstGeom>
          <a:noFill/>
          <a:ln w="25400" cap="sq" algn="ctr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0" name="Text Box 41">
            <a:extLst>
              <a:ext uri="{FF2B5EF4-FFF2-40B4-BE49-F238E27FC236}">
                <a16:creationId xmlns:a16="http://schemas.microsoft.com/office/drawing/2014/main" id="{5D8D5EB5-72B0-924D-FEB8-7C48D8D62804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229011" y="1713713"/>
            <a:ext cx="636588" cy="22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altLang="de-DE" sz="90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SO</a:t>
            </a:r>
            <a:r>
              <a:rPr lang="en-GB" altLang="de-DE" sz="900" baseline="-2500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2</a:t>
            </a:r>
            <a:r>
              <a:rPr lang="en-GB" altLang="de-DE" sz="90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/SO</a:t>
            </a:r>
            <a:r>
              <a:rPr lang="en-GB" altLang="de-DE" sz="900" baseline="-2500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3</a:t>
            </a:r>
            <a:endParaRPr lang="en-GB" altLang="de-DE" sz="900">
              <a:solidFill>
                <a:srgbClr val="003C7D"/>
              </a:solidFill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201" name="Text Box 41">
            <a:extLst>
              <a:ext uri="{FF2B5EF4-FFF2-40B4-BE49-F238E27FC236}">
                <a16:creationId xmlns:a16="http://schemas.microsoft.com/office/drawing/2014/main" id="{FCE49548-A142-71B8-3E6A-3DF16290502F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236534" y="1223589"/>
            <a:ext cx="633412" cy="22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altLang="de-DE" sz="900" dirty="0" err="1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REAplus</a:t>
            </a:r>
            <a:endParaRPr lang="en-GB" altLang="de-DE" sz="900" dirty="0">
              <a:solidFill>
                <a:srgbClr val="003C7D"/>
              </a:solidFill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202" name="Text Box 41">
            <a:extLst>
              <a:ext uri="{FF2B5EF4-FFF2-40B4-BE49-F238E27FC236}">
                <a16:creationId xmlns:a16="http://schemas.microsoft.com/office/drawing/2014/main" id="{2B54B24C-326F-E4CB-5AC0-358B527BCB72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082534" y="996034"/>
            <a:ext cx="652463" cy="22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altLang="de-DE" sz="900" dirty="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Wet ESP</a:t>
            </a:r>
          </a:p>
        </p:txBody>
      </p:sp>
      <p:cxnSp>
        <p:nvCxnSpPr>
          <p:cNvPr id="203" name="Gerade Verbindung mit Pfeil 49">
            <a:extLst>
              <a:ext uri="{FF2B5EF4-FFF2-40B4-BE49-F238E27FC236}">
                <a16:creationId xmlns:a16="http://schemas.microsoft.com/office/drawing/2014/main" id="{CC7B1B79-E937-F328-7E6C-61471949A520}"/>
              </a:ext>
            </a:extLst>
          </p:cNvPr>
          <p:cNvCxnSpPr>
            <a:cxnSpLocks noChangeShapeType="1"/>
          </p:cNvCxnSpPr>
          <p:nvPr>
            <p:custDataLst>
              <p:tags r:id="rId31"/>
            </p:custDataLst>
          </p:nvPr>
        </p:nvCxnSpPr>
        <p:spPr bwMode="auto">
          <a:xfrm>
            <a:off x="4392649" y="1999195"/>
            <a:ext cx="735012" cy="0"/>
          </a:xfrm>
          <a:prstGeom prst="straightConnector1">
            <a:avLst/>
          </a:prstGeom>
          <a:noFill/>
          <a:ln w="25400" algn="ctr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" name="Gerade Verbindung mit Pfeil 50">
            <a:extLst>
              <a:ext uri="{FF2B5EF4-FFF2-40B4-BE49-F238E27FC236}">
                <a16:creationId xmlns:a16="http://schemas.microsoft.com/office/drawing/2014/main" id="{EB168C3C-2A41-FF9E-CC52-A2177911FB1B}"/>
              </a:ext>
            </a:extLst>
          </p:cNvPr>
          <p:cNvCxnSpPr>
            <a:cxnSpLocks noChangeShapeType="1"/>
          </p:cNvCxnSpPr>
          <p:nvPr>
            <p:custDataLst>
              <p:tags r:id="rId32"/>
            </p:custDataLst>
          </p:nvPr>
        </p:nvCxnSpPr>
        <p:spPr bwMode="auto">
          <a:xfrm>
            <a:off x="4398999" y="1957958"/>
            <a:ext cx="728662" cy="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" name="Gerade Verbindung mit Pfeil 53">
            <a:extLst>
              <a:ext uri="{FF2B5EF4-FFF2-40B4-BE49-F238E27FC236}">
                <a16:creationId xmlns:a16="http://schemas.microsoft.com/office/drawing/2014/main" id="{F16874FB-786B-AB95-8454-4F6978097FDE}"/>
              </a:ext>
            </a:extLst>
          </p:cNvPr>
          <p:cNvCxnSpPr>
            <a:cxnSpLocks noChangeShapeType="1"/>
          </p:cNvCxnSpPr>
          <p:nvPr>
            <p:custDataLst>
              <p:tags r:id="rId33"/>
            </p:custDataLst>
          </p:nvPr>
        </p:nvCxnSpPr>
        <p:spPr bwMode="auto">
          <a:xfrm rot="10800000" flipV="1">
            <a:off x="3200436" y="2292615"/>
            <a:ext cx="0" cy="136399"/>
          </a:xfrm>
          <a:prstGeom prst="straightConnector1">
            <a:avLst/>
          </a:prstGeom>
          <a:noFill/>
          <a:ln w="22225" algn="ctr">
            <a:solidFill>
              <a:srgbClr val="003C7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" name="Gerade Verbindung mit Pfeil 54">
            <a:extLst>
              <a:ext uri="{FF2B5EF4-FFF2-40B4-BE49-F238E27FC236}">
                <a16:creationId xmlns:a16="http://schemas.microsoft.com/office/drawing/2014/main" id="{9C8CFBF3-3607-03B5-1491-ECF09738937A}"/>
              </a:ext>
            </a:extLst>
          </p:cNvPr>
          <p:cNvCxnSpPr>
            <a:cxnSpLocks noChangeShapeType="1"/>
          </p:cNvCxnSpPr>
          <p:nvPr>
            <p:custDataLst>
              <p:tags r:id="rId34"/>
            </p:custDataLst>
          </p:nvPr>
        </p:nvCxnSpPr>
        <p:spPr bwMode="auto">
          <a:xfrm rot="10800000" flipV="1">
            <a:off x="3275049" y="2319573"/>
            <a:ext cx="0" cy="137984"/>
          </a:xfrm>
          <a:prstGeom prst="straightConnector1">
            <a:avLst/>
          </a:prstGeom>
          <a:noFill/>
          <a:ln w="25400" algn="ctr">
            <a:solidFill>
              <a:srgbClr val="003C7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7" name="Grafik 55" descr="CIMG1933.JPG">
            <a:extLst>
              <a:ext uri="{FF2B5EF4-FFF2-40B4-BE49-F238E27FC236}">
                <a16:creationId xmlns:a16="http://schemas.microsoft.com/office/drawing/2014/main" id="{C41D2E4A-C804-F263-70CF-B76F888482B3}"/>
              </a:ext>
            </a:extLst>
          </p:cNvPr>
          <p:cNvPicPr>
            <a:picLocks/>
          </p:cNvPicPr>
          <p:nvPr>
            <p:custDataLst>
              <p:tags r:id="rId35"/>
            </p:custDataLst>
          </p:nvPr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53" y="1899279"/>
            <a:ext cx="358775" cy="44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0" name="Gerade Verbindung mit Pfeil 60">
            <a:extLst>
              <a:ext uri="{FF2B5EF4-FFF2-40B4-BE49-F238E27FC236}">
                <a16:creationId xmlns:a16="http://schemas.microsoft.com/office/drawing/2014/main" id="{609BEDBB-01E8-D3BB-CE40-5C2E4F7AEE72}"/>
              </a:ext>
            </a:extLst>
          </p:cNvPr>
          <p:cNvCxnSpPr>
            <a:cxnSpLocks noChangeShapeType="1"/>
          </p:cNvCxnSpPr>
          <p:nvPr>
            <p:custDataLst>
              <p:tags r:id="rId36"/>
            </p:custDataLst>
          </p:nvPr>
        </p:nvCxnSpPr>
        <p:spPr bwMode="auto">
          <a:xfrm>
            <a:off x="5030831" y="1348922"/>
            <a:ext cx="1238400" cy="0"/>
          </a:xfrm>
          <a:prstGeom prst="straightConnector1">
            <a:avLst/>
          </a:prstGeom>
          <a:noFill/>
          <a:ln w="25400" algn="ctr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1" name="Gerade Verbindung mit Pfeil 61">
            <a:extLst>
              <a:ext uri="{FF2B5EF4-FFF2-40B4-BE49-F238E27FC236}">
                <a16:creationId xmlns:a16="http://schemas.microsoft.com/office/drawing/2014/main" id="{CD453D43-62D7-256D-3A38-A384C294FDB2}"/>
              </a:ext>
            </a:extLst>
          </p:cNvPr>
          <p:cNvCxnSpPr>
            <a:cxnSpLocks noChangeShapeType="1"/>
          </p:cNvCxnSpPr>
          <p:nvPr>
            <p:custDataLst>
              <p:tags r:id="rId37"/>
            </p:custDataLst>
          </p:nvPr>
        </p:nvCxnSpPr>
        <p:spPr bwMode="auto">
          <a:xfrm>
            <a:off x="4980024" y="1302927"/>
            <a:ext cx="1292400" cy="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" name="Gerade Verbindung mit Pfeil 62">
            <a:extLst>
              <a:ext uri="{FF2B5EF4-FFF2-40B4-BE49-F238E27FC236}">
                <a16:creationId xmlns:a16="http://schemas.microsoft.com/office/drawing/2014/main" id="{D38A1552-96EB-D214-00F5-428F844ACFFD}"/>
              </a:ext>
            </a:extLst>
          </p:cNvPr>
          <p:cNvCxnSpPr>
            <a:cxnSpLocks noChangeShapeType="1"/>
          </p:cNvCxnSpPr>
          <p:nvPr>
            <p:custDataLst>
              <p:tags r:id="rId38"/>
            </p:custDataLst>
          </p:nvPr>
        </p:nvCxnSpPr>
        <p:spPr bwMode="auto">
          <a:xfrm>
            <a:off x="3130586" y="1195077"/>
            <a:ext cx="3142800" cy="0"/>
          </a:xfrm>
          <a:prstGeom prst="straightConnector1">
            <a:avLst/>
          </a:prstGeom>
          <a:noFill/>
          <a:ln w="25400" algn="ctr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3" name="Gerade Verbindung mit Pfeil 63">
            <a:extLst>
              <a:ext uri="{FF2B5EF4-FFF2-40B4-BE49-F238E27FC236}">
                <a16:creationId xmlns:a16="http://schemas.microsoft.com/office/drawing/2014/main" id="{C46DDE10-80FB-EB12-0D29-119E6F2EC69D}"/>
              </a:ext>
            </a:extLst>
          </p:cNvPr>
          <p:cNvCxnSpPr>
            <a:cxnSpLocks noChangeShapeType="1"/>
          </p:cNvCxnSpPr>
          <p:nvPr>
            <p:custDataLst>
              <p:tags r:id="rId39"/>
            </p:custDataLst>
          </p:nvPr>
        </p:nvCxnSpPr>
        <p:spPr bwMode="auto">
          <a:xfrm>
            <a:off x="3259175" y="1242657"/>
            <a:ext cx="3009600" cy="0"/>
          </a:xfrm>
          <a:prstGeom prst="straightConnector1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4" name="Gruppieren 66">
            <a:extLst>
              <a:ext uri="{FF2B5EF4-FFF2-40B4-BE49-F238E27FC236}">
                <a16:creationId xmlns:a16="http://schemas.microsoft.com/office/drawing/2014/main" id="{4702930D-2B0A-8EF4-3834-465788468F35}"/>
              </a:ext>
            </a:extLst>
          </p:cNvPr>
          <p:cNvGrpSpPr>
            <a:grpSpLocks noChangeAspect="1"/>
          </p:cNvGrpSpPr>
          <p:nvPr>
            <p:custDataLst>
              <p:tags r:id="rId40"/>
            </p:custDataLst>
          </p:nvPr>
        </p:nvGrpSpPr>
        <p:grpSpPr bwMode="auto">
          <a:xfrm>
            <a:off x="2924211" y="652654"/>
            <a:ext cx="717550" cy="1097534"/>
            <a:chOff x="-1807239" y="1102461"/>
            <a:chExt cx="2189484" cy="4469396"/>
          </a:xfrm>
        </p:grpSpPr>
        <p:pic>
          <p:nvPicPr>
            <p:cNvPr id="215" name="Picture 4" descr="ABSO_NIED1">
              <a:extLst>
                <a:ext uri="{FF2B5EF4-FFF2-40B4-BE49-F238E27FC236}">
                  <a16:creationId xmlns:a16="http://schemas.microsoft.com/office/drawing/2014/main" id="{BF1A47FD-9837-17F7-AA76-76EFC5C7D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7239" y="1102461"/>
              <a:ext cx="2189484" cy="446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" name="Rechteck 68">
              <a:extLst>
                <a:ext uri="{FF2B5EF4-FFF2-40B4-BE49-F238E27FC236}">
                  <a16:creationId xmlns:a16="http://schemas.microsoft.com/office/drawing/2014/main" id="{D6DDCD8B-4299-2583-3B7B-DBEDC9B52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4690" y="2916021"/>
              <a:ext cx="198532" cy="12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17" name="Rechteck 69">
              <a:extLst>
                <a:ext uri="{FF2B5EF4-FFF2-40B4-BE49-F238E27FC236}">
                  <a16:creationId xmlns:a16="http://schemas.microsoft.com/office/drawing/2014/main" id="{A5EA5670-1D11-0369-3299-1769E91CB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7702" y="2859512"/>
              <a:ext cx="238551" cy="80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18" name="Rechteck 70">
              <a:extLst>
                <a:ext uri="{FF2B5EF4-FFF2-40B4-BE49-F238E27FC236}">
                  <a16:creationId xmlns:a16="http://schemas.microsoft.com/office/drawing/2014/main" id="{91772CAD-07BA-8521-A486-C4C1A5913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82288" y="2771070"/>
              <a:ext cx="238551" cy="80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19" name="Rechteck 71">
              <a:extLst>
                <a:ext uri="{FF2B5EF4-FFF2-40B4-BE49-F238E27FC236}">
                  <a16:creationId xmlns:a16="http://schemas.microsoft.com/office/drawing/2014/main" id="{2E5CDE90-EDA7-5F0E-209B-CAB6D22654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18666">
              <a:off x="-1724018" y="3555695"/>
              <a:ext cx="238551" cy="239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20" name="Rechteck 72">
              <a:extLst>
                <a:ext uri="{FF2B5EF4-FFF2-40B4-BE49-F238E27FC236}">
                  <a16:creationId xmlns:a16="http://schemas.microsoft.com/office/drawing/2014/main" id="{C48E711B-F823-1489-EF77-F5F01B218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65" y="3932253"/>
              <a:ext cx="238551" cy="139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21" name="Rechteck 73">
              <a:extLst>
                <a:ext uri="{FF2B5EF4-FFF2-40B4-BE49-F238E27FC236}">
                  <a16:creationId xmlns:a16="http://schemas.microsoft.com/office/drawing/2014/main" id="{F9F46278-E124-2F82-217E-F47B2E77A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0" y="4513662"/>
              <a:ext cx="238551" cy="24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22" name="Rechteck 74">
              <a:extLst>
                <a:ext uri="{FF2B5EF4-FFF2-40B4-BE49-F238E27FC236}">
                  <a16:creationId xmlns:a16="http://schemas.microsoft.com/office/drawing/2014/main" id="{97AABFE2-5DE3-14A8-E61A-C28DD5952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50" y="4828224"/>
              <a:ext cx="238551" cy="24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23" name="Rechteck 75">
              <a:extLst>
                <a:ext uri="{FF2B5EF4-FFF2-40B4-BE49-F238E27FC236}">
                  <a16:creationId xmlns:a16="http://schemas.microsoft.com/office/drawing/2014/main" id="{4DCD4BD9-ED58-E968-6320-274824841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68621" y="4437357"/>
              <a:ext cx="238551" cy="24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24" name="Rechteck 76">
              <a:extLst>
                <a:ext uri="{FF2B5EF4-FFF2-40B4-BE49-F238E27FC236}">
                  <a16:creationId xmlns:a16="http://schemas.microsoft.com/office/drawing/2014/main" id="{693A51D8-9B33-CA5B-76EE-58E3A97EDD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34696">
              <a:off x="-1717637" y="5169852"/>
              <a:ext cx="238551" cy="78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  <p:sp>
          <p:nvSpPr>
            <p:cNvPr id="225" name="Rechteck 77">
              <a:extLst>
                <a:ext uri="{FF2B5EF4-FFF2-40B4-BE49-F238E27FC236}">
                  <a16:creationId xmlns:a16="http://schemas.microsoft.com/office/drawing/2014/main" id="{EFF3E353-EA7A-B3DA-521B-B963C30A1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68622" y="4896144"/>
              <a:ext cx="238551" cy="24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de-DE" sz="2600" b="1" i="1">
                <a:solidFill>
                  <a:schemeClr val="accent1"/>
                </a:solidFill>
              </a:endParaRPr>
            </a:p>
          </p:txBody>
        </p:sp>
      </p:grpSp>
      <p:cxnSp>
        <p:nvCxnSpPr>
          <p:cNvPr id="226" name="Gerade Verbindung mit Pfeil 78">
            <a:extLst>
              <a:ext uri="{FF2B5EF4-FFF2-40B4-BE49-F238E27FC236}">
                <a16:creationId xmlns:a16="http://schemas.microsoft.com/office/drawing/2014/main" id="{6A82D661-492F-C524-6346-CB60DDB45F81}"/>
              </a:ext>
            </a:extLst>
          </p:cNvPr>
          <p:cNvCxnSpPr>
            <a:cxnSpLocks noChangeShapeType="1"/>
          </p:cNvCxnSpPr>
          <p:nvPr>
            <p:custDataLst>
              <p:tags r:id="rId41"/>
            </p:custDataLst>
          </p:nvPr>
        </p:nvCxnSpPr>
        <p:spPr bwMode="auto">
          <a:xfrm>
            <a:off x="5800761" y="1437740"/>
            <a:ext cx="468000" cy="0"/>
          </a:xfrm>
          <a:prstGeom prst="straightConnector1">
            <a:avLst/>
          </a:prstGeom>
          <a:noFill/>
          <a:ln w="25400" algn="ctr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7" name="Gerade Verbindung mit Pfeil 79">
            <a:extLst>
              <a:ext uri="{FF2B5EF4-FFF2-40B4-BE49-F238E27FC236}">
                <a16:creationId xmlns:a16="http://schemas.microsoft.com/office/drawing/2014/main" id="{1E00CB38-8635-7804-4B06-9D127BDCC857}"/>
              </a:ext>
            </a:extLst>
          </p:cNvPr>
          <p:cNvCxnSpPr>
            <a:cxnSpLocks noChangeShapeType="1"/>
          </p:cNvCxnSpPr>
          <p:nvPr>
            <p:custDataLst>
              <p:tags r:id="rId42"/>
            </p:custDataLst>
          </p:nvPr>
        </p:nvCxnSpPr>
        <p:spPr bwMode="auto">
          <a:xfrm>
            <a:off x="5765843" y="1394916"/>
            <a:ext cx="504000" cy="0"/>
          </a:xfrm>
          <a:prstGeom prst="straightConnector1">
            <a:avLst/>
          </a:prstGeom>
          <a:noFill/>
          <a:ln w="25400" algn="ctr">
            <a:solidFill>
              <a:srgbClr val="CC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8" name="Gerade Verbindung mit Pfeil 80">
            <a:extLst>
              <a:ext uri="{FF2B5EF4-FFF2-40B4-BE49-F238E27FC236}">
                <a16:creationId xmlns:a16="http://schemas.microsoft.com/office/drawing/2014/main" id="{CB694EE6-7915-F313-6322-151798FAC4F9}"/>
              </a:ext>
            </a:extLst>
          </p:cNvPr>
          <p:cNvCxnSpPr>
            <a:cxnSpLocks noChangeShapeType="1"/>
          </p:cNvCxnSpPr>
          <p:nvPr>
            <p:custDataLst>
              <p:tags r:id="rId43"/>
            </p:custDataLst>
          </p:nvPr>
        </p:nvCxnSpPr>
        <p:spPr bwMode="auto">
          <a:xfrm>
            <a:off x="5659482" y="2005539"/>
            <a:ext cx="153987" cy="0"/>
          </a:xfrm>
          <a:prstGeom prst="straightConnector1">
            <a:avLst/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9" name="Gerade Verbindung mit Pfeil 81">
            <a:extLst>
              <a:ext uri="{FF2B5EF4-FFF2-40B4-BE49-F238E27FC236}">
                <a16:creationId xmlns:a16="http://schemas.microsoft.com/office/drawing/2014/main" id="{3F0AA798-AC4E-EECE-2089-E602E4A1A98D}"/>
              </a:ext>
            </a:extLst>
          </p:cNvPr>
          <p:cNvCxnSpPr>
            <a:cxnSpLocks noChangeShapeType="1"/>
          </p:cNvCxnSpPr>
          <p:nvPr>
            <p:custDataLst>
              <p:tags r:id="rId44"/>
            </p:custDataLst>
          </p:nvPr>
        </p:nvCxnSpPr>
        <p:spPr bwMode="auto">
          <a:xfrm>
            <a:off x="5597567" y="1959544"/>
            <a:ext cx="176213" cy="0"/>
          </a:xfrm>
          <a:prstGeom prst="straightConnector1">
            <a:avLst/>
          </a:prstGeom>
          <a:noFill/>
          <a:ln w="25400" algn="ctr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0" name="Gerade Verbindung mit Pfeil 84">
            <a:extLst>
              <a:ext uri="{FF2B5EF4-FFF2-40B4-BE49-F238E27FC236}">
                <a16:creationId xmlns:a16="http://schemas.microsoft.com/office/drawing/2014/main" id="{54DAD049-822C-B4C5-C296-FC99896DDDE6}"/>
              </a:ext>
            </a:extLst>
          </p:cNvPr>
          <p:cNvCxnSpPr>
            <a:cxnSpLocks noChangeShapeType="1"/>
          </p:cNvCxnSpPr>
          <p:nvPr>
            <p:custDataLst>
              <p:tags r:id="rId45"/>
            </p:custDataLst>
          </p:nvPr>
        </p:nvCxnSpPr>
        <p:spPr bwMode="auto">
          <a:xfrm rot="5400000">
            <a:off x="5513694" y="1723225"/>
            <a:ext cx="583660" cy="0"/>
          </a:xfrm>
          <a:prstGeom prst="straightConnector1">
            <a:avLst/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1" name="Gerade Verbindung mit Pfeil 85">
            <a:extLst>
              <a:ext uri="{FF2B5EF4-FFF2-40B4-BE49-F238E27FC236}">
                <a16:creationId xmlns:a16="http://schemas.microsoft.com/office/drawing/2014/main" id="{3209E791-C62F-4163-A048-0BFEC058BD03}"/>
              </a:ext>
            </a:extLst>
          </p:cNvPr>
          <p:cNvCxnSpPr>
            <a:cxnSpLocks noChangeShapeType="1"/>
          </p:cNvCxnSpPr>
          <p:nvPr>
            <p:custDataLst>
              <p:tags r:id="rId46"/>
            </p:custDataLst>
          </p:nvPr>
        </p:nvCxnSpPr>
        <p:spPr bwMode="auto">
          <a:xfrm rot="5400000">
            <a:off x="5481944" y="1678817"/>
            <a:ext cx="583660" cy="0"/>
          </a:xfrm>
          <a:prstGeom prst="straightConnector1">
            <a:avLst/>
          </a:prstGeom>
          <a:noFill/>
          <a:ln w="25400" algn="ctr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2" name="Text Box 41">
            <a:extLst>
              <a:ext uri="{FF2B5EF4-FFF2-40B4-BE49-F238E27FC236}">
                <a16:creationId xmlns:a16="http://schemas.microsoft.com/office/drawing/2014/main" id="{B3B41CFF-13A8-67A8-F1D1-565AB8725507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3406842" y="933386"/>
            <a:ext cx="1362075" cy="2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de-DE" sz="900" dirty="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conventional FGD</a:t>
            </a:r>
            <a:endParaRPr lang="en-GB" altLang="de-DE" sz="900" baseline="30000" dirty="0">
              <a:solidFill>
                <a:srgbClr val="003C7D"/>
              </a:solidFill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233" name="Text Box 41">
            <a:extLst>
              <a:ext uri="{FF2B5EF4-FFF2-40B4-BE49-F238E27FC236}">
                <a16:creationId xmlns:a16="http://schemas.microsoft.com/office/drawing/2014/main" id="{D39C6190-233E-9E28-2484-48742FD9A2D6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297215" y="1111022"/>
            <a:ext cx="749300" cy="2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de-DE" sz="900" dirty="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Raw lignite</a:t>
            </a:r>
          </a:p>
        </p:txBody>
      </p:sp>
      <p:pic>
        <p:nvPicPr>
          <p:cNvPr id="234" name="Picture 28" descr="REAplus">
            <a:extLst>
              <a:ext uri="{FF2B5EF4-FFF2-40B4-BE49-F238E27FC236}">
                <a16:creationId xmlns:a16="http://schemas.microsoft.com/office/drawing/2014/main" id="{F3FAC957-BEB9-B0FE-E45C-E365FA1CE990}"/>
              </a:ext>
            </a:extLst>
          </p:cNvPr>
          <p:cNvPicPr>
            <a:picLocks noChangeAspect="1" noChangeArrowheads="1"/>
          </p:cNvPicPr>
          <p:nvPr>
            <p:custDataLst>
              <p:tags r:id="rId49"/>
            </p:custDataLst>
          </p:nvPr>
        </p:nvPicPr>
        <p:blipFill rotWithShape="1"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r="6600"/>
          <a:stretch/>
        </p:blipFill>
        <p:spPr bwMode="auto">
          <a:xfrm>
            <a:off x="4285653" y="1437744"/>
            <a:ext cx="619755" cy="10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" name="Gerade Verbindung mit Pfeil 53">
            <a:extLst>
              <a:ext uri="{FF2B5EF4-FFF2-40B4-BE49-F238E27FC236}">
                <a16:creationId xmlns:a16="http://schemas.microsoft.com/office/drawing/2014/main" id="{40E882AF-13CB-BDE5-76F9-BFA0A192FEDE}"/>
              </a:ext>
            </a:extLst>
          </p:cNvPr>
          <p:cNvCxnSpPr>
            <a:cxnSpLocks noChangeShapeType="1"/>
          </p:cNvCxnSpPr>
          <p:nvPr>
            <p:custDataLst>
              <p:tags r:id="rId50"/>
            </p:custDataLst>
          </p:nvPr>
        </p:nvCxnSpPr>
        <p:spPr bwMode="auto">
          <a:xfrm rot="10800000" flipV="1">
            <a:off x="3598581" y="2292615"/>
            <a:ext cx="0" cy="136399"/>
          </a:xfrm>
          <a:prstGeom prst="straightConnector1">
            <a:avLst/>
          </a:prstGeom>
          <a:noFill/>
          <a:ln w="22225" algn="ctr">
            <a:solidFill>
              <a:srgbClr val="003C7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" name="Gerade Verbindung mit Pfeil 54">
            <a:extLst>
              <a:ext uri="{FF2B5EF4-FFF2-40B4-BE49-F238E27FC236}">
                <a16:creationId xmlns:a16="http://schemas.microsoft.com/office/drawing/2014/main" id="{C8A143A2-9A92-82C4-4897-B3FB8E425E19}"/>
              </a:ext>
            </a:extLst>
          </p:cNvPr>
          <p:cNvCxnSpPr>
            <a:cxnSpLocks noChangeShapeType="1"/>
          </p:cNvCxnSpPr>
          <p:nvPr>
            <p:custDataLst>
              <p:tags r:id="rId51"/>
            </p:custDataLst>
          </p:nvPr>
        </p:nvCxnSpPr>
        <p:spPr bwMode="auto">
          <a:xfrm rot="10800000" flipV="1">
            <a:off x="3673194" y="2319573"/>
            <a:ext cx="0" cy="137984"/>
          </a:xfrm>
          <a:prstGeom prst="straightConnector1">
            <a:avLst/>
          </a:prstGeom>
          <a:noFill/>
          <a:ln w="25400" algn="ctr">
            <a:solidFill>
              <a:srgbClr val="003C7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7" name="Picture 9">
            <a:extLst>
              <a:ext uri="{FF2B5EF4-FFF2-40B4-BE49-F238E27FC236}">
                <a16:creationId xmlns:a16="http://schemas.microsoft.com/office/drawing/2014/main" id="{8AB3ABD3-3948-493E-0641-FC860E765323}"/>
              </a:ext>
            </a:extLst>
          </p:cNvPr>
          <p:cNvPicPr>
            <a:picLocks noChangeArrowheads="1"/>
          </p:cNvPicPr>
          <p:nvPr>
            <p:custDataLst>
              <p:tags r:id="rId52"/>
            </p:custDataLst>
          </p:nvPr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19" y="1899279"/>
            <a:ext cx="358775" cy="44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" name="Grafik 187">
            <a:extLst>
              <a:ext uri="{FF2B5EF4-FFF2-40B4-BE49-F238E27FC236}">
                <a16:creationId xmlns:a16="http://schemas.microsoft.com/office/drawing/2014/main" id="{093B86BA-C47B-F943-6706-84A18C34D1B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r="5782"/>
          <a:stretch>
            <a:fillRect/>
          </a:stretch>
        </p:blipFill>
        <p:spPr bwMode="auto">
          <a:xfrm>
            <a:off x="5116549" y="1437744"/>
            <a:ext cx="627062" cy="10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" name="Text Box 41">
            <a:extLst>
              <a:ext uri="{FF2B5EF4-FFF2-40B4-BE49-F238E27FC236}">
                <a16:creationId xmlns:a16="http://schemas.microsoft.com/office/drawing/2014/main" id="{62563064-4DC2-7A15-E856-3E018CA5AAD6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3724637" y="1713713"/>
            <a:ext cx="492125" cy="22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altLang="de-DE" sz="900" dirty="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HOK</a:t>
            </a:r>
            <a:r>
              <a:rPr lang="en-GB" altLang="de-DE" sz="900" baseline="30000" dirty="0">
                <a:solidFill>
                  <a:srgbClr val="003C7D"/>
                </a:solidFill>
                <a:ea typeface="MS PGothic" pitchFamily="34" charset="-128"/>
                <a:sym typeface="Arial" pitchFamily="34" charset="0"/>
              </a:rPr>
              <a:t>®</a:t>
            </a:r>
            <a:endParaRPr lang="en-GB" altLang="de-DE" sz="900" dirty="0">
              <a:solidFill>
                <a:srgbClr val="003C7D"/>
              </a:solidFill>
              <a:ea typeface="MS PGothic" pitchFamily="34" charset="-128"/>
              <a:sym typeface="Arial" pitchFamily="34" charset="0"/>
            </a:endParaRPr>
          </a:p>
        </p:txBody>
      </p:sp>
      <p:pic>
        <p:nvPicPr>
          <p:cNvPr id="242" name="Grafik 189">
            <a:extLst>
              <a:ext uri="{FF2B5EF4-FFF2-40B4-BE49-F238E27FC236}">
                <a16:creationId xmlns:a16="http://schemas.microsoft.com/office/drawing/2014/main" id="{D642387C-548F-5EF6-9ECB-0738FC8FB185}"/>
              </a:ext>
            </a:extLst>
          </p:cNvPr>
          <p:cNvPicPr preferRelativeResize="0">
            <a:picLocks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8" t="11343" r="29567" b="23161"/>
          <a:stretch>
            <a:fillRect/>
          </a:stretch>
        </p:blipFill>
        <p:spPr bwMode="auto">
          <a:xfrm>
            <a:off x="3760832" y="1899279"/>
            <a:ext cx="358775" cy="44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" name="Text Box 41">
            <a:extLst>
              <a:ext uri="{FF2B5EF4-FFF2-40B4-BE49-F238E27FC236}">
                <a16:creationId xmlns:a16="http://schemas.microsoft.com/office/drawing/2014/main" id="{D869CF20-4A21-5FE1-4D55-E62CDDF41D88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547273" y="697063"/>
            <a:ext cx="14366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Flue gas treatment</a:t>
            </a:r>
          </a:p>
        </p:txBody>
      </p:sp>
      <p:pic>
        <p:nvPicPr>
          <p:cNvPr id="264" name="Picture 19">
            <a:extLst>
              <a:ext uri="{FF2B5EF4-FFF2-40B4-BE49-F238E27FC236}">
                <a16:creationId xmlns:a16="http://schemas.microsoft.com/office/drawing/2014/main" id="{0166B6ED-D121-A514-2436-049C396B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205" y="4211713"/>
            <a:ext cx="962025" cy="62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" name="Picture 20">
            <a:extLst>
              <a:ext uri="{FF2B5EF4-FFF2-40B4-BE49-F238E27FC236}">
                <a16:creationId xmlns:a16="http://schemas.microsoft.com/office/drawing/2014/main" id="{9FC9C4E3-1388-800C-2CA2-1892BDBEBB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72" y="4202476"/>
            <a:ext cx="349949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" name="Line 105">
            <a:extLst>
              <a:ext uri="{FF2B5EF4-FFF2-40B4-BE49-F238E27FC236}">
                <a16:creationId xmlns:a16="http://schemas.microsoft.com/office/drawing/2014/main" id="{820D97F9-AFDA-DB2A-BDF5-DB8337B8AC59}"/>
              </a:ext>
            </a:extLst>
          </p:cNvPr>
          <p:cNvSpPr>
            <a:spLocks noChangeShapeType="1"/>
          </p:cNvSpPr>
          <p:nvPr>
            <p:custDataLst>
              <p:tags r:id="rId55"/>
            </p:custDataLst>
          </p:nvPr>
        </p:nvSpPr>
        <p:spPr bwMode="gray">
          <a:xfrm flipV="1">
            <a:off x="7124101" y="3140268"/>
            <a:ext cx="160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pic>
        <p:nvPicPr>
          <p:cNvPr id="267" name="Picture 4">
            <a:extLst>
              <a:ext uri="{FF2B5EF4-FFF2-40B4-BE49-F238E27FC236}">
                <a16:creationId xmlns:a16="http://schemas.microsoft.com/office/drawing/2014/main" id="{1ACB8CD1-B724-EB46-7AEA-DC73DBD1CC99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19" y="3579100"/>
            <a:ext cx="800097" cy="43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" name="Picture 2">
            <a:extLst>
              <a:ext uri="{FF2B5EF4-FFF2-40B4-BE49-F238E27FC236}">
                <a16:creationId xmlns:a16="http://schemas.microsoft.com/office/drawing/2014/main" id="{3A257012-B1AD-00E7-F7B4-EB600C94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19" y="3956862"/>
            <a:ext cx="822325" cy="30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5" name="Gerade Verbindung 261">
            <a:extLst>
              <a:ext uri="{FF2B5EF4-FFF2-40B4-BE49-F238E27FC236}">
                <a16:creationId xmlns:a16="http://schemas.microsoft.com/office/drawing/2014/main" id="{20BF6E4D-464C-719E-F58A-9130598AA5E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19339" y="3136838"/>
            <a:ext cx="0" cy="163440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" name="Line 105">
            <a:extLst>
              <a:ext uri="{FF2B5EF4-FFF2-40B4-BE49-F238E27FC236}">
                <a16:creationId xmlns:a16="http://schemas.microsoft.com/office/drawing/2014/main" id="{8E6125B3-976B-A7E4-6F78-76508DD0BF98}"/>
              </a:ext>
            </a:extLst>
          </p:cNvPr>
          <p:cNvSpPr>
            <a:spLocks noChangeShapeType="1"/>
          </p:cNvSpPr>
          <p:nvPr>
            <p:custDataLst>
              <p:tags r:id="rId56"/>
            </p:custDataLst>
          </p:nvPr>
        </p:nvSpPr>
        <p:spPr bwMode="gray">
          <a:xfrm flipV="1">
            <a:off x="7124101" y="4117211"/>
            <a:ext cx="158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277" name="Line 105">
            <a:extLst>
              <a:ext uri="{FF2B5EF4-FFF2-40B4-BE49-F238E27FC236}">
                <a16:creationId xmlns:a16="http://schemas.microsoft.com/office/drawing/2014/main" id="{8C55D7BC-E055-CF55-D674-2BBDA6A55810}"/>
              </a:ext>
            </a:extLst>
          </p:cNvPr>
          <p:cNvSpPr>
            <a:spLocks noChangeShapeType="1"/>
          </p:cNvSpPr>
          <p:nvPr>
            <p:custDataLst>
              <p:tags r:id="rId57"/>
            </p:custDataLst>
          </p:nvPr>
        </p:nvSpPr>
        <p:spPr bwMode="gray">
          <a:xfrm flipV="1">
            <a:off x="7124101" y="3465387"/>
            <a:ext cx="160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278" name="Line 105">
            <a:extLst>
              <a:ext uri="{FF2B5EF4-FFF2-40B4-BE49-F238E27FC236}">
                <a16:creationId xmlns:a16="http://schemas.microsoft.com/office/drawing/2014/main" id="{B51AFA53-1893-35E8-6A74-C79DFB76C8F0}"/>
              </a:ext>
            </a:extLst>
          </p:cNvPr>
          <p:cNvSpPr>
            <a:spLocks noChangeShapeType="1"/>
          </p:cNvSpPr>
          <p:nvPr>
            <p:custDataLst>
              <p:tags r:id="rId58"/>
            </p:custDataLst>
          </p:nvPr>
        </p:nvSpPr>
        <p:spPr bwMode="gray">
          <a:xfrm flipV="1">
            <a:off x="7124101" y="3790506"/>
            <a:ext cx="160338" cy="15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281" name="Text Box 41">
            <a:extLst>
              <a:ext uri="{FF2B5EF4-FFF2-40B4-BE49-F238E27FC236}">
                <a16:creationId xmlns:a16="http://schemas.microsoft.com/office/drawing/2014/main" id="{19F3B75E-8DEA-D32F-B590-15A93535CE60}"/>
              </a:ext>
            </a:extLst>
          </p:cNvPr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7181255" y="2709203"/>
            <a:ext cx="1151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CO</a:t>
            </a:r>
            <a:r>
              <a:rPr lang="en-GB" altLang="de-DE" sz="1100" b="1" baseline="-25000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2</a:t>
            </a: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 utilisation</a:t>
            </a:r>
          </a:p>
        </p:txBody>
      </p:sp>
      <p:sp>
        <p:nvSpPr>
          <p:cNvPr id="282" name="Text Box 41">
            <a:extLst>
              <a:ext uri="{FF2B5EF4-FFF2-40B4-BE49-F238E27FC236}">
                <a16:creationId xmlns:a16="http://schemas.microsoft.com/office/drawing/2014/main" id="{F5FE3BB8-ECF3-7193-DFCA-D570541AF3D1}"/>
              </a:ext>
            </a:extLst>
          </p:cNvPr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7631845" y="701922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CO</a:t>
            </a:r>
            <a:r>
              <a:rPr lang="en-GB" altLang="de-DE" sz="1100" b="1" baseline="-25000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2</a:t>
            </a: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 capture </a:t>
            </a:r>
          </a:p>
        </p:txBody>
      </p:sp>
      <p:pic>
        <p:nvPicPr>
          <p:cNvPr id="288" name="Picture 42" descr="C:\Users\R820636\AppData\Local\Microsoft\Windows\Temporary Internet Files\Content.Outlook\S2CEGBFQ\Logo + Slogan.png">
            <a:extLst>
              <a:ext uri="{FF2B5EF4-FFF2-40B4-BE49-F238E27FC236}">
                <a16:creationId xmlns:a16="http://schemas.microsoft.com/office/drawing/2014/main" id="{998DCFC1-D22F-1DD3-0FB3-01852B592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18" y="3015336"/>
            <a:ext cx="1064748" cy="2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" name="Line 105">
            <a:extLst>
              <a:ext uri="{FF2B5EF4-FFF2-40B4-BE49-F238E27FC236}">
                <a16:creationId xmlns:a16="http://schemas.microsoft.com/office/drawing/2014/main" id="{B5120AF4-2D57-1A23-39F2-121B65C162E0}"/>
              </a:ext>
            </a:extLst>
          </p:cNvPr>
          <p:cNvSpPr>
            <a:spLocks noChangeShapeType="1"/>
          </p:cNvSpPr>
          <p:nvPr>
            <p:custDataLst>
              <p:tags r:id="rId61"/>
            </p:custDataLst>
          </p:nvPr>
        </p:nvSpPr>
        <p:spPr bwMode="gray">
          <a:xfrm flipV="1">
            <a:off x="7124101" y="4442330"/>
            <a:ext cx="158750" cy="0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290" name="Line 105">
            <a:extLst>
              <a:ext uri="{FF2B5EF4-FFF2-40B4-BE49-F238E27FC236}">
                <a16:creationId xmlns:a16="http://schemas.microsoft.com/office/drawing/2014/main" id="{839D3AD4-1D70-83B1-4DE9-F936C91AD688}"/>
              </a:ext>
            </a:extLst>
          </p:cNvPr>
          <p:cNvSpPr>
            <a:spLocks noChangeShapeType="1"/>
          </p:cNvSpPr>
          <p:nvPr>
            <p:custDataLst>
              <p:tags r:id="rId62"/>
            </p:custDataLst>
          </p:nvPr>
        </p:nvSpPr>
        <p:spPr bwMode="gray">
          <a:xfrm flipV="1">
            <a:off x="7124101" y="4767451"/>
            <a:ext cx="158750" cy="0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pic>
        <p:nvPicPr>
          <p:cNvPr id="294" name="Grafik 1" descr="image008">
            <a:extLst>
              <a:ext uri="{FF2B5EF4-FFF2-40B4-BE49-F238E27FC236}">
                <a16:creationId xmlns:a16="http://schemas.microsoft.com/office/drawing/2014/main" id="{80DE3A73-2355-3998-7D77-AD7EF93B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19" y="4602463"/>
            <a:ext cx="840539" cy="2801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95" name="Grafik 1">
            <a:extLst>
              <a:ext uri="{FF2B5EF4-FFF2-40B4-BE49-F238E27FC236}">
                <a16:creationId xmlns:a16="http://schemas.microsoft.com/office/drawing/2014/main" id="{893C0DA0-E9CF-AECC-5CA2-C630FA6C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68" y="4293378"/>
            <a:ext cx="507881" cy="28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" name="Text Box 41">
            <a:extLst>
              <a:ext uri="{FF2B5EF4-FFF2-40B4-BE49-F238E27FC236}">
                <a16:creationId xmlns:a16="http://schemas.microsoft.com/office/drawing/2014/main" id="{AE044D9D-68C1-D4B6-B0CF-99CC97A8F7C9}"/>
              </a:ext>
            </a:extLst>
          </p:cNvPr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5103214" y="2668846"/>
            <a:ext cx="14883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.HelveticaNeueDeskInterface-Reg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78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CO</a:t>
            </a:r>
            <a:r>
              <a:rPr lang="en-GB" altLang="de-DE" sz="1100" b="1" baseline="-25000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2</a:t>
            </a:r>
            <a:r>
              <a:rPr lang="en-GB" altLang="de-DE" sz="1100" b="1" dirty="0">
                <a:solidFill>
                  <a:srgbClr val="0072C4"/>
                </a:solidFill>
                <a:ea typeface="MS PGothic" pitchFamily="34" charset="-128"/>
                <a:sym typeface="Arial" pitchFamily="34" charset="0"/>
              </a:rPr>
              <a:t> liquefaction</a:t>
            </a:r>
          </a:p>
        </p:txBody>
      </p:sp>
      <p:pic>
        <p:nvPicPr>
          <p:cNvPr id="302" name="Picture 13">
            <a:extLst>
              <a:ext uri="{FF2B5EF4-FFF2-40B4-BE49-F238E27FC236}">
                <a16:creationId xmlns:a16="http://schemas.microsoft.com/office/drawing/2014/main" id="{0A6F16DB-0E34-ABF5-5106-F7621C8912FA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538" y="3335229"/>
            <a:ext cx="886187" cy="266831"/>
          </a:xfrm>
          <a:prstGeom prst="rect">
            <a:avLst/>
          </a:prstGeom>
        </p:spPr>
      </p:pic>
      <p:sp>
        <p:nvSpPr>
          <p:cNvPr id="166" name="Line 105">
            <a:extLst>
              <a:ext uri="{FF2B5EF4-FFF2-40B4-BE49-F238E27FC236}">
                <a16:creationId xmlns:a16="http://schemas.microsoft.com/office/drawing/2014/main" id="{42F4A9B9-3093-E0A5-FC9C-7F0019533DE2}"/>
              </a:ext>
            </a:extLst>
          </p:cNvPr>
          <p:cNvSpPr>
            <a:spLocks noChangeShapeType="1"/>
          </p:cNvSpPr>
          <p:nvPr>
            <p:custDataLst>
              <p:tags r:id="rId64"/>
            </p:custDataLst>
          </p:nvPr>
        </p:nvSpPr>
        <p:spPr bwMode="gray">
          <a:xfrm flipV="1">
            <a:off x="4839688" y="3685822"/>
            <a:ext cx="360000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308" name="Line 105">
            <a:extLst>
              <a:ext uri="{FF2B5EF4-FFF2-40B4-BE49-F238E27FC236}">
                <a16:creationId xmlns:a16="http://schemas.microsoft.com/office/drawing/2014/main" id="{302C666C-3EED-BBEA-31A3-A47704BA34AC}"/>
              </a:ext>
            </a:extLst>
          </p:cNvPr>
          <p:cNvSpPr>
            <a:spLocks noChangeShapeType="1"/>
          </p:cNvSpPr>
          <p:nvPr>
            <p:custDataLst>
              <p:tags r:id="rId65"/>
            </p:custDataLst>
          </p:nvPr>
        </p:nvSpPr>
        <p:spPr bwMode="gray">
          <a:xfrm>
            <a:off x="6435893" y="3647723"/>
            <a:ext cx="684000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pic>
        <p:nvPicPr>
          <p:cNvPr id="263" name="Picture 18">
            <a:extLst>
              <a:ext uri="{FF2B5EF4-FFF2-40B4-BE49-F238E27FC236}">
                <a16:creationId xmlns:a16="http://schemas.microsoft.com/office/drawing/2014/main" id="{FE852DEE-0AB8-2B60-4672-9A605490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35" y="2973280"/>
            <a:ext cx="1304925" cy="121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" name="Line 105">
            <a:extLst>
              <a:ext uri="{FF2B5EF4-FFF2-40B4-BE49-F238E27FC236}">
                <a16:creationId xmlns:a16="http://schemas.microsoft.com/office/drawing/2014/main" id="{59FF766F-5AA8-A991-8223-2C8797ED1D4F}"/>
              </a:ext>
            </a:extLst>
          </p:cNvPr>
          <p:cNvSpPr>
            <a:spLocks noChangeShapeType="1"/>
          </p:cNvSpPr>
          <p:nvPr>
            <p:custDataLst>
              <p:tags r:id="rId66"/>
            </p:custDataLst>
          </p:nvPr>
        </p:nvSpPr>
        <p:spPr bwMode="gray">
          <a:xfrm flipV="1">
            <a:off x="7203476" y="2027747"/>
            <a:ext cx="758691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pic>
        <p:nvPicPr>
          <p:cNvPr id="262" name="Picture 17" descr="C:\Users\R820636\Desktop\Sicherung\PCC\141118 BMWi Jahreserfolgsbericht PCC\Knuts Favorit2.JPG">
            <a:extLst>
              <a:ext uri="{FF2B5EF4-FFF2-40B4-BE49-F238E27FC236}">
                <a16:creationId xmlns:a16="http://schemas.microsoft.com/office/drawing/2014/main" id="{04215C41-9E8F-5566-5D4A-5C92348C8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 b="16620"/>
          <a:stretch/>
        </p:blipFill>
        <p:spPr bwMode="auto">
          <a:xfrm>
            <a:off x="6275690" y="697062"/>
            <a:ext cx="1414760" cy="183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" name="Line 105">
            <a:extLst>
              <a:ext uri="{FF2B5EF4-FFF2-40B4-BE49-F238E27FC236}">
                <a16:creationId xmlns:a16="http://schemas.microsoft.com/office/drawing/2014/main" id="{A2225F09-9AD4-72B0-4C5C-465ADDBCACC7}"/>
              </a:ext>
            </a:extLst>
          </p:cNvPr>
          <p:cNvSpPr>
            <a:spLocks noChangeShapeType="1"/>
          </p:cNvSpPr>
          <p:nvPr>
            <p:custDataLst>
              <p:tags r:id="rId67"/>
            </p:custDataLst>
          </p:nvPr>
        </p:nvSpPr>
        <p:spPr bwMode="gray">
          <a:xfrm>
            <a:off x="7957948" y="2025366"/>
            <a:ext cx="0" cy="61200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327" name="Line 105">
            <a:extLst>
              <a:ext uri="{FF2B5EF4-FFF2-40B4-BE49-F238E27FC236}">
                <a16:creationId xmlns:a16="http://schemas.microsoft.com/office/drawing/2014/main" id="{8E892332-07A8-E9F5-B050-2469845D69F0}"/>
              </a:ext>
            </a:extLst>
          </p:cNvPr>
          <p:cNvSpPr>
            <a:spLocks noChangeShapeType="1"/>
          </p:cNvSpPr>
          <p:nvPr>
            <p:custDataLst>
              <p:tags r:id="rId68"/>
            </p:custDataLst>
          </p:nvPr>
        </p:nvSpPr>
        <p:spPr bwMode="gray">
          <a:xfrm flipV="1">
            <a:off x="4830163" y="2633602"/>
            <a:ext cx="3132000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sp>
        <p:nvSpPr>
          <p:cNvPr id="328" name="Line 105">
            <a:extLst>
              <a:ext uri="{FF2B5EF4-FFF2-40B4-BE49-F238E27FC236}">
                <a16:creationId xmlns:a16="http://schemas.microsoft.com/office/drawing/2014/main" id="{F02B45C5-1060-B603-0CEA-B35EAF94EE7F}"/>
              </a:ext>
            </a:extLst>
          </p:cNvPr>
          <p:cNvSpPr>
            <a:spLocks noChangeShapeType="1"/>
          </p:cNvSpPr>
          <p:nvPr>
            <p:custDataLst>
              <p:tags r:id="rId69"/>
            </p:custDataLst>
          </p:nvPr>
        </p:nvSpPr>
        <p:spPr bwMode="gray">
          <a:xfrm>
            <a:off x="4836513" y="2627252"/>
            <a:ext cx="0" cy="106200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79182">
              <a:defRPr/>
            </a:pPr>
            <a:endParaRPr lang="en-GB" sz="1534" dirty="0">
              <a:solidFill>
                <a:prstClr val="black"/>
              </a:solidFill>
            </a:endParaRPr>
          </a:p>
        </p:txBody>
      </p:sp>
      <p:cxnSp>
        <p:nvCxnSpPr>
          <p:cNvPr id="194" name="Gerade Verbindung mit Pfeil 38">
            <a:extLst>
              <a:ext uri="{FF2B5EF4-FFF2-40B4-BE49-F238E27FC236}">
                <a16:creationId xmlns:a16="http://schemas.microsoft.com/office/drawing/2014/main" id="{340674D4-8BE0-E5A5-0B3E-095C664D200F}"/>
              </a:ext>
            </a:extLst>
          </p:cNvPr>
          <p:cNvCxnSpPr>
            <a:cxnSpLocks noChangeShapeType="1"/>
          </p:cNvCxnSpPr>
          <p:nvPr>
            <p:custDataLst>
              <p:tags r:id="rId70"/>
            </p:custDataLst>
          </p:nvPr>
        </p:nvCxnSpPr>
        <p:spPr bwMode="auto">
          <a:xfrm>
            <a:off x="2814356" y="1190319"/>
            <a:ext cx="144000" cy="0"/>
          </a:xfrm>
          <a:prstGeom prst="straightConnector1">
            <a:avLst/>
          </a:prstGeom>
          <a:noFill/>
          <a:ln w="25400" algn="ctr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6" name="Gerade Verbindung mit Pfeil 40">
            <a:extLst>
              <a:ext uri="{FF2B5EF4-FFF2-40B4-BE49-F238E27FC236}">
                <a16:creationId xmlns:a16="http://schemas.microsoft.com/office/drawing/2014/main" id="{6AE3B50E-1719-18FC-455A-8FEC6A766453}"/>
              </a:ext>
            </a:extLst>
          </p:cNvPr>
          <p:cNvCxnSpPr>
            <a:cxnSpLocks noChangeShapeType="1"/>
          </p:cNvCxnSpPr>
          <p:nvPr>
            <p:custDataLst>
              <p:tags r:id="rId71"/>
            </p:custDataLst>
          </p:nvPr>
        </p:nvCxnSpPr>
        <p:spPr bwMode="auto">
          <a:xfrm>
            <a:off x="2833406" y="1229969"/>
            <a:ext cx="115200" cy="0"/>
          </a:xfrm>
          <a:prstGeom prst="straightConnector1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3C8D7959-30A9-0F78-8994-026BA6D8AC84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B1EAF57F-8C0E-3800-2C41-804BC64E7702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165572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B5B5BC-D0A6-4812-8005-A6F81743CE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677F1DB9-6BD1-4662-AD32-A5C07CCC53B6}" type="slidenum">
              <a:rPr lang="en-GB" sz="600" smtClean="0"/>
              <a:pPr/>
              <a:t>4</a:t>
            </a:fld>
            <a:endParaRPr lang="en-GB" dirty="0"/>
          </a:p>
        </p:txBody>
      </p:sp>
      <p:pic>
        <p:nvPicPr>
          <p:cNvPr id="15" name="Energiefeld">
            <a:extLst>
              <a:ext uri="{FF2B5EF4-FFF2-40B4-BE49-F238E27FC236}">
                <a16:creationId xmlns:a16="http://schemas.microsoft.com/office/drawing/2014/main" id="{7E11CE57-4D34-12B6-F49E-E532201F42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graphicFrame>
        <p:nvGraphicFramePr>
          <p:cNvPr id="9" name="Group 7">
            <a:extLst>
              <a:ext uri="{FF2B5EF4-FFF2-40B4-BE49-F238E27FC236}">
                <a16:creationId xmlns:a16="http://schemas.microsoft.com/office/drawing/2014/main" id="{5A4B5F65-170D-6948-035E-BC07B40F04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8909809"/>
              </p:ext>
            </p:extLst>
          </p:nvPr>
        </p:nvGraphicFramePr>
        <p:xfrm>
          <a:off x="6146863" y="1554839"/>
          <a:ext cx="2873153" cy="2515381"/>
        </p:xfrm>
        <a:graphic>
          <a:graphicData uri="http://schemas.openxmlformats.org/drawingml/2006/table">
            <a:tbl>
              <a:tblPr/>
              <a:tblGrid>
                <a:gridCol w="2873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779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1,550 m</a:t>
                      </a:r>
                      <a:r>
                        <a:rPr kumimoji="0" lang="en-GB" sz="14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n-GB" sz="1400" b="1" i="0" u="none" strike="noStrike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/h flue gas flow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7.2 t</a:t>
                      </a:r>
                      <a:r>
                        <a:rPr kumimoji="0" lang="en-GB" sz="1400" b="1" i="0" u="none" strike="noStrike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CO2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/day 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CO</a:t>
                      </a:r>
                      <a:r>
                        <a:rPr kumimoji="0" lang="en-GB" sz="1400" b="1" i="0" u="none" strike="noStrike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2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 product 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357188" algn="l"/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90% CO</a:t>
                      </a:r>
                      <a:r>
                        <a:rPr kumimoji="0" lang="en-GB" sz="1400" b="1" i="0" u="none" strike="noStrike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capture rate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857084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34988" algn="l"/>
                          <a:tab pos="801688" algn="l"/>
                          <a:tab pos="1079500" algn="l"/>
                        </a:tabLst>
                        <a:defRPr/>
                      </a:pPr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97% availability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sym typeface="Symbol" pitchFamily="18" charset="2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2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First PCC pilot plant </a:t>
                      </a:r>
                      <a:b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</a:b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commissioned in Germany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sym typeface="Symbol" pitchFamily="18" charset="2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7345271"/>
                  </a:ext>
                </a:extLst>
              </a:tr>
              <a:tr h="513520">
                <a:tc>
                  <a:txBody>
                    <a:bodyPr/>
                    <a:lstStyle/>
                    <a:p>
                      <a:pPr marL="177800" marR="0" lvl="0" indent="-17780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Instrumentation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: </a:t>
                      </a:r>
                      <a:b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</a:b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285 online measurements 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327339"/>
                  </a:ext>
                </a:extLst>
              </a:tr>
              <a:tr h="405225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34988" algn="l"/>
                          <a:tab pos="801688" algn="l"/>
                          <a:tab pos="1079500" algn="l"/>
                        </a:tabLst>
                      </a:pPr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24/7 operation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sym typeface="Symbol" pitchFamily="18" charset="2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211981"/>
                  </a:ext>
                </a:extLst>
              </a:tr>
            </a:tbl>
          </a:graphicData>
        </a:graphic>
      </p:graphicFrame>
      <p:sp>
        <p:nvSpPr>
          <p:cNvPr id="10" name="Vertikaler Textplatzhalter 5">
            <a:extLst>
              <a:ext uri="{FF2B5EF4-FFF2-40B4-BE49-F238E27FC236}">
                <a16:creationId xmlns:a16="http://schemas.microsoft.com/office/drawing/2014/main" id="{51A58EC0-4CE0-09A2-78D8-DEFF7F1F464F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605837" cy="684000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Post-Combustion Capture Pilot Plant at </a:t>
            </a:r>
            <a:r>
              <a:rPr lang="en-GB" altLang="de-DE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Niederaussem</a:t>
            </a:r>
            <a:br>
              <a:rPr lang="en-GB" altLang="de-DE" sz="2000" dirty="0">
                <a:solidFill>
                  <a:srgbClr val="005087"/>
                </a:solidFill>
                <a:ea typeface="+mj-ea"/>
                <a:cs typeface="RWE Sans" panose="020B0504020101010102" pitchFamily="34" charset="0"/>
              </a:rPr>
            </a:b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Evaluation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process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performance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needs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longtime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testing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with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real </a:t>
            </a:r>
            <a:r>
              <a:rPr lang="de-DE" sz="1400" dirty="0" err="1">
                <a:solidFill>
                  <a:schemeClr val="accent3">
                    <a:lumMod val="75000"/>
                  </a:schemeClr>
                </a:solidFill>
              </a:rPr>
              <a:t>flue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 gas</a:t>
            </a:r>
          </a:p>
          <a:p>
            <a:r>
              <a:rPr lang="en-US" altLang="de-DE" sz="2000" dirty="0">
                <a:solidFill>
                  <a:srgbClr val="005087"/>
                </a:solidFill>
                <a:ea typeface="+mj-ea"/>
                <a:cs typeface="RWE Sans" panose="020B0504020101010102" pitchFamily="34" charset="0"/>
              </a:rPr>
              <a:t>  </a:t>
            </a:r>
          </a:p>
          <a:p>
            <a:endParaRPr lang="en-US" sz="2200" b="0" dirty="0">
              <a:solidFill>
                <a:srgbClr val="40B9B7"/>
              </a:solidFill>
            </a:endParaRP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0D414BFA-B8F1-FCBB-EC76-88CB24462C5E}"/>
              </a:ext>
            </a:extLst>
          </p:cNvPr>
          <p:cNvSpPr txBox="1"/>
          <p:nvPr/>
        </p:nvSpPr>
        <p:spPr>
          <a:xfrm>
            <a:off x="637057" y="681066"/>
            <a:ext cx="3565400" cy="23027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de-DE" sz="1200" dirty="0">
              <a:solidFill>
                <a:schemeClr val="accent2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D51054F-45A0-29DE-D8CF-504FDCE75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2" y="911343"/>
            <a:ext cx="5574553" cy="382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F3232271-54E7-599A-9C77-14A147DA32BC}"/>
              </a:ext>
            </a:extLst>
          </p:cNvPr>
          <p:cNvSpPr/>
          <p:nvPr/>
        </p:nvSpPr>
        <p:spPr>
          <a:xfrm>
            <a:off x="1584583" y="3670041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CCCF835-F164-ACB5-12E4-1E8B276FF99C}"/>
              </a:ext>
            </a:extLst>
          </p:cNvPr>
          <p:cNvSpPr/>
          <p:nvPr/>
        </p:nvSpPr>
        <p:spPr>
          <a:xfrm>
            <a:off x="3313376" y="3667231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1D12125-1CA5-6325-56E4-783A8A5133AB}"/>
              </a:ext>
            </a:extLst>
          </p:cNvPr>
          <p:cNvSpPr/>
          <p:nvPr/>
        </p:nvSpPr>
        <p:spPr>
          <a:xfrm>
            <a:off x="3316184" y="3287741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EDA8B5C-36E8-8946-C20D-73A6EF408C6E}"/>
              </a:ext>
            </a:extLst>
          </p:cNvPr>
          <p:cNvSpPr/>
          <p:nvPr/>
        </p:nvSpPr>
        <p:spPr>
          <a:xfrm>
            <a:off x="2416651" y="2975713"/>
            <a:ext cx="266782" cy="79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AF53AC3-C2D0-8A66-13D6-7200124DE3A9}"/>
              </a:ext>
            </a:extLst>
          </p:cNvPr>
          <p:cNvSpPr/>
          <p:nvPr/>
        </p:nvSpPr>
        <p:spPr>
          <a:xfrm>
            <a:off x="3470794" y="4035052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9E6CC51-46D7-6817-436C-D903196E3DFE}"/>
              </a:ext>
            </a:extLst>
          </p:cNvPr>
          <p:cNvSpPr/>
          <p:nvPr/>
        </p:nvSpPr>
        <p:spPr>
          <a:xfrm>
            <a:off x="3002100" y="2129522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C819075-DA1C-8066-C227-238CE2FEB59F}"/>
              </a:ext>
            </a:extLst>
          </p:cNvPr>
          <p:cNvSpPr/>
          <p:nvPr/>
        </p:nvSpPr>
        <p:spPr>
          <a:xfrm>
            <a:off x="2521411" y="2137956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A556EBA-1EBE-868D-765D-857AB14448A7}"/>
              </a:ext>
            </a:extLst>
          </p:cNvPr>
          <p:cNvSpPr/>
          <p:nvPr/>
        </p:nvSpPr>
        <p:spPr>
          <a:xfrm>
            <a:off x="5321217" y="2345973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4D484BC-3DE8-752F-D68C-6FD484267A11}"/>
              </a:ext>
            </a:extLst>
          </p:cNvPr>
          <p:cNvSpPr/>
          <p:nvPr/>
        </p:nvSpPr>
        <p:spPr>
          <a:xfrm>
            <a:off x="3319749" y="2497769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A267321B-DC6F-EB81-B483-3A119A210F00}"/>
              </a:ext>
            </a:extLst>
          </p:cNvPr>
          <p:cNvSpPr/>
          <p:nvPr/>
        </p:nvSpPr>
        <p:spPr>
          <a:xfrm>
            <a:off x="3322558" y="2725463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FF7950D-731E-576A-38AD-E40DDA04F869}"/>
              </a:ext>
            </a:extLst>
          </p:cNvPr>
          <p:cNvSpPr/>
          <p:nvPr/>
        </p:nvSpPr>
        <p:spPr>
          <a:xfrm>
            <a:off x="4328914" y="3366381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Rechteck 159">
            <a:extLst>
              <a:ext uri="{FF2B5EF4-FFF2-40B4-BE49-F238E27FC236}">
                <a16:creationId xmlns:a16="http://schemas.microsoft.com/office/drawing/2014/main" id="{0C194439-37F3-8374-280D-C981CBA39CE0}"/>
              </a:ext>
            </a:extLst>
          </p:cNvPr>
          <p:cNvSpPr/>
          <p:nvPr/>
        </p:nvSpPr>
        <p:spPr>
          <a:xfrm>
            <a:off x="4744950" y="3759927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Rechteck 161">
            <a:extLst>
              <a:ext uri="{FF2B5EF4-FFF2-40B4-BE49-F238E27FC236}">
                <a16:creationId xmlns:a16="http://schemas.microsoft.com/office/drawing/2014/main" id="{CE9D8B9C-CA4B-F8F9-9251-0E0E0437E65B}"/>
              </a:ext>
            </a:extLst>
          </p:cNvPr>
          <p:cNvSpPr/>
          <p:nvPr/>
        </p:nvSpPr>
        <p:spPr>
          <a:xfrm>
            <a:off x="4834145" y="4035052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Rechteck 162">
            <a:extLst>
              <a:ext uri="{FF2B5EF4-FFF2-40B4-BE49-F238E27FC236}">
                <a16:creationId xmlns:a16="http://schemas.microsoft.com/office/drawing/2014/main" id="{D9D4C209-D024-699A-D42A-40E8D169B5F6}"/>
              </a:ext>
            </a:extLst>
          </p:cNvPr>
          <p:cNvSpPr/>
          <p:nvPr/>
        </p:nvSpPr>
        <p:spPr>
          <a:xfrm>
            <a:off x="4511634" y="2843526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Rechteck 163">
            <a:extLst>
              <a:ext uri="{FF2B5EF4-FFF2-40B4-BE49-F238E27FC236}">
                <a16:creationId xmlns:a16="http://schemas.microsoft.com/office/drawing/2014/main" id="{85DD3AD9-5FB2-1A8D-E936-835DCFB2CE38}"/>
              </a:ext>
            </a:extLst>
          </p:cNvPr>
          <p:cNvSpPr/>
          <p:nvPr/>
        </p:nvSpPr>
        <p:spPr>
          <a:xfrm>
            <a:off x="5261424" y="3166016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Rechteck 171">
            <a:extLst>
              <a:ext uri="{FF2B5EF4-FFF2-40B4-BE49-F238E27FC236}">
                <a16:creationId xmlns:a16="http://schemas.microsoft.com/office/drawing/2014/main" id="{C158FFDF-2564-D541-DBDE-060B24D175E8}"/>
              </a:ext>
            </a:extLst>
          </p:cNvPr>
          <p:cNvSpPr/>
          <p:nvPr/>
        </p:nvSpPr>
        <p:spPr>
          <a:xfrm>
            <a:off x="5262182" y="2815416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Rechteck 174">
            <a:extLst>
              <a:ext uri="{FF2B5EF4-FFF2-40B4-BE49-F238E27FC236}">
                <a16:creationId xmlns:a16="http://schemas.microsoft.com/office/drawing/2014/main" id="{0DFA4A77-B720-83FD-6DC1-50B88D84912D}"/>
              </a:ext>
            </a:extLst>
          </p:cNvPr>
          <p:cNvSpPr/>
          <p:nvPr/>
        </p:nvSpPr>
        <p:spPr>
          <a:xfrm>
            <a:off x="1599387" y="2792929"/>
            <a:ext cx="157418" cy="11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Rechteck 182">
            <a:extLst>
              <a:ext uri="{FF2B5EF4-FFF2-40B4-BE49-F238E27FC236}">
                <a16:creationId xmlns:a16="http://schemas.microsoft.com/office/drawing/2014/main" id="{9E3CF15D-545B-C6E5-2B83-19C3F16D07C3}"/>
              </a:ext>
            </a:extLst>
          </p:cNvPr>
          <p:cNvSpPr/>
          <p:nvPr/>
        </p:nvSpPr>
        <p:spPr>
          <a:xfrm>
            <a:off x="3131408" y="2011459"/>
            <a:ext cx="157418" cy="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4" name="Rechteck 183">
            <a:extLst>
              <a:ext uri="{FF2B5EF4-FFF2-40B4-BE49-F238E27FC236}">
                <a16:creationId xmlns:a16="http://schemas.microsoft.com/office/drawing/2014/main" id="{A2631A6A-832F-D256-4DA1-ACED7947D15B}"/>
              </a:ext>
            </a:extLst>
          </p:cNvPr>
          <p:cNvSpPr/>
          <p:nvPr/>
        </p:nvSpPr>
        <p:spPr>
          <a:xfrm>
            <a:off x="3131408" y="1958875"/>
            <a:ext cx="157418" cy="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5" name="Rechteck 184">
            <a:extLst>
              <a:ext uri="{FF2B5EF4-FFF2-40B4-BE49-F238E27FC236}">
                <a16:creationId xmlns:a16="http://schemas.microsoft.com/office/drawing/2014/main" id="{5C90D803-15F9-7B07-C919-D90901E9EFAC}"/>
              </a:ext>
            </a:extLst>
          </p:cNvPr>
          <p:cNvSpPr/>
          <p:nvPr/>
        </p:nvSpPr>
        <p:spPr>
          <a:xfrm>
            <a:off x="3023131" y="2301274"/>
            <a:ext cx="144000" cy="2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" name="Rechteck 185">
            <a:extLst>
              <a:ext uri="{FF2B5EF4-FFF2-40B4-BE49-F238E27FC236}">
                <a16:creationId xmlns:a16="http://schemas.microsoft.com/office/drawing/2014/main" id="{AAAB3A08-3994-61D5-C0F1-435A13EA05F3}"/>
              </a:ext>
            </a:extLst>
          </p:cNvPr>
          <p:cNvSpPr/>
          <p:nvPr/>
        </p:nvSpPr>
        <p:spPr>
          <a:xfrm>
            <a:off x="3023131" y="2253450"/>
            <a:ext cx="144000" cy="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Rechteck 186">
            <a:extLst>
              <a:ext uri="{FF2B5EF4-FFF2-40B4-BE49-F238E27FC236}">
                <a16:creationId xmlns:a16="http://schemas.microsoft.com/office/drawing/2014/main" id="{60869E91-2508-54ED-506A-8BA553897C99}"/>
              </a:ext>
            </a:extLst>
          </p:cNvPr>
          <p:cNvSpPr/>
          <p:nvPr/>
        </p:nvSpPr>
        <p:spPr>
          <a:xfrm>
            <a:off x="4339025" y="3553788"/>
            <a:ext cx="144000" cy="2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" name="Rechteck 187">
            <a:extLst>
              <a:ext uri="{FF2B5EF4-FFF2-40B4-BE49-F238E27FC236}">
                <a16:creationId xmlns:a16="http://schemas.microsoft.com/office/drawing/2014/main" id="{A0F4BD69-B4E0-14FF-2E5A-0CCD2CE48675}"/>
              </a:ext>
            </a:extLst>
          </p:cNvPr>
          <p:cNvSpPr/>
          <p:nvPr/>
        </p:nvSpPr>
        <p:spPr>
          <a:xfrm>
            <a:off x="4339025" y="3513109"/>
            <a:ext cx="144000" cy="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Rechteck 188">
            <a:extLst>
              <a:ext uri="{FF2B5EF4-FFF2-40B4-BE49-F238E27FC236}">
                <a16:creationId xmlns:a16="http://schemas.microsoft.com/office/drawing/2014/main" id="{C4C4DBA6-4729-47AF-7D8E-2BA7A933D493}"/>
              </a:ext>
            </a:extLst>
          </p:cNvPr>
          <p:cNvSpPr/>
          <p:nvPr/>
        </p:nvSpPr>
        <p:spPr>
          <a:xfrm>
            <a:off x="5321217" y="2548077"/>
            <a:ext cx="144000" cy="2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0" name="Rechteck 189">
            <a:extLst>
              <a:ext uri="{FF2B5EF4-FFF2-40B4-BE49-F238E27FC236}">
                <a16:creationId xmlns:a16="http://schemas.microsoft.com/office/drawing/2014/main" id="{96964E97-0216-212C-8045-42968CEF9171}"/>
              </a:ext>
            </a:extLst>
          </p:cNvPr>
          <p:cNvSpPr/>
          <p:nvPr/>
        </p:nvSpPr>
        <p:spPr>
          <a:xfrm>
            <a:off x="5321217" y="2485969"/>
            <a:ext cx="144000" cy="2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1" name="Rechteck 190">
            <a:extLst>
              <a:ext uri="{FF2B5EF4-FFF2-40B4-BE49-F238E27FC236}">
                <a16:creationId xmlns:a16="http://schemas.microsoft.com/office/drawing/2014/main" id="{F6C063EB-B14F-30E1-BB9A-43539FC8DB73}"/>
              </a:ext>
            </a:extLst>
          </p:cNvPr>
          <p:cNvSpPr/>
          <p:nvPr/>
        </p:nvSpPr>
        <p:spPr>
          <a:xfrm>
            <a:off x="4830368" y="4000765"/>
            <a:ext cx="144000" cy="2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2" name="Rechteck 191">
            <a:extLst>
              <a:ext uri="{FF2B5EF4-FFF2-40B4-BE49-F238E27FC236}">
                <a16:creationId xmlns:a16="http://schemas.microsoft.com/office/drawing/2014/main" id="{595A0B1F-AC68-8B01-9049-5E0EBE5D2E0F}"/>
              </a:ext>
            </a:extLst>
          </p:cNvPr>
          <p:cNvSpPr/>
          <p:nvPr/>
        </p:nvSpPr>
        <p:spPr>
          <a:xfrm>
            <a:off x="4830368" y="3960086"/>
            <a:ext cx="144000" cy="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3" name="Rechteck 192">
            <a:extLst>
              <a:ext uri="{FF2B5EF4-FFF2-40B4-BE49-F238E27FC236}">
                <a16:creationId xmlns:a16="http://schemas.microsoft.com/office/drawing/2014/main" id="{0EAA62AF-E73C-819B-47DD-C530649624E0}"/>
              </a:ext>
            </a:extLst>
          </p:cNvPr>
          <p:cNvSpPr/>
          <p:nvPr/>
        </p:nvSpPr>
        <p:spPr>
          <a:xfrm rot="5400000">
            <a:off x="4607927" y="3811310"/>
            <a:ext cx="144000" cy="22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4" name="Rechteck 193">
            <a:extLst>
              <a:ext uri="{FF2B5EF4-FFF2-40B4-BE49-F238E27FC236}">
                <a16:creationId xmlns:a16="http://schemas.microsoft.com/office/drawing/2014/main" id="{F770CAFB-AE0F-7A65-EF69-233378A806B9}"/>
              </a:ext>
            </a:extLst>
          </p:cNvPr>
          <p:cNvSpPr/>
          <p:nvPr/>
        </p:nvSpPr>
        <p:spPr>
          <a:xfrm rot="5400000">
            <a:off x="4651396" y="3818079"/>
            <a:ext cx="144000" cy="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Rechteck 194">
            <a:extLst>
              <a:ext uri="{FF2B5EF4-FFF2-40B4-BE49-F238E27FC236}">
                <a16:creationId xmlns:a16="http://schemas.microsoft.com/office/drawing/2014/main" id="{20D7D61F-83F7-50EA-1BA7-9072F94D4128}"/>
              </a:ext>
            </a:extLst>
          </p:cNvPr>
          <p:cNvSpPr/>
          <p:nvPr/>
        </p:nvSpPr>
        <p:spPr>
          <a:xfrm rot="5400000">
            <a:off x="3583990" y="4108472"/>
            <a:ext cx="144000" cy="22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6" name="Rechteck 195">
            <a:extLst>
              <a:ext uri="{FF2B5EF4-FFF2-40B4-BE49-F238E27FC236}">
                <a16:creationId xmlns:a16="http://schemas.microsoft.com/office/drawing/2014/main" id="{F371BEE7-526A-16BE-B3D9-51EE2D7CED15}"/>
              </a:ext>
            </a:extLst>
          </p:cNvPr>
          <p:cNvSpPr/>
          <p:nvPr/>
        </p:nvSpPr>
        <p:spPr>
          <a:xfrm rot="5400000">
            <a:off x="3629840" y="4115241"/>
            <a:ext cx="144000" cy="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681506-C6A7-AFCB-1B20-7AF95A639A0C}"/>
              </a:ext>
            </a:extLst>
          </p:cNvPr>
          <p:cNvSpPr txBox="1"/>
          <p:nvPr/>
        </p:nvSpPr>
        <p:spPr>
          <a:xfrm>
            <a:off x="6428478" y="4351501"/>
            <a:ext cx="1802097" cy="5126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800" dirty="0">
                <a:solidFill>
                  <a:schemeClr val="accent2"/>
                </a:solidFill>
              </a:rPr>
              <a:t>FGD: </a:t>
            </a:r>
            <a:r>
              <a:rPr lang="de-DE" sz="800" dirty="0" err="1">
                <a:solidFill>
                  <a:schemeClr val="accent2"/>
                </a:solidFill>
              </a:rPr>
              <a:t>Flue</a:t>
            </a:r>
            <a:r>
              <a:rPr lang="de-DE" sz="800" dirty="0">
                <a:solidFill>
                  <a:schemeClr val="accent2"/>
                </a:solidFill>
              </a:rPr>
              <a:t> gas </a:t>
            </a:r>
            <a:r>
              <a:rPr lang="de-DE" sz="800" dirty="0" err="1">
                <a:solidFill>
                  <a:schemeClr val="accent2"/>
                </a:solidFill>
              </a:rPr>
              <a:t>desulphurization</a:t>
            </a:r>
            <a:endParaRPr lang="de-DE" sz="800" dirty="0">
              <a:solidFill>
                <a:schemeClr val="accent2"/>
              </a:solidFill>
            </a:endParaRPr>
          </a:p>
          <a:p>
            <a:pPr algn="l"/>
            <a:r>
              <a:rPr lang="de-DE" sz="800" dirty="0">
                <a:solidFill>
                  <a:schemeClr val="accent2"/>
                </a:solidFill>
              </a:rPr>
              <a:t>WESP: </a:t>
            </a:r>
            <a:r>
              <a:rPr lang="de-DE" sz="800" dirty="0" err="1">
                <a:solidFill>
                  <a:schemeClr val="accent2"/>
                </a:solidFill>
              </a:rPr>
              <a:t>Wet</a:t>
            </a:r>
            <a:r>
              <a:rPr lang="de-DE" sz="800" dirty="0">
                <a:solidFill>
                  <a:schemeClr val="accent2"/>
                </a:solidFill>
              </a:rPr>
              <a:t> </a:t>
            </a:r>
            <a:r>
              <a:rPr lang="de-DE" sz="800" dirty="0" err="1">
                <a:solidFill>
                  <a:schemeClr val="accent2"/>
                </a:solidFill>
              </a:rPr>
              <a:t>electrostatic</a:t>
            </a:r>
            <a:r>
              <a:rPr lang="de-DE" sz="800" dirty="0">
                <a:solidFill>
                  <a:schemeClr val="accent2"/>
                </a:solidFill>
              </a:rPr>
              <a:t> </a:t>
            </a:r>
            <a:r>
              <a:rPr lang="de-DE" sz="800" dirty="0" err="1">
                <a:solidFill>
                  <a:schemeClr val="accent2"/>
                </a:solidFill>
              </a:rPr>
              <a:t>precipitator</a:t>
            </a:r>
            <a:endParaRPr lang="de-DE" sz="800" dirty="0">
              <a:solidFill>
                <a:schemeClr val="accent2"/>
              </a:solidFill>
            </a:endParaRPr>
          </a:p>
          <a:p>
            <a:pPr algn="l"/>
            <a:r>
              <a:rPr lang="de-DE" sz="800" dirty="0">
                <a:solidFill>
                  <a:schemeClr val="accent2"/>
                </a:solidFill>
              </a:rPr>
              <a:t>DCC: </a:t>
            </a:r>
            <a:r>
              <a:rPr lang="de-DE" sz="800" dirty="0" err="1">
                <a:solidFill>
                  <a:schemeClr val="accent2"/>
                </a:solidFill>
              </a:rPr>
              <a:t>Direct</a:t>
            </a:r>
            <a:r>
              <a:rPr lang="de-DE" sz="800" dirty="0">
                <a:solidFill>
                  <a:schemeClr val="accent2"/>
                </a:solidFill>
              </a:rPr>
              <a:t> </a:t>
            </a:r>
            <a:r>
              <a:rPr lang="de-DE" sz="800" dirty="0" err="1">
                <a:solidFill>
                  <a:schemeClr val="accent2"/>
                </a:solidFill>
              </a:rPr>
              <a:t>contact</a:t>
            </a:r>
            <a:r>
              <a:rPr lang="de-DE" sz="800" dirty="0">
                <a:solidFill>
                  <a:schemeClr val="accent2"/>
                </a:solidFill>
              </a:rPr>
              <a:t> cooler</a:t>
            </a:r>
          </a:p>
          <a:p>
            <a:pPr algn="l"/>
            <a:endParaRPr lang="de-DE" sz="800" dirty="0">
              <a:solidFill>
                <a:schemeClr val="accent2"/>
              </a:solidFill>
            </a:endParaRP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9EDD6188-DE50-C937-ECD4-E9D125372A8F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FCF14103-6927-FA9A-ADF7-BFC1ED0D402A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111083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B5B5BC-D0A6-4812-8005-A6F81743CE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677F1DB9-6BD1-4662-AD32-A5C07CCC53B6}" type="slidenum">
              <a:rPr lang="en-GB" sz="600" smtClean="0"/>
              <a:pPr/>
              <a:t>5</a:t>
            </a:fld>
            <a:endParaRPr lang="en-GB" dirty="0"/>
          </a:p>
        </p:txBody>
      </p:sp>
      <p:sp>
        <p:nvSpPr>
          <p:cNvPr id="7" name="Vertikaler Textplatzhalter 5">
            <a:extLst>
              <a:ext uri="{FF2B5EF4-FFF2-40B4-BE49-F238E27FC236}">
                <a16:creationId xmlns:a16="http://schemas.microsoft.com/office/drawing/2014/main" id="{DEBE8AD7-0498-882D-C07B-5371DDC00DD0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561269" cy="688594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	          – Membrane-assisted Dissolved Oxygen Removal </a:t>
            </a:r>
            <a:b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</a:b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		    from Amine solution for CO</a:t>
            </a:r>
            <a:r>
              <a:rPr lang="en-GB" sz="1900" baseline="-250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2</a:t>
            </a: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capture</a:t>
            </a:r>
            <a:b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</a:b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		</a:t>
            </a:r>
            <a:endParaRPr lang="en-GB" sz="1575" dirty="0">
              <a:solidFill>
                <a:srgbClr val="1D4477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FECBA3-3B2E-BCC6-BC27-5C4675E3C1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357" y="120824"/>
            <a:ext cx="1101747" cy="51828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CD7C9F5-7C26-196F-7AE9-1B0E8C67280E}"/>
              </a:ext>
            </a:extLst>
          </p:cNvPr>
          <p:cNvSpPr txBox="1"/>
          <p:nvPr/>
        </p:nvSpPr>
        <p:spPr>
          <a:xfrm>
            <a:off x="4412666" y="3305199"/>
            <a:ext cx="4392493" cy="13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 fontAlgn="base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tabLst>
                <a:tab pos="266700" algn="l"/>
                <a:tab pos="534988" algn="l"/>
                <a:tab pos="801688" algn="l"/>
                <a:tab pos="1079500" algn="l"/>
              </a:tabLst>
            </a:pPr>
            <a:r>
              <a:rPr lang="en-US" sz="1400" b="1" dirty="0"/>
              <a:t>Goals:</a:t>
            </a:r>
          </a:p>
          <a:p>
            <a:pPr marL="514441" lvl="1" indent="-171450" defTabSz="914400" fontAlgn="base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tabLst>
                <a:tab pos="266700" algn="l"/>
                <a:tab pos="534988" algn="l"/>
                <a:tab pos="801688" algn="l"/>
                <a:tab pos="1079500" algn="l"/>
              </a:tabLst>
            </a:pPr>
            <a:r>
              <a:rPr lang="en-US" sz="1400" b="1" dirty="0"/>
              <a:t>90% O</a:t>
            </a:r>
            <a:r>
              <a:rPr lang="en-US" sz="1400" b="1" baseline="-25000" dirty="0"/>
              <a:t>2</a:t>
            </a:r>
            <a:r>
              <a:rPr lang="en-US" sz="1400" b="1" dirty="0"/>
              <a:t>-reduction in the solvent</a:t>
            </a:r>
          </a:p>
          <a:p>
            <a:pPr marL="514441" lvl="1" indent="-171450" defTabSz="914400" fontAlgn="base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tabLst>
                <a:tab pos="266700" algn="l"/>
                <a:tab pos="534988" algn="l"/>
                <a:tab pos="801688" algn="l"/>
                <a:tab pos="1079500" algn="l"/>
              </a:tabLst>
            </a:pPr>
            <a:r>
              <a:rPr lang="en-US" sz="1400" b="1" dirty="0"/>
              <a:t>50% reduction of the degradation rate</a:t>
            </a:r>
          </a:p>
          <a:p>
            <a:pPr marL="514441" lvl="1" indent="-171450" defTabSz="914400" fontAlgn="base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tabLst>
                <a:tab pos="266700" algn="l"/>
                <a:tab pos="534988" algn="l"/>
                <a:tab pos="801688" algn="l"/>
                <a:tab pos="1079500" algn="l"/>
              </a:tabLst>
            </a:pPr>
            <a:r>
              <a:rPr lang="en-US" sz="1400" b="1" dirty="0"/>
              <a:t>Reduction of the O</a:t>
            </a:r>
            <a:r>
              <a:rPr lang="en-US" sz="1400" b="1" baseline="-25000" dirty="0"/>
              <a:t>2</a:t>
            </a:r>
            <a:r>
              <a:rPr lang="en-US" sz="1400" b="1" dirty="0"/>
              <a:t>–concentration in the </a:t>
            </a:r>
            <a:br>
              <a:rPr lang="en-US" sz="1400" b="1" dirty="0"/>
            </a:br>
            <a:r>
              <a:rPr lang="en-US" sz="1400" b="1" dirty="0"/>
              <a:t>CO</a:t>
            </a:r>
            <a:r>
              <a:rPr lang="en-US" sz="1400" b="1" baseline="-25000" dirty="0"/>
              <a:t>2</a:t>
            </a:r>
            <a:r>
              <a:rPr lang="en-US" sz="1400" b="1" dirty="0"/>
              <a:t> product to &lt;10 ppm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AEED1C1-49DC-39D1-6721-0DA5FB70E16B}"/>
              </a:ext>
            </a:extLst>
          </p:cNvPr>
          <p:cNvGrpSpPr>
            <a:grpSpLocks noChangeAspect="1"/>
          </p:cNvGrpSpPr>
          <p:nvPr/>
        </p:nvGrpSpPr>
        <p:grpSpPr>
          <a:xfrm>
            <a:off x="489149" y="2743921"/>
            <a:ext cx="3081402" cy="1952749"/>
            <a:chOff x="1773748" y="2660083"/>
            <a:chExt cx="3268639" cy="207140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E8E9B19-E6C2-1A5F-7588-83043535C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092"/>
            <a:stretch/>
          </p:blipFill>
          <p:spPr>
            <a:xfrm>
              <a:off x="1773748" y="2660083"/>
              <a:ext cx="3268639" cy="207140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07AF710-208E-F725-27A8-C33D7742B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34587" y="4411703"/>
              <a:ext cx="468744" cy="22050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7500358C-AE32-161B-AB55-B8C47990C418}"/>
              </a:ext>
            </a:extLst>
          </p:cNvPr>
          <p:cNvSpPr/>
          <p:nvPr/>
        </p:nvSpPr>
        <p:spPr>
          <a:xfrm>
            <a:off x="3266303" y="4493741"/>
            <a:ext cx="53546" cy="12562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pic>
        <p:nvPicPr>
          <p:cNvPr id="15" name="Energiefeld">
            <a:extLst>
              <a:ext uri="{FF2B5EF4-FFF2-40B4-BE49-F238E27FC236}">
                <a16:creationId xmlns:a16="http://schemas.microsoft.com/office/drawing/2014/main" id="{7E11CE57-4D34-12B6-F49E-E532201F42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195CAC7-CB00-DD61-7EE9-92BCEECA4CD6}"/>
              </a:ext>
            </a:extLst>
          </p:cNvPr>
          <p:cNvSpPr txBox="1"/>
          <p:nvPr/>
        </p:nvSpPr>
        <p:spPr>
          <a:xfrm>
            <a:off x="253827" y="1091756"/>
            <a:ext cx="4262514" cy="1586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tabLst>
                <a:tab pos="266700" algn="l"/>
                <a:tab pos="534988" algn="l"/>
                <a:tab pos="801688" algn="l"/>
                <a:tab pos="1079500" algn="l"/>
              </a:tabLst>
            </a:pPr>
            <a:r>
              <a:rPr lang="en-US" sz="1400" b="1" dirty="0">
                <a:solidFill>
                  <a:srgbClr val="002060"/>
                </a:solidFill>
              </a:rPr>
              <a:t>Reduction of the O</a:t>
            </a:r>
            <a:r>
              <a:rPr lang="en-US" sz="1400" b="1" baseline="-25000" dirty="0">
                <a:solidFill>
                  <a:srgbClr val="002060"/>
                </a:solidFill>
              </a:rPr>
              <a:t>2</a:t>
            </a:r>
            <a:r>
              <a:rPr lang="en-US" sz="1400" b="1" dirty="0">
                <a:solidFill>
                  <a:srgbClr val="002060"/>
                </a:solidFill>
              </a:rPr>
              <a:t>-concentration in the solvent means the reduction of: </a:t>
            </a:r>
          </a:p>
          <a:p>
            <a:pPr marL="182563" lvl="1" indent="-182563" defTabSz="9144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2563" algn="l"/>
                <a:tab pos="534988" algn="l"/>
                <a:tab pos="801688" algn="l"/>
                <a:tab pos="1079500" algn="l"/>
              </a:tabLst>
            </a:pPr>
            <a:r>
              <a:rPr lang="en-US" sz="1400" b="1" dirty="0">
                <a:solidFill>
                  <a:srgbClr val="002060"/>
                </a:solidFill>
              </a:rPr>
              <a:t>solvent degradation, make-up demand</a:t>
            </a:r>
          </a:p>
          <a:p>
            <a:pPr marL="182563" lvl="1" indent="-182563" defTabSz="9144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2563" algn="l"/>
                <a:tab pos="534988" algn="l"/>
                <a:tab pos="801688" algn="l"/>
                <a:tab pos="1079500" algn="l"/>
              </a:tabLst>
            </a:pPr>
            <a:r>
              <a:rPr lang="en-US" sz="1400" b="1" dirty="0">
                <a:solidFill>
                  <a:srgbClr val="002060"/>
                </a:solidFill>
              </a:rPr>
              <a:t>solvent flow</a:t>
            </a:r>
          </a:p>
          <a:p>
            <a:pPr marL="182563" lvl="1" indent="-182563" defTabSz="9144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2563" algn="l"/>
                <a:tab pos="534988" algn="l"/>
                <a:tab pos="801688" algn="l"/>
                <a:tab pos="1079500" algn="l"/>
              </a:tabLst>
            </a:pPr>
            <a:r>
              <a:rPr lang="en-US" sz="1400" b="1" dirty="0">
                <a:solidFill>
                  <a:srgbClr val="002060"/>
                </a:solidFill>
              </a:rPr>
              <a:t>corrosion</a:t>
            </a:r>
          </a:p>
          <a:p>
            <a:pPr marL="182563" lvl="1" indent="-182563" defTabSz="9144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2563" algn="l"/>
                <a:tab pos="534988" algn="l"/>
                <a:tab pos="801688" algn="l"/>
                <a:tab pos="1079500" algn="l"/>
              </a:tabLst>
            </a:pPr>
            <a:r>
              <a:rPr lang="en-US" sz="1400" b="1" dirty="0">
                <a:solidFill>
                  <a:srgbClr val="002060"/>
                </a:solidFill>
              </a:rPr>
              <a:t>effort for CO</a:t>
            </a:r>
            <a:r>
              <a:rPr lang="en-US" sz="1400" b="1" baseline="-25000" dirty="0">
                <a:solidFill>
                  <a:srgbClr val="002060"/>
                </a:solidFill>
              </a:rPr>
              <a:t>2</a:t>
            </a:r>
            <a:r>
              <a:rPr lang="en-US" sz="1400" b="1" dirty="0">
                <a:solidFill>
                  <a:srgbClr val="002060"/>
                </a:solidFill>
              </a:rPr>
              <a:t> purification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E3D1C09-A5B0-00EA-2719-58F29A4D3464}"/>
              </a:ext>
            </a:extLst>
          </p:cNvPr>
          <p:cNvGrpSpPr/>
          <p:nvPr/>
        </p:nvGrpSpPr>
        <p:grpSpPr>
          <a:xfrm>
            <a:off x="4370453" y="1159467"/>
            <a:ext cx="4460816" cy="2144149"/>
            <a:chOff x="4141349" y="1035721"/>
            <a:chExt cx="4460816" cy="214414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9FA2B65-E3B7-D961-0A73-3F1D3B219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1349" y="1035721"/>
              <a:ext cx="4460816" cy="2144149"/>
            </a:xfrm>
            <a:prstGeom prst="rect">
              <a:avLst/>
            </a:prstGeom>
          </p:spPr>
        </p:pic>
        <p:sp>
          <p:nvSpPr>
            <p:cNvPr id="20" name="Text Box 41">
              <a:extLst>
                <a:ext uri="{FF2B5EF4-FFF2-40B4-BE49-F238E27FC236}">
                  <a16:creationId xmlns:a16="http://schemas.microsoft.com/office/drawing/2014/main" id="{994DE03D-2396-BF72-FEB6-E1BF767AE7B3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185270" y="2589983"/>
              <a:ext cx="579770" cy="233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3600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</a:pPr>
              <a:r>
                <a:rPr lang="en-GB" altLang="de-DE" sz="800" b="1" dirty="0">
                  <a:solidFill>
                    <a:srgbClr val="0072C4"/>
                  </a:solidFill>
                  <a:ea typeface="MS PGothic" pitchFamily="34" charset="-128"/>
                  <a:sym typeface="Arial" pitchFamily="34" charset="0"/>
                </a:rPr>
                <a:t>Membrane 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</a:pPr>
              <a:r>
                <a:rPr lang="en-GB" altLang="de-DE" sz="800" b="1" dirty="0">
                  <a:solidFill>
                    <a:srgbClr val="0072C4"/>
                  </a:solidFill>
                  <a:ea typeface="MS PGothic" pitchFamily="34" charset="-128"/>
                  <a:sym typeface="Arial" pitchFamily="34" charset="0"/>
                </a:rPr>
                <a:t>Contractor</a:t>
              </a:r>
            </a:p>
          </p:txBody>
        </p:sp>
        <p:sp>
          <p:nvSpPr>
            <p:cNvPr id="21" name="Text Box 41">
              <a:extLst>
                <a:ext uri="{FF2B5EF4-FFF2-40B4-BE49-F238E27FC236}">
                  <a16:creationId xmlns:a16="http://schemas.microsoft.com/office/drawing/2014/main" id="{2C92827D-8E8A-BF7E-79D0-CE4F62B53713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711774" y="2620175"/>
              <a:ext cx="1017761" cy="134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3600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.HelveticaNeueDeskInterface-Reg"/>
                <a:buChar char="-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7875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</a:pPr>
              <a:r>
                <a:rPr lang="en-GB" altLang="de-DE" sz="800" b="1" dirty="0">
                  <a:solidFill>
                    <a:srgbClr val="0072C4"/>
                  </a:solidFill>
                  <a:ea typeface="MS PGothic" pitchFamily="34" charset="-128"/>
                  <a:sym typeface="Arial" pitchFamily="34" charset="0"/>
                </a:rPr>
                <a:t>Single Hollow Fibre</a:t>
              </a:r>
            </a:p>
          </p:txBody>
        </p:sp>
      </p:grp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03153369-FC31-93B5-CCFA-B99E5A4B6CE2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457FE99A-C0CA-B983-D65D-972D7070FB51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222599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B5B5BC-D0A6-4812-8005-A6F81743CE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6</a:t>
            </a:fld>
            <a:endParaRPr lang="en-GB" dirty="0"/>
          </a:p>
        </p:txBody>
      </p:sp>
      <p:sp>
        <p:nvSpPr>
          <p:cNvPr id="7" name="Vertikaler Textplatzhalter 5">
            <a:extLst>
              <a:ext uri="{FF2B5EF4-FFF2-40B4-BE49-F238E27FC236}">
                <a16:creationId xmlns:a16="http://schemas.microsoft.com/office/drawing/2014/main" id="{57C6F718-9068-55BD-40FD-DFFB522CB741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561269" cy="513000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	      – 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Deep Removal of CO</a:t>
            </a:r>
            <a:r>
              <a:rPr lang="en-US" sz="1900" baseline="-250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2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and </a:t>
            </a:r>
            <a:r>
              <a:rPr lang="en-US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InnoVative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Electrification concepts</a:t>
            </a:r>
          </a:p>
          <a:p>
            <a:pPr defTabSz="514350">
              <a:defRPr/>
            </a:pPr>
            <a:b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</a:b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		</a:t>
            </a:r>
            <a:endParaRPr lang="en-GB" sz="1575" dirty="0">
              <a:solidFill>
                <a:srgbClr val="1D4477"/>
              </a:solidFill>
            </a:endParaRPr>
          </a:p>
        </p:txBody>
      </p:sp>
      <p:pic>
        <p:nvPicPr>
          <p:cNvPr id="9" name="Energiefeld">
            <a:extLst>
              <a:ext uri="{FF2B5EF4-FFF2-40B4-BE49-F238E27FC236}">
                <a16:creationId xmlns:a16="http://schemas.microsoft.com/office/drawing/2014/main" id="{26C5AACA-2D08-38F7-B952-93CD882EE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11699" y="-250790"/>
            <a:ext cx="593182" cy="107217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BD745B7-25D1-D241-CBE7-6E6CAF46297E}"/>
              </a:ext>
            </a:extLst>
          </p:cNvPr>
          <p:cNvSpPr txBox="1"/>
          <p:nvPr/>
        </p:nvSpPr>
        <p:spPr>
          <a:xfrm>
            <a:off x="283648" y="903795"/>
            <a:ext cx="8444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00A19F"/>
              </a:buClr>
              <a:tabLst>
                <a:tab pos="1793875" algn="l"/>
              </a:tabLst>
            </a:pPr>
            <a:r>
              <a:rPr lang="en-US" sz="1400" b="1" dirty="0">
                <a:solidFill>
                  <a:srgbClr val="002060"/>
                </a:solidFill>
              </a:rPr>
              <a:t>Negative CO</a:t>
            </a:r>
            <a:r>
              <a:rPr lang="en-US" sz="1400" b="1" baseline="-25000" dirty="0">
                <a:solidFill>
                  <a:srgbClr val="002060"/>
                </a:solidFill>
              </a:rPr>
              <a:t>2</a:t>
            </a:r>
            <a:r>
              <a:rPr lang="en-US" sz="1400" b="1" dirty="0">
                <a:solidFill>
                  <a:srgbClr val="002060"/>
                </a:solidFill>
              </a:rPr>
              <a:t> emissions by highest capture rates </a:t>
            </a:r>
            <a:br>
              <a:rPr lang="en-US" sz="1400" b="1" dirty="0">
                <a:solidFill>
                  <a:srgbClr val="002060"/>
                </a:solidFill>
              </a:rPr>
            </a:br>
            <a:r>
              <a:rPr lang="en-US" sz="1400" b="1" dirty="0">
                <a:solidFill>
                  <a:srgbClr val="002060"/>
                </a:solidFill>
              </a:rPr>
              <a:t>at amine-based capture plants and by electrochemical technologies (pH swing)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B062A7F-4BE7-79DF-3ED7-B30FC09D1E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791" y="376144"/>
            <a:ext cx="770805" cy="20799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78E5909-A16E-0813-B714-285889F8E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0" y="1405343"/>
            <a:ext cx="4279640" cy="320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EB75246-B55D-1614-88C4-3034F48F1C3A}"/>
              </a:ext>
            </a:extLst>
          </p:cNvPr>
          <p:cNvSpPr txBox="1"/>
          <p:nvPr/>
        </p:nvSpPr>
        <p:spPr>
          <a:xfrm>
            <a:off x="4022972" y="4212829"/>
            <a:ext cx="549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>
                <a:solidFill>
                  <a:schemeClr val="accent3">
                    <a:lumMod val="75000"/>
                  </a:schemeClr>
                </a:solidFill>
              </a:rPr>
              <a:t>2024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58C0229-F9A3-AD53-B937-8E35247EBD91}"/>
              </a:ext>
            </a:extLst>
          </p:cNvPr>
          <p:cNvSpPr txBox="1"/>
          <p:nvPr/>
        </p:nvSpPr>
        <p:spPr>
          <a:xfrm>
            <a:off x="4111731" y="3710191"/>
            <a:ext cx="38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3">
                    <a:lumMod val="75000"/>
                  </a:schemeClr>
                </a:solidFill>
              </a:rPr>
              <a:t>X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CC5D9D0-ABAF-C1F8-E36F-98585C2CC1F2}"/>
              </a:ext>
            </a:extLst>
          </p:cNvPr>
          <p:cNvCxnSpPr>
            <a:cxnSpLocks/>
          </p:cNvCxnSpPr>
          <p:nvPr/>
        </p:nvCxnSpPr>
        <p:spPr>
          <a:xfrm>
            <a:off x="4288534" y="1906371"/>
            <a:ext cx="0" cy="190800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 descr="Lupe mit einfarbiger Füllung">
            <a:extLst>
              <a:ext uri="{FF2B5EF4-FFF2-40B4-BE49-F238E27FC236}">
                <a16:creationId xmlns:a16="http://schemas.microsoft.com/office/drawing/2014/main" id="{9F8AA23A-E3DB-6C3A-EC5F-A3B210C4D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546191">
            <a:off x="3537917" y="1420941"/>
            <a:ext cx="914400" cy="9144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8555E2-A74C-F18C-2DDF-F0B396A5E2F0}"/>
              </a:ext>
            </a:extLst>
          </p:cNvPr>
          <p:cNvSpPr txBox="1"/>
          <p:nvPr/>
        </p:nvSpPr>
        <p:spPr>
          <a:xfrm>
            <a:off x="4685422" y="3312468"/>
            <a:ext cx="4279640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/>
              <a:t>First results:</a:t>
            </a:r>
          </a:p>
          <a:p>
            <a:pPr marL="182563" indent="-1825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CO</a:t>
            </a:r>
            <a:r>
              <a:rPr lang="en-US" sz="1400" b="1" baseline="-25000" dirty="0"/>
              <a:t>2</a:t>
            </a:r>
            <a:r>
              <a:rPr lang="en-US" sz="1400" b="1" dirty="0"/>
              <a:t> content in the CO</a:t>
            </a:r>
            <a:r>
              <a:rPr lang="en-US" sz="1400" b="1" baseline="-25000" dirty="0"/>
              <a:t>2</a:t>
            </a:r>
            <a:r>
              <a:rPr lang="en-US" sz="1400" b="1" dirty="0"/>
              <a:t>-lean flue gas less than ambient air achieved</a:t>
            </a:r>
          </a:p>
          <a:p>
            <a:pPr marL="182563" indent="-1825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321 </a:t>
            </a:r>
            <a:r>
              <a:rPr lang="en-US" sz="1400" b="1" dirty="0" err="1"/>
              <a:t>ppmv</a:t>
            </a:r>
            <a:r>
              <a:rPr lang="en-US" sz="1400" b="1" dirty="0"/>
              <a:t> @ only 30% higher energy demand</a:t>
            </a:r>
          </a:p>
          <a:p>
            <a:pPr marL="182563" indent="-1825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99.8% capture rate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31FABE8-D0C4-CB29-2CAD-8AB480F809B4}"/>
              </a:ext>
            </a:extLst>
          </p:cNvPr>
          <p:cNvGrpSpPr>
            <a:grpSpLocks noChangeAspect="1"/>
          </p:cNvGrpSpPr>
          <p:nvPr/>
        </p:nvGrpSpPr>
        <p:grpSpPr>
          <a:xfrm>
            <a:off x="4894355" y="1859493"/>
            <a:ext cx="2192219" cy="1302398"/>
            <a:chOff x="304800" y="2290545"/>
            <a:chExt cx="4257787" cy="319334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C5EF7C0C-3ED6-5519-B8D6-68C86C16A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90545"/>
              <a:ext cx="4257787" cy="3193340"/>
            </a:xfrm>
            <a:prstGeom prst="rect">
              <a:avLst/>
            </a:prstGeom>
            <a:noFill/>
            <a:ln w="3175"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F372B42-2724-DFF0-EBD7-8F6A902AD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9631" y="2807712"/>
              <a:ext cx="2072951" cy="266740"/>
            </a:xfrm>
            <a:prstGeom prst="rect">
              <a:avLst/>
            </a:prstGeom>
            <a:ln w="3175">
              <a:solidFill>
                <a:schemeClr val="accent3">
                  <a:lumMod val="75000"/>
                </a:schemeClr>
              </a:solidFill>
            </a:ln>
          </p:spPr>
        </p:pic>
      </p:grp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8ADBCAA-0A89-BFF8-7E5F-894472B58342}"/>
              </a:ext>
            </a:extLst>
          </p:cNvPr>
          <p:cNvCxnSpPr>
            <a:cxnSpLocks/>
          </p:cNvCxnSpPr>
          <p:nvPr/>
        </p:nvCxnSpPr>
        <p:spPr>
          <a:xfrm flipH="1" flipV="1">
            <a:off x="4288534" y="1627213"/>
            <a:ext cx="605821" cy="23228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9CB9368-880B-92C1-0DBA-B1C940D4F8EE}"/>
              </a:ext>
            </a:extLst>
          </p:cNvPr>
          <p:cNvSpPr txBox="1"/>
          <p:nvPr/>
        </p:nvSpPr>
        <p:spPr>
          <a:xfrm>
            <a:off x="3207560" y="2908859"/>
            <a:ext cx="1163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-100 ppm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B88AD1D-6A98-E2D8-1615-C29E1BC91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2023" y="1085892"/>
            <a:ext cx="1227357" cy="1851849"/>
          </a:xfrm>
          <a:prstGeom prst="rect">
            <a:avLst/>
          </a:prstGeom>
        </p:spPr>
      </p:pic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A19083C6-0BA4-2BDD-840A-2F76AE520E0D}"/>
              </a:ext>
            </a:extLst>
          </p:cNvPr>
          <p:cNvCxnSpPr>
            <a:cxnSpLocks/>
          </p:cNvCxnSpPr>
          <p:nvPr/>
        </p:nvCxnSpPr>
        <p:spPr>
          <a:xfrm flipH="1" flipV="1">
            <a:off x="4082156" y="2066989"/>
            <a:ext cx="812199" cy="1102783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5A9210F8-803E-03B8-1CD7-5A871EF5A809}"/>
              </a:ext>
            </a:extLst>
          </p:cNvPr>
          <p:cNvSpPr/>
          <p:nvPr/>
        </p:nvSpPr>
        <p:spPr>
          <a:xfrm>
            <a:off x="3085499" y="3807228"/>
            <a:ext cx="1121417" cy="4194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327E395-3FAC-7004-0D7E-6A1DA88ED893}"/>
              </a:ext>
            </a:extLst>
          </p:cNvPr>
          <p:cNvCxnSpPr/>
          <p:nvPr/>
        </p:nvCxnSpPr>
        <p:spPr>
          <a:xfrm flipV="1">
            <a:off x="760534" y="3949098"/>
            <a:ext cx="3528000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F4EEB048-AAA4-970D-674D-5F5C7AFC11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157" y="3618178"/>
            <a:ext cx="930580" cy="251109"/>
          </a:xfrm>
          <a:prstGeom prst="rect">
            <a:avLst/>
          </a:prstGeom>
        </p:spPr>
      </p:pic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509F1E38-7357-A231-9D30-1C80BF10F793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637D2D2F-94DA-00D1-1FC0-5F1903A60188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179238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hteck: abgerundete Ecken 332">
            <a:extLst>
              <a:ext uri="{FF2B5EF4-FFF2-40B4-BE49-F238E27FC236}">
                <a16:creationId xmlns:a16="http://schemas.microsoft.com/office/drawing/2014/main" id="{0713BD59-1FF1-D237-554B-B37F849C5BAB}"/>
              </a:ext>
            </a:extLst>
          </p:cNvPr>
          <p:cNvSpPr/>
          <p:nvPr/>
        </p:nvSpPr>
        <p:spPr>
          <a:xfrm>
            <a:off x="5536236" y="1223190"/>
            <a:ext cx="3026670" cy="2470225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50800">
            <a:solidFill>
              <a:srgbClr val="CAE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0" name="Energiefeld">
            <a:extLst>
              <a:ext uri="{FF2B5EF4-FFF2-40B4-BE49-F238E27FC236}">
                <a16:creationId xmlns:a16="http://schemas.microsoft.com/office/drawing/2014/main" id="{5A5F1EF3-2705-4144-9718-355178380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4" name="Pfeil: nach rechts gekrümmt 3">
            <a:extLst>
              <a:ext uri="{FF2B5EF4-FFF2-40B4-BE49-F238E27FC236}">
                <a16:creationId xmlns:a16="http://schemas.microsoft.com/office/drawing/2014/main" id="{E8AB64E2-C943-75F7-C5B4-58F4447584A1}"/>
              </a:ext>
            </a:extLst>
          </p:cNvPr>
          <p:cNvSpPr/>
          <p:nvPr/>
        </p:nvSpPr>
        <p:spPr>
          <a:xfrm rot="5400000" flipV="1">
            <a:off x="3814020" y="584855"/>
            <a:ext cx="234772" cy="966832"/>
          </a:xfrm>
          <a:prstGeom prst="curvedRightArrow">
            <a:avLst/>
          </a:prstGeom>
          <a:solidFill>
            <a:srgbClr val="CAE4BA"/>
          </a:solidFill>
          <a:ln>
            <a:solidFill>
              <a:srgbClr val="CAE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Pfeil: nach rechts gekrümmt 4">
            <a:extLst>
              <a:ext uri="{FF2B5EF4-FFF2-40B4-BE49-F238E27FC236}">
                <a16:creationId xmlns:a16="http://schemas.microsoft.com/office/drawing/2014/main" id="{C0CA83A1-9C7D-D644-BCDA-772BC9261579}"/>
              </a:ext>
            </a:extLst>
          </p:cNvPr>
          <p:cNvSpPr/>
          <p:nvPr/>
        </p:nvSpPr>
        <p:spPr>
          <a:xfrm rot="5400000" flipV="1">
            <a:off x="2486382" y="149887"/>
            <a:ext cx="234771" cy="1836769"/>
          </a:xfrm>
          <a:prstGeom prst="curvedRightArrow">
            <a:avLst/>
          </a:prstGeom>
          <a:solidFill>
            <a:srgbClr val="CAE4BA"/>
          </a:solidFill>
          <a:ln>
            <a:solidFill>
              <a:srgbClr val="CAE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F5FECC7-3E7B-3B69-8E47-6DF21C744F6B}"/>
              </a:ext>
            </a:extLst>
          </p:cNvPr>
          <p:cNvCxnSpPr/>
          <p:nvPr/>
        </p:nvCxnSpPr>
        <p:spPr>
          <a:xfrm>
            <a:off x="970374" y="3537635"/>
            <a:ext cx="3411398" cy="0"/>
          </a:xfrm>
          <a:prstGeom prst="line">
            <a:avLst/>
          </a:prstGeom>
          <a:ln w="50800">
            <a:solidFill>
              <a:srgbClr val="CAE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2880D25-BC9F-1AB8-C649-EDE65F4DE3F8}"/>
              </a:ext>
            </a:extLst>
          </p:cNvPr>
          <p:cNvCxnSpPr>
            <a:cxnSpLocks/>
          </p:cNvCxnSpPr>
          <p:nvPr/>
        </p:nvCxnSpPr>
        <p:spPr>
          <a:xfrm flipV="1">
            <a:off x="963872" y="3045188"/>
            <a:ext cx="0" cy="865150"/>
          </a:xfrm>
          <a:prstGeom prst="line">
            <a:avLst/>
          </a:prstGeom>
          <a:ln w="50800">
            <a:solidFill>
              <a:srgbClr val="CAE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kaler Textplatzhalter 5">
            <a:extLst>
              <a:ext uri="{FF2B5EF4-FFF2-40B4-BE49-F238E27FC236}">
                <a16:creationId xmlns:a16="http://schemas.microsoft.com/office/drawing/2014/main" id="{721882EA-4FA8-C881-DF44-E755DCF68B1F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561269" cy="649328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SCOPE   – Sustainable </a:t>
            </a:r>
            <a:r>
              <a:rPr lang="en-GB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OPEration</a:t>
            </a: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of post-combustion Capture plants</a:t>
            </a:r>
            <a:b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</a:br>
            <a:r>
              <a:rPr lang="en-GB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		  </a:t>
            </a:r>
            <a:r>
              <a:rPr lang="en-GB" sz="8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</a:t>
            </a: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Providing facts to the discussion on BAT from 24/7 longtime testing</a:t>
            </a:r>
          </a:p>
          <a:p>
            <a:pPr defTabSz="514350">
              <a:defRPr/>
            </a:pPr>
            <a:endParaRPr lang="en-GB" sz="1575" dirty="0">
              <a:solidFill>
                <a:srgbClr val="1D4477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43135B-90CB-BC2F-B623-EC6D2CBF5831}"/>
              </a:ext>
            </a:extLst>
          </p:cNvPr>
          <p:cNvSpPr txBox="1"/>
          <p:nvPr/>
        </p:nvSpPr>
        <p:spPr>
          <a:xfrm>
            <a:off x="519708" y="625300"/>
            <a:ext cx="5604272" cy="25824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defTabSz="514487"/>
            <a:endParaRPr lang="de-DE" sz="1200" dirty="0" err="1">
              <a:solidFill>
                <a:srgbClr val="1D4477"/>
              </a:solidFill>
              <a:latin typeface="RWE Sans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1FC3394A-5EBF-953D-18E1-927D9BBA2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3" y="1190999"/>
            <a:ext cx="4937340" cy="1953083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06C87ED-603E-A5B9-4E65-F493D6B06A6D}"/>
              </a:ext>
            </a:extLst>
          </p:cNvPr>
          <p:cNvSpPr/>
          <p:nvPr/>
        </p:nvSpPr>
        <p:spPr>
          <a:xfrm>
            <a:off x="389482" y="1190999"/>
            <a:ext cx="2940569" cy="1973681"/>
          </a:xfrm>
          <a:prstGeom prst="roundRect">
            <a:avLst>
              <a:gd name="adj" fmla="val 5926"/>
            </a:avLst>
          </a:prstGeom>
          <a:noFill/>
          <a:ln w="50800">
            <a:solidFill>
              <a:srgbClr val="CAE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7645BDE7-C35E-6E4A-3FBA-48315CDE09B7}"/>
              </a:ext>
            </a:extLst>
          </p:cNvPr>
          <p:cNvSpPr/>
          <p:nvPr/>
        </p:nvSpPr>
        <p:spPr>
          <a:xfrm>
            <a:off x="1395549" y="3270015"/>
            <a:ext cx="3746613" cy="548017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50800">
            <a:solidFill>
              <a:srgbClr val="CAE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5E2828A-724E-3E00-1F3D-FF1D6E11AF8C}"/>
              </a:ext>
            </a:extLst>
          </p:cNvPr>
          <p:cNvSpPr txBox="1"/>
          <p:nvPr/>
        </p:nvSpPr>
        <p:spPr>
          <a:xfrm>
            <a:off x="5646444" y="1341509"/>
            <a:ext cx="30749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defTabSz="6858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sz="1200" b="1" dirty="0">
                <a:latin typeface="+mj-lt"/>
              </a:rPr>
              <a:t>Testing of emission mitigation technologies</a:t>
            </a:r>
          </a:p>
          <a:p>
            <a:pPr marL="182563" indent="-182563" defTabSz="6858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de-DE" sz="1200" b="1" dirty="0" err="1">
                <a:latin typeface="+mj-lt"/>
              </a:rPr>
              <a:t>Effects</a:t>
            </a:r>
            <a:r>
              <a:rPr lang="de-DE" sz="1200" b="1" dirty="0">
                <a:latin typeface="+mj-lt"/>
              </a:rPr>
              <a:t> </a:t>
            </a:r>
            <a:r>
              <a:rPr lang="de-DE" sz="1200" b="1" dirty="0" err="1">
                <a:latin typeface="+mj-lt"/>
              </a:rPr>
              <a:t>of</a:t>
            </a:r>
            <a:r>
              <a:rPr lang="de-DE" sz="1200" b="1" dirty="0">
                <a:latin typeface="+mj-lt"/>
              </a:rPr>
              <a:t> solvent </a:t>
            </a:r>
            <a:r>
              <a:rPr lang="de-DE" sz="1200" b="1" dirty="0" err="1">
                <a:latin typeface="+mj-lt"/>
              </a:rPr>
              <a:t>aging</a:t>
            </a:r>
            <a:r>
              <a:rPr lang="de-DE" sz="1200" b="1" dirty="0">
                <a:latin typeface="+mj-lt"/>
              </a:rPr>
              <a:t> at </a:t>
            </a:r>
            <a:br>
              <a:rPr lang="de-DE" sz="1200" b="1" dirty="0">
                <a:latin typeface="+mj-lt"/>
              </a:rPr>
            </a:br>
            <a:r>
              <a:rPr lang="de-DE" sz="1200" b="1" dirty="0" err="1">
                <a:latin typeface="+mj-lt"/>
              </a:rPr>
              <a:t>capture</a:t>
            </a:r>
            <a:r>
              <a:rPr lang="de-DE" sz="1200" b="1" dirty="0">
                <a:latin typeface="+mj-lt"/>
              </a:rPr>
              <a:t> </a:t>
            </a:r>
            <a:r>
              <a:rPr lang="de-DE" sz="1200" b="1" dirty="0" err="1">
                <a:latin typeface="+mj-lt"/>
              </a:rPr>
              <a:t>rates</a:t>
            </a:r>
            <a:r>
              <a:rPr lang="de-DE" sz="1200" b="1" dirty="0">
                <a:latin typeface="+mj-lt"/>
              </a:rPr>
              <a:t> </a:t>
            </a:r>
            <a:r>
              <a:rPr lang="de-DE" sz="1200" b="1" dirty="0" err="1">
                <a:latin typeface="+mj-lt"/>
              </a:rPr>
              <a:t>of</a:t>
            </a:r>
            <a:r>
              <a:rPr lang="de-DE" sz="1200" b="1" dirty="0">
                <a:latin typeface="+mj-lt"/>
              </a:rPr>
              <a:t> 90-98%</a:t>
            </a:r>
          </a:p>
          <a:p>
            <a:pPr marL="182563" indent="-182563" defTabSz="6858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sz="1200" b="1" dirty="0">
                <a:latin typeface="+mj-lt"/>
              </a:rPr>
              <a:t>tests</a:t>
            </a:r>
            <a:r>
              <a:rPr lang="de-DE" sz="1200" b="1" dirty="0">
                <a:latin typeface="+mj-lt"/>
              </a:rPr>
              <a:t> on </a:t>
            </a:r>
            <a:r>
              <a:rPr lang="en-US" sz="1200" b="1" dirty="0">
                <a:latin typeface="+mj-lt"/>
              </a:rPr>
              <a:t>dynamic</a:t>
            </a:r>
            <a:r>
              <a:rPr lang="de-DE" sz="1200" b="1" dirty="0">
                <a:latin typeface="+mj-lt"/>
              </a:rPr>
              <a:t> and </a:t>
            </a:r>
            <a:br>
              <a:rPr lang="de-DE" sz="1200" b="1" dirty="0">
                <a:latin typeface="+mj-lt"/>
              </a:rPr>
            </a:br>
            <a:r>
              <a:rPr lang="en-US" sz="1200" b="1" dirty="0">
                <a:latin typeface="+mj-lt"/>
              </a:rPr>
              <a:t>start</a:t>
            </a:r>
            <a:r>
              <a:rPr lang="de-DE" sz="1200" b="1" dirty="0">
                <a:latin typeface="+mj-lt"/>
              </a:rPr>
              <a:t>/</a:t>
            </a:r>
            <a:r>
              <a:rPr lang="en-US" sz="1200" b="1" dirty="0">
                <a:latin typeface="+mj-lt"/>
              </a:rPr>
              <a:t>stop</a:t>
            </a:r>
            <a:r>
              <a:rPr lang="de-DE" sz="1200" b="1" dirty="0">
                <a:latin typeface="+mj-lt"/>
              </a:rPr>
              <a:t> </a:t>
            </a:r>
            <a:r>
              <a:rPr lang="de-DE" sz="1200" b="1" dirty="0" err="1">
                <a:latin typeface="+mj-lt"/>
              </a:rPr>
              <a:t>behaviour</a:t>
            </a:r>
            <a:r>
              <a:rPr lang="de-DE" sz="1200" b="1" dirty="0">
                <a:latin typeface="+mj-lt"/>
              </a:rPr>
              <a:t> </a:t>
            </a:r>
          </a:p>
          <a:p>
            <a:pPr marL="182563" indent="-182563" defTabSz="6858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de-DE" sz="1200" b="1" dirty="0">
                <a:latin typeface="+mj-lt"/>
              </a:rPr>
              <a:t>Validation </a:t>
            </a:r>
            <a:r>
              <a:rPr lang="de-DE" sz="1200" b="1" dirty="0" err="1">
                <a:latin typeface="+mj-lt"/>
              </a:rPr>
              <a:t>of</a:t>
            </a:r>
            <a:r>
              <a:rPr lang="de-DE" sz="1200" b="1" dirty="0">
                <a:latin typeface="+mj-lt"/>
              </a:rPr>
              <a:t> </a:t>
            </a:r>
            <a:r>
              <a:rPr lang="de-DE" sz="1200" b="1" dirty="0" err="1">
                <a:latin typeface="+mj-lt"/>
              </a:rPr>
              <a:t>simulation</a:t>
            </a:r>
            <a:r>
              <a:rPr lang="de-DE" sz="1200" b="1" dirty="0">
                <a:latin typeface="+mj-lt"/>
              </a:rPr>
              <a:t> </a:t>
            </a:r>
            <a:r>
              <a:rPr lang="de-DE" sz="1200" b="1" dirty="0" err="1">
                <a:latin typeface="+mj-lt"/>
              </a:rPr>
              <a:t>tools</a:t>
            </a:r>
            <a:r>
              <a:rPr lang="de-DE" sz="1200" b="1" dirty="0">
                <a:latin typeface="+mj-lt"/>
              </a:rPr>
              <a:t> </a:t>
            </a:r>
            <a:br>
              <a:rPr lang="de-DE" sz="1200" b="1" dirty="0">
                <a:latin typeface="+mj-lt"/>
              </a:rPr>
            </a:br>
            <a:r>
              <a:rPr lang="de-DE" sz="1200" b="1" dirty="0">
                <a:latin typeface="+mj-lt"/>
              </a:rPr>
              <a:t>(ASPEN, </a:t>
            </a:r>
            <a:r>
              <a:rPr lang="de-DE" sz="1200" b="1" dirty="0" err="1">
                <a:latin typeface="+mj-lt"/>
              </a:rPr>
              <a:t>ProTreat</a:t>
            </a:r>
            <a:r>
              <a:rPr lang="de-DE" sz="1200" b="1" dirty="0">
                <a:latin typeface="+mj-lt"/>
              </a:rPr>
              <a:t>, ML)</a:t>
            </a:r>
          </a:p>
          <a:p>
            <a:pPr marL="182563" indent="-182563" defTabSz="6858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sz="1200" b="1" dirty="0">
                <a:latin typeface="+mj-lt"/>
              </a:rPr>
              <a:t>Mimicked off-gas of natural gas fired plants (CO</a:t>
            </a:r>
            <a:r>
              <a:rPr lang="en-US" sz="1200" b="1" baseline="-25000" dirty="0">
                <a:latin typeface="+mj-lt"/>
              </a:rPr>
              <a:t>2 </a:t>
            </a:r>
            <a:r>
              <a:rPr lang="en-US" sz="1200" b="1" dirty="0">
                <a:latin typeface="+mj-lt"/>
              </a:rPr>
              <a:t>4%, O</a:t>
            </a:r>
            <a:r>
              <a:rPr lang="en-US" sz="1200" b="1" baseline="-25000" dirty="0">
                <a:latin typeface="+mj-lt"/>
              </a:rPr>
              <a:t>2</a:t>
            </a:r>
            <a:r>
              <a:rPr lang="en-US" sz="1200" b="1" dirty="0">
                <a:latin typeface="+mj-lt"/>
              </a:rPr>
              <a:t> 15%)</a:t>
            </a:r>
          </a:p>
        </p:txBody>
      </p:sp>
      <p:pic>
        <p:nvPicPr>
          <p:cNvPr id="238" name="Grafik 237">
            <a:extLst>
              <a:ext uri="{FF2B5EF4-FFF2-40B4-BE49-F238E27FC236}">
                <a16:creationId xmlns:a16="http://schemas.microsoft.com/office/drawing/2014/main" id="{C9BBE0BB-F55F-0CDF-928E-1E6B694E3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71" y="192728"/>
            <a:ext cx="1056860" cy="5979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0" name="Textfeld 109">
            <a:extLst>
              <a:ext uri="{FF2B5EF4-FFF2-40B4-BE49-F238E27FC236}">
                <a16:creationId xmlns:a16="http://schemas.microsoft.com/office/drawing/2014/main" id="{D05AE7DF-3A72-FFDA-5B66-FE2E71D0541D}"/>
              </a:ext>
            </a:extLst>
          </p:cNvPr>
          <p:cNvSpPr txBox="1"/>
          <p:nvPr/>
        </p:nvSpPr>
        <p:spPr>
          <a:xfrm>
            <a:off x="2327712" y="3925571"/>
            <a:ext cx="598627" cy="803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900" b="1" dirty="0">
                <a:solidFill>
                  <a:schemeClr val="accent2"/>
                </a:solidFill>
              </a:rPr>
              <a:t>Hengelo</a:t>
            </a:r>
            <a:r>
              <a:rPr lang="en-US" sz="7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11" name="Grafik 110">
            <a:extLst>
              <a:ext uri="{FF2B5EF4-FFF2-40B4-BE49-F238E27FC236}">
                <a16:creationId xmlns:a16="http://schemas.microsoft.com/office/drawing/2014/main" id="{3CB379C2-94FF-2317-9AD1-FDFB5CAF2F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1" t="4776" r="-1"/>
          <a:stretch/>
        </p:blipFill>
        <p:spPr>
          <a:xfrm>
            <a:off x="2337159" y="4082118"/>
            <a:ext cx="742931" cy="676954"/>
          </a:xfrm>
          <a:prstGeom prst="rect">
            <a:avLst/>
          </a:prstGeom>
        </p:spPr>
      </p:pic>
      <p:pic>
        <p:nvPicPr>
          <p:cNvPr id="112" name="Picture 12" descr="Bildergebnis für flagge niedrlande">
            <a:extLst>
              <a:ext uri="{FF2B5EF4-FFF2-40B4-BE49-F238E27FC236}">
                <a16:creationId xmlns:a16="http://schemas.microsoft.com/office/drawing/2014/main" id="{7E882CCD-C702-9CD1-445F-3437BFD07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8431"/>
          <a:stretch/>
        </p:blipFill>
        <p:spPr bwMode="auto">
          <a:xfrm>
            <a:off x="1894144" y="3925973"/>
            <a:ext cx="369808" cy="2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feld 108">
            <a:extLst>
              <a:ext uri="{FF2B5EF4-FFF2-40B4-BE49-F238E27FC236}">
                <a16:creationId xmlns:a16="http://schemas.microsoft.com/office/drawing/2014/main" id="{F4F376B5-ADFB-A7CD-D03B-8CCD906F5D85}"/>
              </a:ext>
            </a:extLst>
          </p:cNvPr>
          <p:cNvSpPr txBox="1"/>
          <p:nvPr/>
        </p:nvSpPr>
        <p:spPr>
          <a:xfrm>
            <a:off x="1796335" y="4165714"/>
            <a:ext cx="705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Waste-to </a:t>
            </a:r>
            <a:r>
              <a:rPr lang="en-US" sz="9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Engergy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500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kg CO</a:t>
            </a:r>
            <a:r>
              <a:rPr lang="en-US" sz="9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/h</a:t>
            </a:r>
            <a:r>
              <a:rPr lang="en-US" sz="900" b="1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6" name="Grafik 115">
            <a:extLst>
              <a:ext uri="{FF2B5EF4-FFF2-40B4-BE49-F238E27FC236}">
                <a16:creationId xmlns:a16="http://schemas.microsoft.com/office/drawing/2014/main" id="{77361549-82BF-6C29-1FEA-B2190D5B07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19" r="28760" b="14691"/>
          <a:stretch/>
        </p:blipFill>
        <p:spPr>
          <a:xfrm>
            <a:off x="841950" y="4054552"/>
            <a:ext cx="860068" cy="710912"/>
          </a:xfrm>
          <a:prstGeom prst="rect">
            <a:avLst/>
          </a:prstGeom>
        </p:spPr>
      </p:pic>
      <p:sp>
        <p:nvSpPr>
          <p:cNvPr id="117" name="Textfeld 116">
            <a:extLst>
              <a:ext uri="{FF2B5EF4-FFF2-40B4-BE49-F238E27FC236}">
                <a16:creationId xmlns:a16="http://schemas.microsoft.com/office/drawing/2014/main" id="{951BB152-2E62-3FF6-723D-7A0F2D13C6C9}"/>
              </a:ext>
            </a:extLst>
          </p:cNvPr>
          <p:cNvSpPr txBox="1"/>
          <p:nvPr/>
        </p:nvSpPr>
        <p:spPr>
          <a:xfrm>
            <a:off x="864258" y="3925571"/>
            <a:ext cx="765679" cy="695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900" b="1" dirty="0" err="1">
                <a:solidFill>
                  <a:schemeClr val="accent2"/>
                </a:solidFill>
              </a:rPr>
              <a:t>Niederaußem</a:t>
            </a:r>
            <a:r>
              <a:rPr lang="en-US" sz="7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18" name="Picture 14" descr="Bildergebnis für flagge germany">
            <a:extLst>
              <a:ext uri="{FF2B5EF4-FFF2-40B4-BE49-F238E27FC236}">
                <a16:creationId xmlns:a16="http://schemas.microsoft.com/office/drawing/2014/main" id="{550D01E3-9717-A548-6F0A-F9F8F156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6" y="3956172"/>
            <a:ext cx="408927" cy="2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feld 114">
            <a:extLst>
              <a:ext uri="{FF2B5EF4-FFF2-40B4-BE49-F238E27FC236}">
                <a16:creationId xmlns:a16="http://schemas.microsoft.com/office/drawing/2014/main" id="{7457B753-97A2-958C-15CE-D2576D51BA12}"/>
              </a:ext>
            </a:extLst>
          </p:cNvPr>
          <p:cNvSpPr txBox="1"/>
          <p:nvPr/>
        </p:nvSpPr>
        <p:spPr>
          <a:xfrm>
            <a:off x="325661" y="4210951"/>
            <a:ext cx="91079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Lignite</a:t>
            </a:r>
            <a:b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</a:br>
            <a:br>
              <a:rPr lang="en-US" sz="600" b="1" dirty="0">
                <a:solidFill>
                  <a:schemeClr val="accent3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 300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kg CO</a:t>
            </a:r>
            <a:r>
              <a:rPr lang="en-US" sz="9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/h</a:t>
            </a:r>
            <a:r>
              <a:rPr lang="en-US" sz="900" b="1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4" name="Grafik 103">
            <a:extLst>
              <a:ext uri="{FF2B5EF4-FFF2-40B4-BE49-F238E27FC236}">
                <a16:creationId xmlns:a16="http://schemas.microsoft.com/office/drawing/2014/main" id="{17AF4ECB-C81A-5B92-B095-05FFCCC2A81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85" t="9276" b="34206"/>
          <a:stretch/>
        </p:blipFill>
        <p:spPr>
          <a:xfrm>
            <a:off x="3699517" y="4082118"/>
            <a:ext cx="851166" cy="676954"/>
          </a:xfrm>
          <a:prstGeom prst="rect">
            <a:avLst/>
          </a:prstGeom>
        </p:spPr>
      </p:pic>
      <p:pic>
        <p:nvPicPr>
          <p:cNvPr id="105" name="Picture 6" descr="Flagge Norwegen 80 G/Qm Ca. 30 X 45 Cm">
            <a:extLst>
              <a:ext uri="{FF2B5EF4-FFF2-40B4-BE49-F238E27FC236}">
                <a16:creationId xmlns:a16="http://schemas.microsoft.com/office/drawing/2014/main" id="{CE00E761-AD6E-1246-5006-6877BED9B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07" y="3892753"/>
            <a:ext cx="369808" cy="36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feld 105">
            <a:extLst>
              <a:ext uri="{FF2B5EF4-FFF2-40B4-BE49-F238E27FC236}">
                <a16:creationId xmlns:a16="http://schemas.microsoft.com/office/drawing/2014/main" id="{ADF3809C-7DF5-D15D-1380-8C03E834AAB5}"/>
              </a:ext>
            </a:extLst>
          </p:cNvPr>
          <p:cNvSpPr txBox="1"/>
          <p:nvPr/>
        </p:nvSpPr>
        <p:spPr>
          <a:xfrm>
            <a:off x="3696203" y="3925571"/>
            <a:ext cx="839218" cy="803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900" b="1" dirty="0">
                <a:solidFill>
                  <a:schemeClr val="accent2"/>
                </a:solidFill>
              </a:rPr>
              <a:t>Tiller CO</a:t>
            </a:r>
            <a:r>
              <a:rPr lang="en-US" sz="900" b="1" baseline="-25000" dirty="0">
                <a:solidFill>
                  <a:schemeClr val="accent2"/>
                </a:solidFill>
              </a:rPr>
              <a:t>2</a:t>
            </a:r>
            <a:r>
              <a:rPr lang="en-US" sz="900" b="1" dirty="0">
                <a:solidFill>
                  <a:schemeClr val="accent2"/>
                </a:solidFill>
              </a:rPr>
              <a:t> Lab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2DA7BD94-A43E-5F9F-F6D9-31BE1710C15A}"/>
              </a:ext>
            </a:extLst>
          </p:cNvPr>
          <p:cNvSpPr txBox="1"/>
          <p:nvPr/>
        </p:nvSpPr>
        <p:spPr>
          <a:xfrm>
            <a:off x="3174407" y="4168092"/>
            <a:ext cx="703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Biomass,</a:t>
            </a:r>
            <a:b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propane</a:t>
            </a:r>
            <a:r>
              <a:rPr lang="en-US" sz="9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30-40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kg CO</a:t>
            </a:r>
            <a:r>
              <a:rPr lang="en-US" sz="9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/h</a:t>
            </a:r>
            <a:r>
              <a:rPr lang="en-US" sz="900" b="1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52" name="Grafik 251">
            <a:extLst>
              <a:ext uri="{FF2B5EF4-FFF2-40B4-BE49-F238E27FC236}">
                <a16:creationId xmlns:a16="http://schemas.microsoft.com/office/drawing/2014/main" id="{23794564-D19B-2596-8842-C4B633763E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00" t="5132" b="22548"/>
          <a:stretch/>
        </p:blipFill>
        <p:spPr>
          <a:xfrm>
            <a:off x="5184665" y="4055662"/>
            <a:ext cx="703140" cy="710962"/>
          </a:xfrm>
          <a:prstGeom prst="rect">
            <a:avLst/>
          </a:prstGeom>
        </p:spPr>
      </p:pic>
      <p:sp>
        <p:nvSpPr>
          <p:cNvPr id="253" name="Textfeld 252">
            <a:extLst>
              <a:ext uri="{FF2B5EF4-FFF2-40B4-BE49-F238E27FC236}">
                <a16:creationId xmlns:a16="http://schemas.microsoft.com/office/drawing/2014/main" id="{60CCFB4D-59A3-C41F-C174-F73792DA3BF5}"/>
              </a:ext>
            </a:extLst>
          </p:cNvPr>
          <p:cNvSpPr txBox="1"/>
          <p:nvPr/>
        </p:nvSpPr>
        <p:spPr>
          <a:xfrm>
            <a:off x="5183742" y="3925571"/>
            <a:ext cx="544351" cy="803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900" b="1" dirty="0">
                <a:solidFill>
                  <a:schemeClr val="accent2"/>
                </a:solidFill>
              </a:rPr>
              <a:t>Alkmaar</a:t>
            </a:r>
          </a:p>
        </p:txBody>
      </p:sp>
      <p:pic>
        <p:nvPicPr>
          <p:cNvPr id="254" name="Picture 12" descr="Bildergebnis für flagge niedrlande">
            <a:extLst>
              <a:ext uri="{FF2B5EF4-FFF2-40B4-BE49-F238E27FC236}">
                <a16:creationId xmlns:a16="http://schemas.microsoft.com/office/drawing/2014/main" id="{B6DB2516-2106-16A0-05DF-9078346CC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8431"/>
          <a:stretch/>
        </p:blipFill>
        <p:spPr bwMode="auto">
          <a:xfrm>
            <a:off x="4742518" y="3925974"/>
            <a:ext cx="369808" cy="2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feld 119">
            <a:extLst>
              <a:ext uri="{FF2B5EF4-FFF2-40B4-BE49-F238E27FC236}">
                <a16:creationId xmlns:a16="http://schemas.microsoft.com/office/drawing/2014/main" id="{5B8210A1-9C0B-D896-A1ED-D98C995FD986}"/>
              </a:ext>
            </a:extLst>
          </p:cNvPr>
          <p:cNvSpPr txBox="1"/>
          <p:nvPr/>
        </p:nvSpPr>
        <p:spPr>
          <a:xfrm>
            <a:off x="4645000" y="4165706"/>
            <a:ext cx="657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Waste-to Energy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540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kg CO</a:t>
            </a:r>
            <a:r>
              <a:rPr lang="en-US" sz="9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/h</a:t>
            </a:r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F7A8054B-5CEF-B676-9AC3-5A12007A6A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58" t="8657" r="18099" b="-1"/>
          <a:stretch/>
        </p:blipFill>
        <p:spPr>
          <a:xfrm>
            <a:off x="7918088" y="4056606"/>
            <a:ext cx="675842" cy="710961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DF150A80-1310-8A72-454F-B05972D852F6}"/>
              </a:ext>
            </a:extLst>
          </p:cNvPr>
          <p:cNvSpPr txBox="1"/>
          <p:nvPr/>
        </p:nvSpPr>
        <p:spPr>
          <a:xfrm>
            <a:off x="7915023" y="3925571"/>
            <a:ext cx="670730" cy="803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900" b="1" dirty="0">
                <a:solidFill>
                  <a:schemeClr val="accent2"/>
                </a:solidFill>
              </a:rPr>
              <a:t>Tuticorin</a:t>
            </a:r>
          </a:p>
        </p:txBody>
      </p:sp>
      <p:pic>
        <p:nvPicPr>
          <p:cNvPr id="102" name="Picture 2" descr="FLAGIN Fahne Indien">
            <a:extLst>
              <a:ext uri="{FF2B5EF4-FFF2-40B4-BE49-F238E27FC236}">
                <a16:creationId xmlns:a16="http://schemas.microsoft.com/office/drawing/2014/main" id="{E71C481B-FAB3-7ACD-B35D-11BBCC6A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/>
          <a:stretch/>
        </p:blipFill>
        <p:spPr bwMode="auto">
          <a:xfrm>
            <a:off x="7434959" y="3950134"/>
            <a:ext cx="369808" cy="3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feld 120">
            <a:extLst>
              <a:ext uri="{FF2B5EF4-FFF2-40B4-BE49-F238E27FC236}">
                <a16:creationId xmlns:a16="http://schemas.microsoft.com/office/drawing/2014/main" id="{DB668473-39FC-E45A-7B24-129FF58A309C}"/>
              </a:ext>
            </a:extLst>
          </p:cNvPr>
          <p:cNvSpPr txBox="1"/>
          <p:nvPr/>
        </p:nvSpPr>
        <p:spPr>
          <a:xfrm>
            <a:off x="7332462" y="4210956"/>
            <a:ext cx="6751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Chemicals</a:t>
            </a:r>
          </a:p>
          <a:p>
            <a:r>
              <a:rPr lang="en-US" sz="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7.500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kg CO</a:t>
            </a:r>
            <a:r>
              <a:rPr lang="en-US" sz="9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/h</a:t>
            </a:r>
            <a:r>
              <a:rPr lang="en-US" sz="900" b="1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48" name="Grafik 247">
            <a:extLst>
              <a:ext uri="{FF2B5EF4-FFF2-40B4-BE49-F238E27FC236}">
                <a16:creationId xmlns:a16="http://schemas.microsoft.com/office/drawing/2014/main" id="{53B2FCF1-8738-156D-B28C-706E72818B4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30" t="8260"/>
          <a:stretch/>
        </p:blipFill>
        <p:spPr>
          <a:xfrm>
            <a:off x="6507232" y="4061363"/>
            <a:ext cx="730913" cy="710962"/>
          </a:xfrm>
          <a:prstGeom prst="rect">
            <a:avLst/>
          </a:prstGeom>
        </p:spPr>
      </p:pic>
      <p:sp>
        <p:nvSpPr>
          <p:cNvPr id="249" name="Textfeld 248">
            <a:extLst>
              <a:ext uri="{FF2B5EF4-FFF2-40B4-BE49-F238E27FC236}">
                <a16:creationId xmlns:a16="http://schemas.microsoft.com/office/drawing/2014/main" id="{63BA879A-4B11-A1A1-264A-E80D59EB8FB3}"/>
              </a:ext>
            </a:extLst>
          </p:cNvPr>
          <p:cNvSpPr txBox="1"/>
          <p:nvPr/>
        </p:nvSpPr>
        <p:spPr>
          <a:xfrm>
            <a:off x="6491333" y="3925571"/>
            <a:ext cx="727666" cy="8246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900" b="1" dirty="0" err="1">
                <a:solidFill>
                  <a:schemeClr val="accent2"/>
                </a:solidFill>
              </a:rPr>
              <a:t>Vindyachal</a:t>
            </a:r>
            <a:endParaRPr lang="en-US" sz="900" b="1" dirty="0">
              <a:solidFill>
                <a:schemeClr val="accent2"/>
              </a:solidFill>
            </a:endParaRPr>
          </a:p>
        </p:txBody>
      </p:sp>
      <p:pic>
        <p:nvPicPr>
          <p:cNvPr id="250" name="Picture 2" descr="FLAGIN Fahne Indien">
            <a:extLst>
              <a:ext uri="{FF2B5EF4-FFF2-40B4-BE49-F238E27FC236}">
                <a16:creationId xmlns:a16="http://schemas.microsoft.com/office/drawing/2014/main" id="{753799B4-B9AB-A62A-D187-0C8612A12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/>
          <a:stretch/>
        </p:blipFill>
        <p:spPr bwMode="auto">
          <a:xfrm>
            <a:off x="6089349" y="3948005"/>
            <a:ext cx="369808" cy="3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feld 121">
            <a:extLst>
              <a:ext uri="{FF2B5EF4-FFF2-40B4-BE49-F238E27FC236}">
                <a16:creationId xmlns:a16="http://schemas.microsoft.com/office/drawing/2014/main" id="{61380C47-5577-E427-42BC-78A04B1D5A41}"/>
              </a:ext>
            </a:extLst>
          </p:cNvPr>
          <p:cNvSpPr txBox="1"/>
          <p:nvPr/>
        </p:nvSpPr>
        <p:spPr>
          <a:xfrm>
            <a:off x="5994027" y="4163328"/>
            <a:ext cx="675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Hard </a:t>
            </a:r>
            <a:b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coal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830 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kg CO</a:t>
            </a:r>
            <a:r>
              <a:rPr lang="en-US" sz="9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/h</a:t>
            </a:r>
            <a:r>
              <a:rPr lang="en-US" sz="900" b="1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8" name="Rechteck 187">
            <a:extLst>
              <a:ext uri="{FF2B5EF4-FFF2-40B4-BE49-F238E27FC236}">
                <a16:creationId xmlns:a16="http://schemas.microsoft.com/office/drawing/2014/main" id="{4976D1EA-151E-8A40-B13B-8CACDD2A50ED}"/>
              </a:ext>
            </a:extLst>
          </p:cNvPr>
          <p:cNvSpPr/>
          <p:nvPr/>
        </p:nvSpPr>
        <p:spPr>
          <a:xfrm>
            <a:off x="377611" y="3906401"/>
            <a:ext cx="1276965" cy="876032"/>
          </a:xfrm>
          <a:prstGeom prst="rect">
            <a:avLst/>
          </a:prstGeom>
          <a:ln w="317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322" name="Textfeld 321">
            <a:extLst>
              <a:ext uri="{FF2B5EF4-FFF2-40B4-BE49-F238E27FC236}">
                <a16:creationId xmlns:a16="http://schemas.microsoft.com/office/drawing/2014/main" id="{EC0E3107-46E3-253F-A5F9-38D60C194607}"/>
              </a:ext>
            </a:extLst>
          </p:cNvPr>
          <p:cNvSpPr txBox="1"/>
          <p:nvPr/>
        </p:nvSpPr>
        <p:spPr>
          <a:xfrm>
            <a:off x="1425750" y="3319669"/>
            <a:ext cx="3886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1350"/>
              </a:spcAft>
            </a:pPr>
            <a:r>
              <a:rPr lang="en-GB" sz="1200" b="1" dirty="0">
                <a:solidFill>
                  <a:srgbClr val="002060"/>
                </a:solidFill>
                <a:latin typeface="+mj-lt"/>
              </a:rPr>
              <a:t>Demonstration and holistic analysis of emission management technologies at </a:t>
            </a:r>
            <a:r>
              <a:rPr lang="en-GB" sz="1200" b="1" dirty="0" err="1">
                <a:solidFill>
                  <a:srgbClr val="002060"/>
                </a:solidFill>
                <a:latin typeface="+mj-lt"/>
              </a:rPr>
              <a:t>Niederaussem</a:t>
            </a:r>
            <a:r>
              <a:rPr lang="en-GB" sz="1200" b="1" dirty="0">
                <a:solidFill>
                  <a:srgbClr val="1D4477"/>
                </a:solidFill>
                <a:latin typeface="+mj-lt"/>
              </a:rPr>
              <a:t> </a:t>
            </a:r>
          </a:p>
        </p:txBody>
      </p:sp>
      <p:sp>
        <p:nvSpPr>
          <p:cNvPr id="323" name="Rechteck 322">
            <a:extLst>
              <a:ext uri="{FF2B5EF4-FFF2-40B4-BE49-F238E27FC236}">
                <a16:creationId xmlns:a16="http://schemas.microsoft.com/office/drawing/2014/main" id="{0FE4FE39-EF31-BDDA-3D75-B6D08F2A2A1C}"/>
              </a:ext>
            </a:extLst>
          </p:cNvPr>
          <p:cNvSpPr/>
          <p:nvPr/>
        </p:nvSpPr>
        <p:spPr>
          <a:xfrm>
            <a:off x="428591" y="1986071"/>
            <a:ext cx="916615" cy="732422"/>
          </a:xfrm>
          <a:prstGeom prst="rect">
            <a:avLst/>
          </a:prstGeom>
          <a:solidFill>
            <a:srgbClr val="003C65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324" name="Rechteck 323">
            <a:extLst>
              <a:ext uri="{FF2B5EF4-FFF2-40B4-BE49-F238E27FC236}">
                <a16:creationId xmlns:a16="http://schemas.microsoft.com/office/drawing/2014/main" id="{FE0377DD-C294-BC2D-E179-CD9B59FFA146}"/>
              </a:ext>
            </a:extLst>
          </p:cNvPr>
          <p:cNvSpPr/>
          <p:nvPr/>
        </p:nvSpPr>
        <p:spPr>
          <a:xfrm>
            <a:off x="1406489" y="2006140"/>
            <a:ext cx="916615" cy="732422"/>
          </a:xfrm>
          <a:prstGeom prst="rect">
            <a:avLst/>
          </a:prstGeom>
          <a:solidFill>
            <a:srgbClr val="003C65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325" name="Rechteck 324">
            <a:extLst>
              <a:ext uri="{FF2B5EF4-FFF2-40B4-BE49-F238E27FC236}">
                <a16:creationId xmlns:a16="http://schemas.microsoft.com/office/drawing/2014/main" id="{071F142A-7A4B-4199-4CE0-D51AB2476B00}"/>
              </a:ext>
            </a:extLst>
          </p:cNvPr>
          <p:cNvSpPr/>
          <p:nvPr/>
        </p:nvSpPr>
        <p:spPr>
          <a:xfrm>
            <a:off x="2373657" y="1986953"/>
            <a:ext cx="916615" cy="732422"/>
          </a:xfrm>
          <a:prstGeom prst="rect">
            <a:avLst/>
          </a:prstGeom>
          <a:solidFill>
            <a:srgbClr val="003C65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326" name="Rechteck 325">
            <a:extLst>
              <a:ext uri="{FF2B5EF4-FFF2-40B4-BE49-F238E27FC236}">
                <a16:creationId xmlns:a16="http://schemas.microsoft.com/office/drawing/2014/main" id="{66642CB8-F3CC-9F4A-4420-410A7BE35AEF}"/>
              </a:ext>
            </a:extLst>
          </p:cNvPr>
          <p:cNvSpPr/>
          <p:nvPr/>
        </p:nvSpPr>
        <p:spPr>
          <a:xfrm>
            <a:off x="3375217" y="2002413"/>
            <a:ext cx="916615" cy="732422"/>
          </a:xfrm>
          <a:prstGeom prst="rect">
            <a:avLst/>
          </a:prstGeom>
          <a:solidFill>
            <a:srgbClr val="003C65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327" name="Rechteck 326">
            <a:extLst>
              <a:ext uri="{FF2B5EF4-FFF2-40B4-BE49-F238E27FC236}">
                <a16:creationId xmlns:a16="http://schemas.microsoft.com/office/drawing/2014/main" id="{C70C799D-C02D-2A63-7A94-B96B81F3FA49}"/>
              </a:ext>
            </a:extLst>
          </p:cNvPr>
          <p:cNvSpPr/>
          <p:nvPr/>
        </p:nvSpPr>
        <p:spPr>
          <a:xfrm>
            <a:off x="4358502" y="2016859"/>
            <a:ext cx="916615" cy="732422"/>
          </a:xfrm>
          <a:prstGeom prst="rect">
            <a:avLst/>
          </a:prstGeom>
          <a:solidFill>
            <a:srgbClr val="003C65"/>
          </a:solidFill>
        </p:spPr>
        <p:txBody>
          <a:bodyPr wrap="square" rtlCol="0" anchor="ctr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328" name="Textfeld 327">
            <a:extLst>
              <a:ext uri="{FF2B5EF4-FFF2-40B4-BE49-F238E27FC236}">
                <a16:creationId xmlns:a16="http://schemas.microsoft.com/office/drawing/2014/main" id="{B8018B8C-E799-5B92-4477-B0C5E05A19F5}"/>
              </a:ext>
            </a:extLst>
          </p:cNvPr>
          <p:cNvSpPr txBox="1"/>
          <p:nvPr/>
        </p:nvSpPr>
        <p:spPr>
          <a:xfrm>
            <a:off x="420481" y="2225267"/>
            <a:ext cx="9208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b="1" dirty="0">
                <a:solidFill>
                  <a:schemeClr val="bg1"/>
                </a:solidFill>
                <a:latin typeface="Calibri" panose="020F0502020204030204"/>
              </a:rPr>
              <a:t>Pre-treatment</a:t>
            </a:r>
          </a:p>
        </p:txBody>
      </p:sp>
      <p:sp>
        <p:nvSpPr>
          <p:cNvPr id="329" name="Textfeld 328">
            <a:extLst>
              <a:ext uri="{FF2B5EF4-FFF2-40B4-BE49-F238E27FC236}">
                <a16:creationId xmlns:a16="http://schemas.microsoft.com/office/drawing/2014/main" id="{FF78FF25-2E9E-44EE-46AC-A05316F2299A}"/>
              </a:ext>
            </a:extLst>
          </p:cNvPr>
          <p:cNvSpPr txBox="1"/>
          <p:nvPr/>
        </p:nvSpPr>
        <p:spPr>
          <a:xfrm>
            <a:off x="1404269" y="2156017"/>
            <a:ext cx="92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b="1" dirty="0">
                <a:solidFill>
                  <a:schemeClr val="bg1"/>
                </a:solidFill>
                <a:latin typeface="Calibri" panose="020F0502020204030204"/>
              </a:rPr>
              <a:t>Emissions control</a:t>
            </a:r>
          </a:p>
        </p:txBody>
      </p:sp>
      <p:sp>
        <p:nvSpPr>
          <p:cNvPr id="330" name="Textfeld 329">
            <a:extLst>
              <a:ext uri="{FF2B5EF4-FFF2-40B4-BE49-F238E27FC236}">
                <a16:creationId xmlns:a16="http://schemas.microsoft.com/office/drawing/2014/main" id="{1E31E071-84BF-D73B-2E58-BAD80956A59D}"/>
              </a:ext>
            </a:extLst>
          </p:cNvPr>
          <p:cNvSpPr txBox="1"/>
          <p:nvPr/>
        </p:nvSpPr>
        <p:spPr>
          <a:xfrm>
            <a:off x="2388057" y="2156017"/>
            <a:ext cx="92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b="1" dirty="0">
                <a:solidFill>
                  <a:schemeClr val="bg1"/>
                </a:solidFill>
                <a:latin typeface="Calibri" panose="020F0502020204030204"/>
              </a:rPr>
              <a:t>Emissions monitoring</a:t>
            </a:r>
          </a:p>
        </p:txBody>
      </p:sp>
      <p:sp>
        <p:nvSpPr>
          <p:cNvPr id="331" name="Textfeld 330">
            <a:extLst>
              <a:ext uri="{FF2B5EF4-FFF2-40B4-BE49-F238E27FC236}">
                <a16:creationId xmlns:a16="http://schemas.microsoft.com/office/drawing/2014/main" id="{501EC0D4-3D2C-E510-D562-FB0164B53838}"/>
              </a:ext>
            </a:extLst>
          </p:cNvPr>
          <p:cNvSpPr txBox="1"/>
          <p:nvPr/>
        </p:nvSpPr>
        <p:spPr>
          <a:xfrm>
            <a:off x="3371845" y="2156017"/>
            <a:ext cx="92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b="1" dirty="0">
                <a:solidFill>
                  <a:schemeClr val="bg1"/>
                </a:solidFill>
                <a:latin typeface="Calibri" panose="020F0502020204030204"/>
              </a:rPr>
              <a:t>Atmospheric chemistry</a:t>
            </a:r>
          </a:p>
        </p:txBody>
      </p:sp>
      <p:sp>
        <p:nvSpPr>
          <p:cNvPr id="332" name="Textfeld 331">
            <a:extLst>
              <a:ext uri="{FF2B5EF4-FFF2-40B4-BE49-F238E27FC236}">
                <a16:creationId xmlns:a16="http://schemas.microsoft.com/office/drawing/2014/main" id="{8578E8CA-5FCA-CC30-F3C0-F577C96CC67A}"/>
              </a:ext>
            </a:extLst>
          </p:cNvPr>
          <p:cNvSpPr txBox="1"/>
          <p:nvPr/>
        </p:nvSpPr>
        <p:spPr>
          <a:xfrm>
            <a:off x="4355633" y="2225267"/>
            <a:ext cx="9208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b="1" dirty="0">
                <a:solidFill>
                  <a:schemeClr val="bg1"/>
                </a:solidFill>
                <a:latin typeface="Calibri" panose="020F0502020204030204"/>
              </a:rPr>
              <a:t>Biodegradation</a:t>
            </a:r>
          </a:p>
        </p:txBody>
      </p:sp>
      <p:sp>
        <p:nvSpPr>
          <p:cNvPr id="236" name="Pfeil: nach unten 235">
            <a:extLst>
              <a:ext uri="{FF2B5EF4-FFF2-40B4-BE49-F238E27FC236}">
                <a16:creationId xmlns:a16="http://schemas.microsoft.com/office/drawing/2014/main" id="{93B72BE5-896D-C1D4-8BDA-CDFD57694A19}"/>
              </a:ext>
            </a:extLst>
          </p:cNvPr>
          <p:cNvSpPr/>
          <p:nvPr/>
        </p:nvSpPr>
        <p:spPr>
          <a:xfrm rot="16200000">
            <a:off x="2702537" y="605589"/>
            <a:ext cx="403773" cy="452595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7" name="Textfeld 236">
            <a:extLst>
              <a:ext uri="{FF2B5EF4-FFF2-40B4-BE49-F238E27FC236}">
                <a16:creationId xmlns:a16="http://schemas.microsoft.com/office/drawing/2014/main" id="{94A920D3-14D8-8C59-F0EB-D078A026065C}"/>
              </a:ext>
            </a:extLst>
          </p:cNvPr>
          <p:cNvSpPr txBox="1"/>
          <p:nvPr/>
        </p:nvSpPr>
        <p:spPr>
          <a:xfrm>
            <a:off x="689329" y="2753596"/>
            <a:ext cx="4283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b="1" dirty="0">
                <a:solidFill>
                  <a:srgbClr val="242852"/>
                </a:solidFill>
                <a:latin typeface="Calibri" panose="020F0502020204030204"/>
              </a:rPr>
              <a:t>Testing - Measurement - Modeling of Emissions and Dispersion - Effects - Acceptance</a:t>
            </a:r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A823A45D-A41F-9662-FD74-B7AECDE652F1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B983333C-96C8-86FF-D810-3A4089E744AB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025F2EE-7927-2DDA-BDE1-AAE9846CE7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098164" y="4864142"/>
            <a:ext cx="504000" cy="108000"/>
          </a:xfrm>
        </p:spPr>
        <p:txBody>
          <a:bodyPr/>
          <a:lstStyle/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3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rafik 115">
            <a:extLst>
              <a:ext uri="{FF2B5EF4-FFF2-40B4-BE49-F238E27FC236}">
                <a16:creationId xmlns:a16="http://schemas.microsoft.com/office/drawing/2014/main" id="{77D99854-77FA-404C-B9E8-DF373E77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515" y="792370"/>
            <a:ext cx="558695" cy="55869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B5B5BC-D0A6-4812-8005-A6F81743CE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677F1DB9-6BD1-4662-AD32-A5C07CCC53B6}" type="slidenum">
              <a:rPr lang="en-GB" sz="600" smtClean="0"/>
              <a:pPr/>
              <a:t>8</a:t>
            </a:fld>
            <a:endParaRPr lang="en-GB" dirty="0"/>
          </a:p>
        </p:txBody>
      </p:sp>
      <p:pic>
        <p:nvPicPr>
          <p:cNvPr id="73" name="Grafik 72">
            <a:extLst>
              <a:ext uri="{FF2B5EF4-FFF2-40B4-BE49-F238E27FC236}">
                <a16:creationId xmlns:a16="http://schemas.microsoft.com/office/drawing/2014/main" id="{AFE82170-FC05-F986-0F35-136EDB4638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" t="47431"/>
          <a:stretch/>
        </p:blipFill>
        <p:spPr>
          <a:xfrm>
            <a:off x="5812295" y="3202813"/>
            <a:ext cx="2775791" cy="614821"/>
          </a:xfrm>
          <a:prstGeom prst="rect">
            <a:avLst/>
          </a:prstGeom>
        </p:spPr>
      </p:pic>
      <p:sp>
        <p:nvSpPr>
          <p:cNvPr id="74" name="Vertikaler Textplatzhalter 5">
            <a:extLst>
              <a:ext uri="{FF2B5EF4-FFF2-40B4-BE49-F238E27FC236}">
                <a16:creationId xmlns:a16="http://schemas.microsoft.com/office/drawing/2014/main" id="{69CF0773-EC8A-CE6E-1BC4-A7C95CFC6EF6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561269" cy="513000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Test of emission mitigation technologies for CESAR1 at </a:t>
            </a:r>
            <a:r>
              <a:rPr lang="en-US" sz="1900" dirty="0" err="1">
                <a:solidFill>
                  <a:srgbClr val="242852">
                    <a:lumMod val="90000"/>
                    <a:lumOff val="10000"/>
                  </a:srgbClr>
                </a:solidFill>
              </a:rPr>
              <a:t>Niederaussem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</a:t>
            </a:r>
            <a:endParaRPr lang="en-GB" sz="1900" dirty="0">
              <a:solidFill>
                <a:srgbClr val="242852">
                  <a:lumMod val="90000"/>
                  <a:lumOff val="10000"/>
                </a:srgbClr>
              </a:solidFill>
            </a:endParaRPr>
          </a:p>
          <a:p>
            <a:pPr defTabSz="514350">
              <a:defRPr/>
            </a:pPr>
            <a:endParaRPr lang="en-GB" sz="1575" dirty="0">
              <a:solidFill>
                <a:srgbClr val="1D4477"/>
              </a:solidFill>
              <a:latin typeface="+mn-lt"/>
            </a:endParaRP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13DD5096-8808-5339-5CEA-0B4283AD2DAB}"/>
              </a:ext>
            </a:extLst>
          </p:cNvPr>
          <p:cNvSpPr txBox="1"/>
          <p:nvPr/>
        </p:nvSpPr>
        <p:spPr>
          <a:xfrm>
            <a:off x="519708" y="693540"/>
            <a:ext cx="5604272" cy="25824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defTabSz="514487"/>
            <a:endParaRPr lang="de-DE" sz="1200" dirty="0" err="1">
              <a:solidFill>
                <a:srgbClr val="1D4477"/>
              </a:solidFill>
              <a:latin typeface="RWE Sans"/>
            </a:endParaRPr>
          </a:p>
        </p:txBody>
      </p:sp>
      <p:pic>
        <p:nvPicPr>
          <p:cNvPr id="76" name="Picture 17" descr="image001">
            <a:extLst>
              <a:ext uri="{FF2B5EF4-FFF2-40B4-BE49-F238E27FC236}">
                <a16:creationId xmlns:a16="http://schemas.microsoft.com/office/drawing/2014/main" id="{957F17E9-4E7E-0331-8D3C-09BB994F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2" y="853431"/>
            <a:ext cx="874793" cy="1316078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hteck 76">
            <a:extLst>
              <a:ext uri="{FF2B5EF4-FFF2-40B4-BE49-F238E27FC236}">
                <a16:creationId xmlns:a16="http://schemas.microsoft.com/office/drawing/2014/main" id="{BB526DFA-BDF3-900E-4CAB-773840F8E075}"/>
              </a:ext>
            </a:extLst>
          </p:cNvPr>
          <p:cNvSpPr/>
          <p:nvPr/>
        </p:nvSpPr>
        <p:spPr>
          <a:xfrm>
            <a:off x="1339636" y="790333"/>
            <a:ext cx="780436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922" indent="-136922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Flue gas source: 1,000 MW </a:t>
            </a:r>
            <a:r>
              <a:rPr lang="en-US" sz="1200" b="1" dirty="0">
                <a:solidFill>
                  <a:srgbClr val="297FD5"/>
                </a:solidFill>
              </a:rPr>
              <a:t>lignite</a:t>
            </a:r>
            <a:r>
              <a:rPr lang="en-US" sz="1200" b="1" dirty="0"/>
              <a:t>-fired power plant </a:t>
            </a:r>
          </a:p>
          <a:p>
            <a:pPr marL="136922" indent="-136922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Operation mode: </a:t>
            </a:r>
            <a:r>
              <a:rPr lang="en-US" sz="1200" b="1" dirty="0">
                <a:solidFill>
                  <a:srgbClr val="297FD5"/>
                </a:solidFill>
              </a:rPr>
              <a:t>24/7</a:t>
            </a:r>
            <a:r>
              <a:rPr lang="en-US" sz="1200" b="1" dirty="0"/>
              <a:t>, </a:t>
            </a:r>
            <a:r>
              <a:rPr lang="pt-BR" sz="1200" b="1" dirty="0"/>
              <a:t>300 kg</a:t>
            </a:r>
            <a:r>
              <a:rPr lang="pt-BR" sz="1200" b="1" baseline="-25000" dirty="0"/>
              <a:t>CO2</a:t>
            </a:r>
            <a:r>
              <a:rPr lang="pt-BR" sz="1200" b="1" dirty="0"/>
              <a:t>/h@90% </a:t>
            </a:r>
            <a:r>
              <a:rPr lang="en-US" sz="1200" b="1" dirty="0"/>
              <a:t>capture rate, </a:t>
            </a:r>
          </a:p>
          <a:p>
            <a:pPr marL="136922" indent="-136922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Solvent: </a:t>
            </a:r>
            <a:r>
              <a:rPr lang="en-US" sz="1200" b="1" dirty="0">
                <a:solidFill>
                  <a:srgbClr val="297FD5"/>
                </a:solidFill>
              </a:rPr>
              <a:t>CESAR1</a:t>
            </a:r>
            <a:endParaRPr lang="en-US" sz="1200" b="1" dirty="0"/>
          </a:p>
          <a:p>
            <a:pPr marL="136922" indent="-136922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Test campaigns with more than </a:t>
            </a:r>
            <a:r>
              <a:rPr lang="en-US" sz="1200" b="1" dirty="0">
                <a:solidFill>
                  <a:srgbClr val="297FD5"/>
                </a:solidFill>
              </a:rPr>
              <a:t>20 configurations of emission mitigation technologies</a:t>
            </a:r>
            <a:r>
              <a:rPr lang="en-US" sz="1200" b="1" dirty="0"/>
              <a:t>:</a:t>
            </a:r>
            <a:r>
              <a:rPr lang="en-US" sz="1200" b="1" dirty="0">
                <a:solidFill>
                  <a:schemeClr val="accent3"/>
                </a:solidFill>
              </a:rPr>
              <a:t> </a:t>
            </a:r>
            <a:br>
              <a:rPr lang="en-US" sz="1200" b="1" dirty="0">
                <a:solidFill>
                  <a:schemeClr val="accent3"/>
                </a:solidFill>
              </a:rPr>
            </a:br>
            <a:r>
              <a:rPr lang="en-US" sz="1200" b="1" dirty="0"/>
              <a:t>water wash, double water wash, acid wash, dry bed (OASE </a:t>
            </a:r>
            <a:r>
              <a:rPr lang="en-US" sz="1200" b="1" dirty="0" err="1"/>
              <a:t>aerozone</a:t>
            </a:r>
            <a:r>
              <a:rPr lang="en-US" sz="1200" b="1" dirty="0"/>
              <a:t>®), pretreatment.</a:t>
            </a:r>
          </a:p>
        </p:txBody>
      </p:sp>
      <p:pic>
        <p:nvPicPr>
          <p:cNvPr id="78" name="Picture 3">
            <a:extLst>
              <a:ext uri="{FF2B5EF4-FFF2-40B4-BE49-F238E27FC236}">
                <a16:creationId xmlns:a16="http://schemas.microsoft.com/office/drawing/2014/main" id="{633F9BD1-F64E-BF40-ABE1-DAE88662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7" y="2335986"/>
            <a:ext cx="3139931" cy="215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hteck 78">
            <a:extLst>
              <a:ext uri="{FF2B5EF4-FFF2-40B4-BE49-F238E27FC236}">
                <a16:creationId xmlns:a16="http://schemas.microsoft.com/office/drawing/2014/main" id="{44FDCC92-B241-FA13-6164-DCFCCD9A8EAB}"/>
              </a:ext>
            </a:extLst>
          </p:cNvPr>
          <p:cNvSpPr/>
          <p:nvPr/>
        </p:nvSpPr>
        <p:spPr>
          <a:xfrm>
            <a:off x="2699260" y="2539723"/>
            <a:ext cx="862304" cy="19488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c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D13E13FD-E41F-3294-039A-884E08DDF372}"/>
              </a:ext>
            </a:extLst>
          </p:cNvPr>
          <p:cNvSpPr/>
          <p:nvPr/>
        </p:nvSpPr>
        <p:spPr>
          <a:xfrm>
            <a:off x="1041738" y="3894191"/>
            <a:ext cx="106873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FE3D3B11-D2BC-D8F4-7ED0-260684DAAC81}"/>
              </a:ext>
            </a:extLst>
          </p:cNvPr>
          <p:cNvSpPr/>
          <p:nvPr/>
        </p:nvSpPr>
        <p:spPr>
          <a:xfrm>
            <a:off x="1049165" y="3402116"/>
            <a:ext cx="106873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E10368AF-FDF6-E050-6CB3-0693C21F97DE}"/>
              </a:ext>
            </a:extLst>
          </p:cNvPr>
          <p:cNvSpPr/>
          <p:nvPr/>
        </p:nvSpPr>
        <p:spPr>
          <a:xfrm>
            <a:off x="1562696" y="3494275"/>
            <a:ext cx="122194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2905E8AF-9094-F4E3-342A-061F03C212D8}"/>
              </a:ext>
            </a:extLst>
          </p:cNvPr>
          <p:cNvSpPr/>
          <p:nvPr/>
        </p:nvSpPr>
        <p:spPr>
          <a:xfrm>
            <a:off x="1578016" y="3032379"/>
            <a:ext cx="106873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31B1EF4A-30B2-9C48-F8AC-796FFB938AD5}"/>
              </a:ext>
            </a:extLst>
          </p:cNvPr>
          <p:cNvSpPr/>
          <p:nvPr/>
        </p:nvSpPr>
        <p:spPr>
          <a:xfrm>
            <a:off x="1865870" y="3032378"/>
            <a:ext cx="106873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517CF605-BAE3-2D65-71A1-86CE241A2B8F}"/>
              </a:ext>
            </a:extLst>
          </p:cNvPr>
          <p:cNvSpPr/>
          <p:nvPr/>
        </p:nvSpPr>
        <p:spPr>
          <a:xfrm>
            <a:off x="2024285" y="3229868"/>
            <a:ext cx="106873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E81E3321-EEB6-9D12-722E-10B1450F618F}"/>
              </a:ext>
            </a:extLst>
          </p:cNvPr>
          <p:cNvSpPr/>
          <p:nvPr/>
        </p:nvSpPr>
        <p:spPr>
          <a:xfrm>
            <a:off x="2020077" y="3373619"/>
            <a:ext cx="106873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60AFE7BA-B5DB-8DCF-A949-0B0E74196196}"/>
              </a:ext>
            </a:extLst>
          </p:cNvPr>
          <p:cNvSpPr/>
          <p:nvPr/>
        </p:nvSpPr>
        <p:spPr>
          <a:xfrm>
            <a:off x="2020077" y="3659720"/>
            <a:ext cx="106873" cy="9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488288FF-9DE9-56C0-E73C-1A7804609189}"/>
              </a:ext>
            </a:extLst>
          </p:cNvPr>
          <p:cNvSpPr/>
          <p:nvPr/>
        </p:nvSpPr>
        <p:spPr>
          <a:xfrm>
            <a:off x="2022921" y="3848481"/>
            <a:ext cx="106873" cy="9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EABFE398-D5A8-7C98-186B-966F08BCEA17}"/>
              </a:ext>
            </a:extLst>
          </p:cNvPr>
          <p:cNvSpPr/>
          <p:nvPr/>
        </p:nvSpPr>
        <p:spPr>
          <a:xfrm>
            <a:off x="2111505" y="4082816"/>
            <a:ext cx="106873" cy="9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96E76FBD-4F73-BDA9-187D-A03FD7986D09}"/>
              </a:ext>
            </a:extLst>
          </p:cNvPr>
          <p:cNvSpPr/>
          <p:nvPr/>
        </p:nvSpPr>
        <p:spPr>
          <a:xfrm>
            <a:off x="2599993" y="3686754"/>
            <a:ext cx="106873" cy="9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C9064FA4-F1CC-F55E-F108-88A8939969F1}"/>
              </a:ext>
            </a:extLst>
          </p:cNvPr>
          <p:cNvSpPr/>
          <p:nvPr/>
        </p:nvSpPr>
        <p:spPr>
          <a:xfrm>
            <a:off x="2838934" y="3953094"/>
            <a:ext cx="81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23913BE8-83F3-F6AB-C396-1C8BF07532AF}"/>
              </a:ext>
            </a:extLst>
          </p:cNvPr>
          <p:cNvSpPr/>
          <p:nvPr/>
        </p:nvSpPr>
        <p:spPr>
          <a:xfrm>
            <a:off x="2891240" y="4088041"/>
            <a:ext cx="81000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2036BB6D-7A48-5AFA-5ACE-093B895FCDB8}"/>
              </a:ext>
            </a:extLst>
          </p:cNvPr>
          <p:cNvSpPr/>
          <p:nvPr/>
        </p:nvSpPr>
        <p:spPr>
          <a:xfrm>
            <a:off x="3171821" y="3163706"/>
            <a:ext cx="81000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19B8E6F0-68B1-5431-5FB3-54379555FAD6}"/>
              </a:ext>
            </a:extLst>
          </p:cNvPr>
          <p:cNvSpPr/>
          <p:nvPr/>
        </p:nvSpPr>
        <p:spPr>
          <a:xfrm>
            <a:off x="3131321" y="3605145"/>
            <a:ext cx="81000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C6110E54-BF1F-7121-BA22-47EA890ABC4A}"/>
              </a:ext>
            </a:extLst>
          </p:cNvPr>
          <p:cNvSpPr/>
          <p:nvPr/>
        </p:nvSpPr>
        <p:spPr>
          <a:xfrm>
            <a:off x="3131321" y="3410735"/>
            <a:ext cx="81000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22A2EC27-5FE4-4EE1-FB33-4633066C37D6}"/>
              </a:ext>
            </a:extLst>
          </p:cNvPr>
          <p:cNvSpPr/>
          <p:nvPr/>
        </p:nvSpPr>
        <p:spPr>
          <a:xfrm>
            <a:off x="2725775" y="3444705"/>
            <a:ext cx="81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0AD4DF31-3C58-1553-3189-A23B5CFE2191}"/>
              </a:ext>
            </a:extLst>
          </p:cNvPr>
          <p:cNvSpPr txBox="1"/>
          <p:nvPr/>
        </p:nvSpPr>
        <p:spPr>
          <a:xfrm>
            <a:off x="1497902" y="3258731"/>
            <a:ext cx="222867" cy="715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465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endParaRPr lang="de-DE" sz="465" b="1" dirty="0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7EAF4AC1-7606-E8DA-B455-9C57F0252841}"/>
              </a:ext>
            </a:extLst>
          </p:cNvPr>
          <p:cNvSpPr txBox="1"/>
          <p:nvPr/>
        </p:nvSpPr>
        <p:spPr>
          <a:xfrm>
            <a:off x="1339637" y="3131383"/>
            <a:ext cx="383418" cy="1431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45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</a:t>
            </a:r>
            <a:r>
              <a:rPr lang="de-DE" sz="465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de-DE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br>
              <a:rPr lang="de-DE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de-DE" sz="465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de-DE" sz="465" b="1" dirty="0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D5CDF659-6915-8941-3CA8-171F9E4B833A}"/>
              </a:ext>
            </a:extLst>
          </p:cNvPr>
          <p:cNvSpPr/>
          <p:nvPr/>
        </p:nvSpPr>
        <p:spPr>
          <a:xfrm>
            <a:off x="2265097" y="3163706"/>
            <a:ext cx="106873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13" dirty="0"/>
              <a:t>c</a:t>
            </a:r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F0EFA7DC-07C3-EC76-5209-D04EEE532037}"/>
              </a:ext>
            </a:extLst>
          </p:cNvPr>
          <p:cNvSpPr/>
          <p:nvPr/>
        </p:nvSpPr>
        <p:spPr>
          <a:xfrm>
            <a:off x="2277812" y="3170738"/>
            <a:ext cx="158147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61A6B10E-B0F2-C5B5-F819-C4057CD67261}"/>
              </a:ext>
            </a:extLst>
          </p:cNvPr>
          <p:cNvSpPr/>
          <p:nvPr/>
        </p:nvSpPr>
        <p:spPr>
          <a:xfrm>
            <a:off x="2264233" y="3083453"/>
            <a:ext cx="203110" cy="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EA1B4D16-67E9-FC01-9B5A-4F53DE88CFBC}"/>
              </a:ext>
            </a:extLst>
          </p:cNvPr>
          <p:cNvSpPr txBox="1"/>
          <p:nvPr/>
        </p:nvSpPr>
        <p:spPr>
          <a:xfrm>
            <a:off x="2274241" y="3110543"/>
            <a:ext cx="183958" cy="1282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"/>
              </a:lnSpc>
            </a:pPr>
            <a:r>
              <a:rPr lang="en-US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br>
              <a:rPr lang="en-US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32933DDC-FCC0-D82E-5887-EB98994D529C}"/>
              </a:ext>
            </a:extLst>
          </p:cNvPr>
          <p:cNvSpPr/>
          <p:nvPr/>
        </p:nvSpPr>
        <p:spPr>
          <a:xfrm>
            <a:off x="2013194" y="3426451"/>
            <a:ext cx="106873" cy="168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DD3D8A61-FCE0-4FD2-C8F1-55F2529411BC}"/>
              </a:ext>
            </a:extLst>
          </p:cNvPr>
          <p:cNvSpPr txBox="1"/>
          <p:nvPr/>
        </p:nvSpPr>
        <p:spPr>
          <a:xfrm>
            <a:off x="2050518" y="3451775"/>
            <a:ext cx="106873" cy="1431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br>
              <a:rPr lang="de-DE" sz="465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65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endParaRPr lang="de-DE" sz="465" b="1" dirty="0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FEDC60C4-A22B-14DF-8B49-8401F9F34679}"/>
              </a:ext>
            </a:extLst>
          </p:cNvPr>
          <p:cNvSpPr txBox="1"/>
          <p:nvPr/>
        </p:nvSpPr>
        <p:spPr>
          <a:xfrm>
            <a:off x="968912" y="3232175"/>
            <a:ext cx="277094" cy="1431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465" b="1" dirty="0">
                <a:latin typeface="Arial" panose="020B0604020202020204" pitchFamily="34" charset="0"/>
                <a:cs typeface="Arial" panose="020B0604020202020204" pitchFamily="34" charset="0"/>
              </a:rPr>
              <a:t>DCC/</a:t>
            </a:r>
            <a:r>
              <a:rPr lang="de-DE" sz="465" b="1" dirty="0" err="1">
                <a:latin typeface="Arial" panose="020B0604020202020204" pitchFamily="34" charset="0"/>
                <a:cs typeface="Arial" panose="020B0604020202020204" pitchFamily="34" charset="0"/>
              </a:rPr>
              <a:t>Pre-Scrubber</a:t>
            </a:r>
            <a:endParaRPr lang="de-DE" sz="46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C2A07AB0-F8B7-BE9B-388C-6B3F0C6E5BD4}"/>
              </a:ext>
            </a:extLst>
          </p:cNvPr>
          <p:cNvSpPr/>
          <p:nvPr/>
        </p:nvSpPr>
        <p:spPr>
          <a:xfrm>
            <a:off x="362465" y="3948191"/>
            <a:ext cx="324105" cy="27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8A4E96FF-7078-66C7-8439-E74B144ED3F9}"/>
              </a:ext>
            </a:extLst>
          </p:cNvPr>
          <p:cNvSpPr txBox="1"/>
          <p:nvPr/>
        </p:nvSpPr>
        <p:spPr>
          <a:xfrm>
            <a:off x="785282" y="2932729"/>
            <a:ext cx="188987" cy="692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45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WESP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9B9FBEA5-4CAB-35E4-6DBE-7E1DA9DFA6E7}"/>
              </a:ext>
            </a:extLst>
          </p:cNvPr>
          <p:cNvSpPr txBox="1"/>
          <p:nvPr/>
        </p:nvSpPr>
        <p:spPr>
          <a:xfrm>
            <a:off x="297070" y="2997753"/>
            <a:ext cx="392831" cy="692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450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Pretreatment</a:t>
            </a:r>
            <a:endParaRPr lang="de-DE" sz="450" b="1" dirty="0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17BB02C7-520D-8255-FA19-4D3312E8F6B5}"/>
              </a:ext>
            </a:extLst>
          </p:cNvPr>
          <p:cNvSpPr/>
          <p:nvPr/>
        </p:nvSpPr>
        <p:spPr>
          <a:xfrm>
            <a:off x="345717" y="3919980"/>
            <a:ext cx="324105" cy="27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E56D63EA-764E-6E25-FDF6-CB93F0D62363}"/>
              </a:ext>
            </a:extLst>
          </p:cNvPr>
          <p:cNvSpPr txBox="1"/>
          <p:nvPr/>
        </p:nvSpPr>
        <p:spPr>
          <a:xfrm>
            <a:off x="297770" y="3966147"/>
            <a:ext cx="392831" cy="692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450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Pretreatment</a:t>
            </a:r>
            <a:endParaRPr lang="de-DE" sz="450" b="1" dirty="0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9A76B188-210C-BEAD-07F7-F20814C263EA}"/>
              </a:ext>
            </a:extLst>
          </p:cNvPr>
          <p:cNvSpPr txBox="1"/>
          <p:nvPr/>
        </p:nvSpPr>
        <p:spPr>
          <a:xfrm>
            <a:off x="1765974" y="3790610"/>
            <a:ext cx="395945" cy="14539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lIns="27000" tIns="27000" rIns="27000" bIns="27000" rtlCol="0" anchor="b" anchorCtr="0">
            <a:noAutofit/>
          </a:bodyPr>
          <a:lstStyle/>
          <a:p>
            <a:pPr>
              <a:lnSpc>
                <a:spcPts val="450"/>
              </a:lnSpc>
            </a:pPr>
            <a:r>
              <a:rPr lang="en-US" sz="90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ELPI+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4DDE06AA-88F1-1FDD-A1AF-912A2C9D7F7C}"/>
              </a:ext>
            </a:extLst>
          </p:cNvPr>
          <p:cNvSpPr/>
          <p:nvPr/>
        </p:nvSpPr>
        <p:spPr>
          <a:xfrm>
            <a:off x="1977404" y="3911440"/>
            <a:ext cx="94500" cy="94500"/>
          </a:xfrm>
          <a:prstGeom prst="ellipse">
            <a:avLst/>
          </a:prstGeom>
          <a:noFill/>
          <a:ln w="508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E6C6A41B-D799-0CCA-E115-EAF9338A2CD7}"/>
              </a:ext>
            </a:extLst>
          </p:cNvPr>
          <p:cNvSpPr txBox="1"/>
          <p:nvPr/>
        </p:nvSpPr>
        <p:spPr>
          <a:xfrm>
            <a:off x="1868657" y="2563180"/>
            <a:ext cx="395945" cy="12411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lIns="27000" tIns="27000" rIns="27000" bIns="27000" rtlCol="0" anchor="ctr" anchorCtr="0">
            <a:noAutofit/>
          </a:bodyPr>
          <a:lstStyle/>
          <a:p>
            <a:pPr>
              <a:lnSpc>
                <a:spcPts val="450"/>
              </a:lnSpc>
            </a:pPr>
            <a:r>
              <a:rPr lang="en-US" sz="90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FTIR</a:t>
            </a:r>
          </a:p>
        </p:txBody>
      </p: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407BBF58-5124-1AA0-E505-C132832EB520}"/>
              </a:ext>
            </a:extLst>
          </p:cNvPr>
          <p:cNvCxnSpPr/>
          <p:nvPr/>
        </p:nvCxnSpPr>
        <p:spPr>
          <a:xfrm flipV="1">
            <a:off x="1786804" y="2446624"/>
            <a:ext cx="0" cy="27000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933004B6-6D4A-2451-64AB-11B52D10AFB1}"/>
              </a:ext>
            </a:extLst>
          </p:cNvPr>
          <p:cNvSpPr/>
          <p:nvPr/>
        </p:nvSpPr>
        <p:spPr>
          <a:xfrm>
            <a:off x="1739435" y="2542183"/>
            <a:ext cx="94500" cy="94416"/>
          </a:xfrm>
          <a:prstGeom prst="ellipse">
            <a:avLst/>
          </a:prstGeom>
          <a:noFill/>
          <a:ln w="508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1D0BCC4E-E25C-6ACB-E113-8F642A6B253E}"/>
              </a:ext>
            </a:extLst>
          </p:cNvPr>
          <p:cNvSpPr/>
          <p:nvPr/>
        </p:nvSpPr>
        <p:spPr>
          <a:xfrm>
            <a:off x="6209418" y="1196229"/>
            <a:ext cx="18613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0" dirty="0"/>
              <a:t>AMP: </a:t>
            </a:r>
            <a:br>
              <a:rPr lang="en-US" sz="750" dirty="0"/>
            </a:br>
            <a:r>
              <a:rPr lang="en-US" sz="750" dirty="0"/>
              <a:t>2-amino-2-methylpropan-1-ol</a:t>
            </a:r>
            <a:endParaRPr lang="de-DE" sz="750" dirty="0"/>
          </a:p>
        </p:txBody>
      </p:sp>
      <p:pic>
        <p:nvPicPr>
          <p:cNvPr id="118" name="Grafik 117">
            <a:extLst>
              <a:ext uri="{FF2B5EF4-FFF2-40B4-BE49-F238E27FC236}">
                <a16:creationId xmlns:a16="http://schemas.microsoft.com/office/drawing/2014/main" id="{2C44871A-DEC5-7E11-93EC-3BDD7225A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94297" y="776399"/>
            <a:ext cx="529985" cy="529985"/>
          </a:xfrm>
          <a:prstGeom prst="rect">
            <a:avLst/>
          </a:prstGeom>
        </p:spPr>
      </p:pic>
      <p:sp>
        <p:nvSpPr>
          <p:cNvPr id="119" name="Rechteck 118">
            <a:extLst>
              <a:ext uri="{FF2B5EF4-FFF2-40B4-BE49-F238E27FC236}">
                <a16:creationId xmlns:a16="http://schemas.microsoft.com/office/drawing/2014/main" id="{E43E3D58-F2DD-D7B3-3F66-574D0BA54676}"/>
              </a:ext>
            </a:extLst>
          </p:cNvPr>
          <p:cNvSpPr/>
          <p:nvPr/>
        </p:nvSpPr>
        <p:spPr>
          <a:xfrm>
            <a:off x="8063427" y="1169189"/>
            <a:ext cx="8083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0" dirty="0"/>
              <a:t> PZ: </a:t>
            </a:r>
            <a:br>
              <a:rPr lang="en-US" sz="750" dirty="0"/>
            </a:br>
            <a:r>
              <a:rPr lang="en-US" sz="750" dirty="0"/>
              <a:t>piperazine </a:t>
            </a:r>
            <a:endParaRPr lang="de-DE" sz="750" dirty="0"/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id="{6B4254E4-2300-FEBD-4C58-423F86B259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r="831"/>
          <a:stretch/>
        </p:blipFill>
        <p:spPr>
          <a:xfrm>
            <a:off x="3550827" y="2415648"/>
            <a:ext cx="3992971" cy="752080"/>
          </a:xfrm>
          <a:prstGeom prst="rect">
            <a:avLst/>
          </a:prstGeom>
          <a:ln>
            <a:noFill/>
          </a:ln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09D78A53-3D8B-902F-582F-9DE87A3C86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0827" y="3142456"/>
            <a:ext cx="2244096" cy="614821"/>
          </a:xfrm>
          <a:prstGeom prst="rect">
            <a:avLst/>
          </a:prstGeom>
          <a:ln>
            <a:noFill/>
          </a:ln>
        </p:spPr>
      </p:pic>
      <p:sp>
        <p:nvSpPr>
          <p:cNvPr id="125" name="Rechteck 124">
            <a:extLst>
              <a:ext uri="{FF2B5EF4-FFF2-40B4-BE49-F238E27FC236}">
                <a16:creationId xmlns:a16="http://schemas.microsoft.com/office/drawing/2014/main" id="{C5B0DA9B-E667-24AC-3BCF-CD18EFC29554}"/>
              </a:ext>
            </a:extLst>
          </p:cNvPr>
          <p:cNvSpPr/>
          <p:nvPr/>
        </p:nvSpPr>
        <p:spPr>
          <a:xfrm>
            <a:off x="3545697" y="3142766"/>
            <a:ext cx="2249225" cy="602100"/>
          </a:xfrm>
          <a:prstGeom prst="rect">
            <a:avLst/>
          </a:prstGeom>
          <a:noFill/>
          <a:ln w="254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26" name="Rechteck 125">
            <a:extLst>
              <a:ext uri="{FF2B5EF4-FFF2-40B4-BE49-F238E27FC236}">
                <a16:creationId xmlns:a16="http://schemas.microsoft.com/office/drawing/2014/main" id="{B4C83BA0-0AA5-F833-6BFA-C89699AA6B38}"/>
              </a:ext>
            </a:extLst>
          </p:cNvPr>
          <p:cNvSpPr/>
          <p:nvPr/>
        </p:nvSpPr>
        <p:spPr>
          <a:xfrm>
            <a:off x="5834070" y="3215433"/>
            <a:ext cx="2754687" cy="60220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49D0565E-9BE3-C772-A254-DCBF69A1775F}"/>
              </a:ext>
            </a:extLst>
          </p:cNvPr>
          <p:cNvSpPr txBox="1"/>
          <p:nvPr/>
        </p:nvSpPr>
        <p:spPr>
          <a:xfrm>
            <a:off x="3545697" y="3796184"/>
            <a:ext cx="14790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rgbClr val="00B050"/>
                </a:solidFill>
              </a:rPr>
              <a:t>WESP on</a:t>
            </a:r>
            <a:br>
              <a:rPr lang="de-DE" sz="900" b="1" dirty="0">
                <a:solidFill>
                  <a:srgbClr val="00B050"/>
                </a:solidFill>
              </a:rPr>
            </a:br>
            <a:r>
              <a:rPr lang="de-DE" sz="900" b="1" dirty="0">
                <a:solidFill>
                  <a:srgbClr val="00B050"/>
                </a:solidFill>
              </a:rPr>
              <a:t>aerosol-</a:t>
            </a:r>
            <a:r>
              <a:rPr lang="de-DE" sz="900" b="1" dirty="0" err="1">
                <a:solidFill>
                  <a:srgbClr val="00B050"/>
                </a:solidFill>
              </a:rPr>
              <a:t>based</a:t>
            </a:r>
            <a:r>
              <a:rPr lang="de-DE" sz="900" b="1" dirty="0">
                <a:solidFill>
                  <a:srgbClr val="00B050"/>
                </a:solidFill>
              </a:rPr>
              <a:t> </a:t>
            </a:r>
            <a:r>
              <a:rPr lang="de-DE" sz="900" b="1" dirty="0" err="1">
                <a:solidFill>
                  <a:srgbClr val="00B050"/>
                </a:solidFill>
              </a:rPr>
              <a:t>emissions</a:t>
            </a:r>
            <a:br>
              <a:rPr lang="de-DE" sz="900" b="1" dirty="0">
                <a:solidFill>
                  <a:srgbClr val="00B050"/>
                </a:solidFill>
              </a:rPr>
            </a:br>
            <a:r>
              <a:rPr lang="en-US" sz="900" b="1" dirty="0">
                <a:solidFill>
                  <a:srgbClr val="4472C4"/>
                </a:solidFill>
              </a:rPr>
              <a:t>particle concentration</a:t>
            </a:r>
            <a:br>
              <a:rPr lang="en-US" sz="900" b="1" dirty="0">
                <a:solidFill>
                  <a:srgbClr val="FF9933"/>
                </a:solidFill>
              </a:rPr>
            </a:br>
            <a:r>
              <a:rPr lang="en-US" sz="900" b="1" dirty="0">
                <a:solidFill>
                  <a:srgbClr val="4472C4"/>
                </a:solidFill>
                <a:sym typeface="Symbol" panose="05050102010706020507" pitchFamily="18" charset="2"/>
              </a:rPr>
              <a:t> </a:t>
            </a:r>
            <a:r>
              <a:rPr lang="en-US" sz="900" b="1" dirty="0">
                <a:solidFill>
                  <a:srgbClr val="4472C4"/>
                </a:solidFill>
              </a:rPr>
              <a:t>2 x 10</a:t>
            </a:r>
            <a:r>
              <a:rPr lang="en-US" sz="900" b="1" baseline="30000" dirty="0">
                <a:solidFill>
                  <a:srgbClr val="4472C4"/>
                </a:solidFill>
              </a:rPr>
              <a:t>6</a:t>
            </a:r>
            <a:r>
              <a:rPr lang="en-US" sz="900" b="1" dirty="0">
                <a:solidFill>
                  <a:srgbClr val="4472C4"/>
                </a:solidFill>
              </a:rPr>
              <a:t> #/cm³</a:t>
            </a:r>
            <a:endParaRPr lang="de-DE" sz="900" b="1" dirty="0">
              <a:solidFill>
                <a:srgbClr val="00B050"/>
              </a:solidFill>
            </a:endParaRPr>
          </a:p>
        </p:txBody>
      </p:sp>
      <p:pic>
        <p:nvPicPr>
          <p:cNvPr id="128" name="Grafik 127">
            <a:extLst>
              <a:ext uri="{FF2B5EF4-FFF2-40B4-BE49-F238E27FC236}">
                <a16:creationId xmlns:a16="http://schemas.microsoft.com/office/drawing/2014/main" id="{455F85EA-963A-CEB2-D7E7-EDAAF6DE6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3" b="51965"/>
          <a:stretch/>
        </p:blipFill>
        <p:spPr>
          <a:xfrm>
            <a:off x="4999915" y="3822087"/>
            <a:ext cx="3587948" cy="723612"/>
          </a:xfrm>
          <a:prstGeom prst="rect">
            <a:avLst/>
          </a:prstGeom>
        </p:spPr>
      </p:pic>
      <p:cxnSp>
        <p:nvCxnSpPr>
          <p:cNvPr id="129" name="Gerader Verbinder 128">
            <a:extLst>
              <a:ext uri="{FF2B5EF4-FFF2-40B4-BE49-F238E27FC236}">
                <a16:creationId xmlns:a16="http://schemas.microsoft.com/office/drawing/2014/main" id="{B1ABB8CF-82B9-473B-3A3B-F8BA2477A522}"/>
              </a:ext>
            </a:extLst>
          </p:cNvPr>
          <p:cNvCxnSpPr/>
          <p:nvPr/>
        </p:nvCxnSpPr>
        <p:spPr>
          <a:xfrm>
            <a:off x="7716365" y="2420594"/>
            <a:ext cx="0" cy="747134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350C0647-C908-3262-BC79-7DF9C6BB6CF7}"/>
              </a:ext>
            </a:extLst>
          </p:cNvPr>
          <p:cNvCxnSpPr/>
          <p:nvPr/>
        </p:nvCxnSpPr>
        <p:spPr>
          <a:xfrm>
            <a:off x="5029158" y="3789571"/>
            <a:ext cx="0" cy="747134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hteck 130">
            <a:extLst>
              <a:ext uri="{FF2B5EF4-FFF2-40B4-BE49-F238E27FC236}">
                <a16:creationId xmlns:a16="http://schemas.microsoft.com/office/drawing/2014/main" id="{15348DFA-BBEF-590C-E8EE-0CD96F0C7351}"/>
              </a:ext>
            </a:extLst>
          </p:cNvPr>
          <p:cNvSpPr/>
          <p:nvPr/>
        </p:nvSpPr>
        <p:spPr>
          <a:xfrm>
            <a:off x="3545697" y="2420594"/>
            <a:ext cx="5043061" cy="720826"/>
          </a:xfrm>
          <a:prstGeom prst="rect">
            <a:avLst/>
          </a:prstGeom>
          <a:noFill/>
          <a:ln w="254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0A2F73F7-27D3-CF5C-7307-0AD25BE8139A}"/>
              </a:ext>
            </a:extLst>
          </p:cNvPr>
          <p:cNvSpPr txBox="1"/>
          <p:nvPr/>
        </p:nvSpPr>
        <p:spPr>
          <a:xfrm>
            <a:off x="7443152" y="2394791"/>
            <a:ext cx="12117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rgbClr val="FF9933"/>
                </a:solidFill>
              </a:rPr>
              <a:t>WESP off</a:t>
            </a:r>
            <a:br>
              <a:rPr lang="de-DE" sz="900" b="1" dirty="0">
                <a:solidFill>
                  <a:srgbClr val="FF9933"/>
                </a:solidFill>
              </a:rPr>
            </a:br>
            <a:r>
              <a:rPr lang="de-DE" sz="900" b="1" dirty="0">
                <a:solidFill>
                  <a:srgbClr val="FF9933"/>
                </a:solidFill>
              </a:rPr>
              <a:t>volatile </a:t>
            </a:r>
            <a:r>
              <a:rPr lang="de-DE" sz="900" b="1" dirty="0" err="1">
                <a:solidFill>
                  <a:srgbClr val="FF9933"/>
                </a:solidFill>
              </a:rPr>
              <a:t>emissions</a:t>
            </a:r>
            <a:br>
              <a:rPr lang="de-DE" sz="900" b="1" dirty="0">
                <a:solidFill>
                  <a:srgbClr val="00B050"/>
                </a:solidFill>
              </a:rPr>
            </a:br>
            <a:r>
              <a:rPr lang="en-US" sz="900" b="1" dirty="0">
                <a:solidFill>
                  <a:srgbClr val="4472C4"/>
                </a:solidFill>
              </a:rPr>
              <a:t>particle concentration</a:t>
            </a:r>
            <a:br>
              <a:rPr lang="en-US" sz="900" dirty="0">
                <a:solidFill>
                  <a:srgbClr val="FF9933"/>
                </a:solidFill>
              </a:rPr>
            </a:br>
            <a:r>
              <a:rPr lang="en-US" sz="900" b="1" dirty="0">
                <a:solidFill>
                  <a:srgbClr val="4472C4"/>
                </a:solidFill>
                <a:sym typeface="Symbol" panose="05050102010706020507" pitchFamily="18" charset="2"/>
              </a:rPr>
              <a:t> </a:t>
            </a:r>
            <a:r>
              <a:rPr lang="en-US" sz="900" b="1" dirty="0">
                <a:solidFill>
                  <a:srgbClr val="4472C4"/>
                </a:solidFill>
              </a:rPr>
              <a:t>2 x 10</a:t>
            </a:r>
            <a:r>
              <a:rPr lang="en-US" sz="900" b="1" baseline="30000" dirty="0">
                <a:solidFill>
                  <a:srgbClr val="4472C4"/>
                </a:solidFill>
              </a:rPr>
              <a:t>4</a:t>
            </a:r>
            <a:r>
              <a:rPr lang="en-US" sz="900" b="1" dirty="0">
                <a:solidFill>
                  <a:srgbClr val="4472C4"/>
                </a:solidFill>
              </a:rPr>
              <a:t> #/cm³</a:t>
            </a:r>
            <a:endParaRPr lang="de-DE" sz="900" b="1" dirty="0">
              <a:solidFill>
                <a:srgbClr val="4472C4"/>
              </a:solidFill>
            </a:endParaRPr>
          </a:p>
        </p:txBody>
      </p:sp>
      <p:sp>
        <p:nvSpPr>
          <p:cNvPr id="133" name="Rechteck 132">
            <a:extLst>
              <a:ext uri="{FF2B5EF4-FFF2-40B4-BE49-F238E27FC236}">
                <a16:creationId xmlns:a16="http://schemas.microsoft.com/office/drawing/2014/main" id="{8F81C43A-B06F-1089-F9EF-32B678A9317B}"/>
              </a:ext>
            </a:extLst>
          </p:cNvPr>
          <p:cNvSpPr/>
          <p:nvPr/>
        </p:nvSpPr>
        <p:spPr>
          <a:xfrm>
            <a:off x="3536903" y="3818091"/>
            <a:ext cx="5051855" cy="7209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pic>
        <p:nvPicPr>
          <p:cNvPr id="134" name="Grafik 133">
            <a:extLst>
              <a:ext uri="{FF2B5EF4-FFF2-40B4-BE49-F238E27FC236}">
                <a16:creationId xmlns:a16="http://schemas.microsoft.com/office/drawing/2014/main" id="{076519B7-449C-164D-346E-41A4D22D2E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7648" y="4247687"/>
            <a:ext cx="526500" cy="166939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950D4670-CCD6-2398-F28C-7F7CA2294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8183" y="4247688"/>
            <a:ext cx="540000" cy="171218"/>
          </a:xfrm>
          <a:prstGeom prst="rect">
            <a:avLst/>
          </a:prstGeom>
        </p:spPr>
      </p:pic>
      <p:pic>
        <p:nvPicPr>
          <p:cNvPr id="137" name="Energiefeld">
            <a:extLst>
              <a:ext uri="{FF2B5EF4-FFF2-40B4-BE49-F238E27FC236}">
                <a16:creationId xmlns:a16="http://schemas.microsoft.com/office/drawing/2014/main" id="{1CD8B94D-E9CD-EE53-0169-DDB04C5FE9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6F2F3310-1AE3-D976-900A-D840598EED42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3F6D5FFA-1C38-523A-4A62-60DAC3644DB1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229130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ertikaler Textplatzhalter 5">
            <a:extLst>
              <a:ext uri="{FF2B5EF4-FFF2-40B4-BE49-F238E27FC236}">
                <a16:creationId xmlns:a16="http://schemas.microsoft.com/office/drawing/2014/main" id="{2EE11D50-4407-824E-A18F-0F017BF9B8CE}"/>
              </a:ext>
            </a:extLst>
          </p:cNvPr>
          <p:cNvSpPr txBox="1">
            <a:spLocks/>
          </p:cNvSpPr>
          <p:nvPr/>
        </p:nvSpPr>
        <p:spPr>
          <a:xfrm>
            <a:off x="270000" y="280800"/>
            <a:ext cx="8561269" cy="806532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RWE Sans 5.6" panose="00000500000000000000" pitchFamily="2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+mj-lt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sz="2100" b="1" kern="1200" spc="0" baseline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3ED8C3"/>
              </a:buClr>
              <a:buFont typeface="Arial" panose="020B0604020202020204" pitchFamily="34" charset="0"/>
              <a:buNone/>
              <a:defRPr lang="de-DE" sz="2100" b="1" i="0" u="none" strike="noStrike" kern="1200" spc="0" baseline="0" smtClean="0">
                <a:solidFill>
                  <a:srgbClr val="3ED8C3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Effects of high capture rates and of CO</a:t>
            </a:r>
            <a:r>
              <a:rPr lang="en-US" sz="1900" baseline="-250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2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/O</a:t>
            </a:r>
            <a:r>
              <a:rPr lang="en-US" sz="1900" baseline="-250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2</a:t>
            </a:r>
            <a:r>
              <a:rPr lang="en-US" sz="1900" dirty="0">
                <a:solidFill>
                  <a:srgbClr val="242852">
                    <a:lumMod val="90000"/>
                    <a:lumOff val="10000"/>
                  </a:srgbClr>
                </a:solidFill>
              </a:rPr>
              <a:t> content in the flue gas</a:t>
            </a:r>
          </a:p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For CESAR1 only small effects of the capture rate on emissions; changes of the CO</a:t>
            </a:r>
            <a:r>
              <a:rPr lang="en-US" sz="1400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/O</a:t>
            </a:r>
            <a:r>
              <a:rPr lang="en-US" sz="1400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  concentration affect the temperature profile in the absorber and emissions</a:t>
            </a:r>
            <a:endParaRPr lang="en-GB" sz="1575" dirty="0">
              <a:solidFill>
                <a:srgbClr val="1D4477"/>
              </a:solidFill>
              <a:latin typeface="+mn-lt"/>
            </a:endParaRPr>
          </a:p>
        </p:txBody>
      </p:sp>
      <p:pic>
        <p:nvPicPr>
          <p:cNvPr id="16" name="Energiefeld">
            <a:extLst>
              <a:ext uri="{FF2B5EF4-FFF2-40B4-BE49-F238E27FC236}">
                <a16:creationId xmlns:a16="http://schemas.microsoft.com/office/drawing/2014/main" id="{805490AC-B5F4-CC99-E30B-53FAE952D7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0820" y="-271175"/>
            <a:ext cx="643678" cy="116345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ACF1968E-C8A8-D38F-B375-AFDE52308C51}"/>
              </a:ext>
            </a:extLst>
          </p:cNvPr>
          <p:cNvSpPr/>
          <p:nvPr/>
        </p:nvSpPr>
        <p:spPr>
          <a:xfrm>
            <a:off x="270000" y="4327200"/>
            <a:ext cx="8667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(Proprietary) emission mitigation technologies are available to control emissions regardless of the capture rate and the O</a:t>
            </a:r>
            <a:r>
              <a:rPr lang="en-US" sz="1400" b="1" baseline="-25000" dirty="0"/>
              <a:t>2</a:t>
            </a:r>
            <a:r>
              <a:rPr lang="en-US" sz="1400" b="1" dirty="0"/>
              <a:t> content in the flue gas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97809FB-8AA1-E036-EA3F-EE23D1F8D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3" y="1499919"/>
            <a:ext cx="3910171" cy="2520753"/>
          </a:xfrm>
          <a:prstGeom prst="rect">
            <a:avLst/>
          </a:prstGeom>
          <a:noFill/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47C3AEA-CBEC-0EAC-8653-0FF06E05DD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32"/>
          <a:stretch/>
        </p:blipFill>
        <p:spPr>
          <a:xfrm>
            <a:off x="5695950" y="1102128"/>
            <a:ext cx="2533650" cy="160403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99F67B0-0487-3327-304B-E15FCC16B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77"/>
          <a:stretch/>
        </p:blipFill>
        <p:spPr>
          <a:xfrm>
            <a:off x="5724525" y="2748605"/>
            <a:ext cx="2505076" cy="1604035"/>
          </a:xfrm>
          <a:prstGeom prst="rect">
            <a:avLst/>
          </a:prstGeom>
        </p:spPr>
      </p:pic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F96A41DD-1D53-E039-6063-A6BB0678A13F}"/>
              </a:ext>
            </a:extLst>
          </p:cNvPr>
          <p:cNvSpPr txBox="1">
            <a:spLocks/>
          </p:cNvSpPr>
          <p:nvPr/>
        </p:nvSpPr>
        <p:spPr>
          <a:xfrm>
            <a:off x="8098164" y="4864142"/>
            <a:ext cx="504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5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Page </a:t>
            </a:r>
            <a:fld id="{677F1DB9-6BD1-4662-AD32-A5C07CCC53B6}" type="slidenum">
              <a:rPr lang="en-GB" sz="600" smtClean="0"/>
              <a:pPr/>
              <a:t>9</a:t>
            </a:fld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01FE36-AF5F-9C41-18BC-2A2361461810}"/>
              </a:ext>
            </a:extLst>
          </p:cNvPr>
          <p:cNvSpPr txBox="1"/>
          <p:nvPr/>
        </p:nvSpPr>
        <p:spPr>
          <a:xfrm>
            <a:off x="1738044" y="1286406"/>
            <a:ext cx="1482329" cy="1860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1400" b="1" dirty="0">
                <a:latin typeface="+mj-lt"/>
              </a:rPr>
              <a:t>Capture rate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A97017B-6A90-0495-BFDA-D14E34FD72E8}"/>
              </a:ext>
            </a:extLst>
          </p:cNvPr>
          <p:cNvSpPr txBox="1"/>
          <p:nvPr/>
        </p:nvSpPr>
        <p:spPr>
          <a:xfrm>
            <a:off x="6656105" y="2037603"/>
            <a:ext cx="907250" cy="5232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1400" b="1" dirty="0">
                <a:latin typeface="+mj-lt"/>
              </a:rPr>
              <a:t>CO</a:t>
            </a:r>
            <a:r>
              <a:rPr lang="de-DE" sz="1400" b="1" baseline="-25000" dirty="0">
                <a:latin typeface="+mj-lt"/>
              </a:rPr>
              <a:t>2</a:t>
            </a:r>
            <a:r>
              <a:rPr lang="de-DE" sz="1400" b="1" dirty="0">
                <a:latin typeface="+mj-lt"/>
              </a:rPr>
              <a:t>~15%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ACC724-AAAE-4987-2A87-5D23B2D6E6CD}"/>
              </a:ext>
            </a:extLst>
          </p:cNvPr>
          <p:cNvSpPr txBox="1"/>
          <p:nvPr/>
        </p:nvSpPr>
        <p:spPr>
          <a:xfrm>
            <a:off x="6719106" y="3845650"/>
            <a:ext cx="907250" cy="5232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1400" b="1" dirty="0">
                <a:latin typeface="+mj-lt"/>
              </a:rPr>
              <a:t>CO</a:t>
            </a:r>
            <a:r>
              <a:rPr lang="de-DE" sz="1400" b="1" baseline="-25000" dirty="0">
                <a:latin typeface="+mj-lt"/>
              </a:rPr>
              <a:t>2</a:t>
            </a:r>
            <a:r>
              <a:rPr lang="de-DE" sz="1400" b="1" dirty="0">
                <a:latin typeface="+mj-lt"/>
              </a:rPr>
              <a:t>~5%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1E5C5C9-1030-3093-193B-8E2CEE946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656" b="61675"/>
          <a:stretch/>
        </p:blipFill>
        <p:spPr>
          <a:xfrm>
            <a:off x="4450158" y="1770544"/>
            <a:ext cx="1299767" cy="1723824"/>
          </a:xfrm>
          <a:prstGeom prst="rect">
            <a:avLst/>
          </a:prstGeom>
        </p:spPr>
      </p:pic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A0331F29-A5A9-865D-4291-518043063BE1}"/>
              </a:ext>
            </a:extLst>
          </p:cNvPr>
          <p:cNvSpPr txBox="1">
            <a:spLocks/>
          </p:cNvSpPr>
          <p:nvPr/>
        </p:nvSpPr>
        <p:spPr>
          <a:xfrm>
            <a:off x="724466" y="4870800"/>
            <a:ext cx="671084" cy="115398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>
                <a:solidFill>
                  <a:schemeClr val="accent2"/>
                </a:solidFill>
              </a:rPr>
              <a:t>06.02.2025</a:t>
            </a: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EB6EA255-1257-70EA-993F-02536FC923C4}"/>
              </a:ext>
            </a:extLst>
          </p:cNvPr>
          <p:cNvSpPr txBox="1">
            <a:spLocks/>
          </p:cNvSpPr>
          <p:nvPr/>
        </p:nvSpPr>
        <p:spPr>
          <a:xfrm>
            <a:off x="1503500" y="4870800"/>
            <a:ext cx="6588000" cy="108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685983" rtl="0" eaLnBrk="1" latinLnBrk="0" hangingPunct="1">
              <a:lnSpc>
                <a:spcPct val="100000"/>
              </a:lnSpc>
              <a:spcBef>
                <a:spcPts val="0"/>
              </a:spcBef>
              <a:defRPr sz="8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Advancing CO</a:t>
            </a:r>
            <a:r>
              <a:rPr lang="en-US" baseline="-25000" dirty="0"/>
              <a:t>2</a:t>
            </a:r>
            <a:r>
              <a:rPr lang="en-US" dirty="0"/>
              <a:t> Capture – RWE Cutting-Edge Research for Real-World Solutions, Sandra Schmidt, RWE Power</a:t>
            </a:r>
          </a:p>
        </p:txBody>
      </p:sp>
    </p:spTree>
    <p:extLst>
      <p:ext uri="{BB962C8B-B14F-4D97-AF65-F5344CB8AC3E}">
        <p14:creationId xmlns:p14="http://schemas.microsoft.com/office/powerpoint/2010/main" val="1844802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07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MHL9IzmkWL467MCIMhP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TDTDhpZUKdRdMb3tANd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pqUUdRxEiitR4LiwPZq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hOpTribEacKVBkIdcHB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.EhVB9.EOsbx_ZUYQ32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FTMU5UQ06NSW6VovqIn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yx5V8sfU6UW.qwhRHmV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dsDKOb0S13fKbawTH5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0Lsz9kCkaANyG4mnn3X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C8trM61BkeD_8Rjypmx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yKpfouC0KjE2u5HzTnV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cktMDNzEiv8.ZWxUKGr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pLVO6ibk.xaX_G.Ydt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9lE4l230SiMosHqczCA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NR4iWzl9UWUD6jvuhkSd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oxDyejXU.3vNKwjUlbf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jo1nt9tvEu35FasiD2l1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tYhiwbjUWdzRkL6LIy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bwLoAx80iswSL_HxbDj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4ZGP8uE6Bl.nR6hJM8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i6B47NEkCTYpG_CIsY0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0zTfA65yEix28t2upaki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ZVaNSWp.UOOaf8aPPwgI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epeoGCRoUKsZ7n5K78l1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jEReCWA0K1DI_vk0ENo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dRpdBhI0O4DoxYRpXIm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MHL9IzmkWL467MCIMhP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TDTDhpZUKdRdMb3tANd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KcSjAQHEeoWHy_wxci8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q.EvDBjEa93rcYS8tfd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ZWxdfCKEWqNY.q9FsC2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9e764U.kupY5YRMMiUR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9YswiBDEOkwAb8WPJFt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Z6p7DDpEKjvWaieE.Wm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UOvNXfh0OgvE5Kbwdb2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LTSTheNUGBHFX9foR7h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1NPPpZp0q6LrenZheMW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OG2lXx1UqZIqgdEglyh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c8NANtpBEqiiPhH9CSS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KKOn2hyMUyAiFt.nKLbU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F.3EWag02mmnLP1y9Fb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5eK.EXa5UGaqrUgfgjiW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tQMdrpyUi_mLQRI7ani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WujJDr6U6SrBS46eoBD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MHL9IzmkWL467MCIMhP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TDTDhpZUKdRdMb3tANd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vv5RYYZUCZzbxaUMsy2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bwLoAx80iswSL_HxbDj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2Uist9nbEa306hc.JeAh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RD7FhzyU6DLCzecp03n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GczCQ6EuXAmLzs6I7k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id3pbTqk6jt56Nn3uyq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.en9D390uCq5Vfb0TaJ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34xIRkbuU6a9z8m3ypnM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z1Y8p2UKXGrqarPMlc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34xIRkbuU6a9z8m3ypnM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E0_8mF7kuViEZeV1CXm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z1Y8p2UKXGrqarPMlc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SrOmABLkKj6_ves_pGX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lJvER_OEKPZ10iAcmfd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SrOmABLkKj6_ves_pGX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rvJZqDRkCiPDS8w1qMmg"/>
</p:tagLst>
</file>

<file path=ppt/theme/theme1.xml><?xml version="1.0" encoding="utf-8"?>
<a:theme xmlns:a="http://schemas.openxmlformats.org/drawingml/2006/main" name="RWE_Presentation_EN_16to9">
  <a:themeElements>
    <a:clrScheme name="RWE">
      <a:dk1>
        <a:srgbClr val="000000"/>
      </a:dk1>
      <a:lt1>
        <a:sysClr val="window" lastClr="FFFFFF"/>
      </a:lt1>
      <a:dk2>
        <a:srgbClr val="E8E8E4"/>
      </a:dk2>
      <a:lt2>
        <a:srgbClr val="52555C"/>
      </a:lt2>
      <a:accent1>
        <a:srgbClr val="00B1EB"/>
      </a:accent1>
      <a:accent2>
        <a:srgbClr val="1D4477"/>
      </a:accent2>
      <a:accent3>
        <a:srgbClr val="3ED8C3"/>
      </a:accent3>
      <a:accent4>
        <a:srgbClr val="ADAFB1"/>
      </a:accent4>
      <a:accent5>
        <a:srgbClr val="00A19F"/>
      </a:accent5>
      <a:accent6>
        <a:srgbClr val="005E65"/>
      </a:accent6>
      <a:hlink>
        <a:srgbClr val="1D4477"/>
      </a:hlink>
      <a:folHlink>
        <a:srgbClr val="1D4477"/>
      </a:folHlink>
    </a:clrScheme>
    <a:fontScheme name="RWE">
      <a:majorFont>
        <a:latin typeface="RWE Sans"/>
        <a:ea typeface=""/>
        <a:cs typeface=""/>
      </a:majorFont>
      <a:minorFont>
        <a:latin typeface="RW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sz="1400" dirty="0" smtClean="0"/>
        </a:defPPr>
      </a:lst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defRPr sz="1600" dirty="0" err="1" smtClean="0">
            <a:solidFill>
              <a:schemeClr val="accent2"/>
            </a:solidFill>
          </a:defRPr>
        </a:defPPr>
      </a:lstStyle>
    </a:txDef>
  </a:objectDefaults>
  <a:extraClrSchemeLst/>
  <a:custClrLst>
    <a:custClr name="RWE Blue 75%">
      <a:srgbClr val="567399"/>
    </a:custClr>
    <a:custClr name="RWE Blue 50%">
      <a:srgbClr val="8EA1BB"/>
    </a:custClr>
    <a:custClr name="Gradient green 75%">
      <a:srgbClr val="40B9B7"/>
    </a:custClr>
    <a:custClr name="Gradient green 50%">
      <a:srgbClr val="7FD0CF"/>
    </a:custClr>
    <a:custClr name="Energy green 75%">
      <a:srgbClr val="6EE2D2"/>
    </a:custClr>
    <a:custClr name="Energy green 50%">
      <a:srgbClr val="9EEBE1"/>
    </a:custClr>
    <a:custClr name="White">
      <a:srgbClr val="FFFFFF"/>
    </a:custClr>
    <a:custClr name="Renewables">
      <a:srgbClr val="3ED8C3"/>
    </a:custClr>
    <a:custClr name="New applications">
      <a:srgbClr val="00A19F"/>
    </a:custClr>
    <a:custClr name="Hard coal">
      <a:srgbClr val="52555C"/>
    </a:custClr>
    <a:custClr name="Energy blue 75%">
      <a:srgbClr val="40C5F0"/>
    </a:custClr>
    <a:custClr name="Energy blue 50%">
      <a:srgbClr val="7FD8F5"/>
    </a:custClr>
    <a:custClr name="Sand 75%">
      <a:srgbClr val="EEEEEB"/>
    </a:custClr>
    <a:custClr name="Accent orange">
      <a:srgbClr val="EF7D00"/>
    </a:custClr>
    <a:custClr name="Accent orange 75%">
      <a:srgbClr val="F39E40"/>
    </a:custClr>
    <a:custClr name="Accent orange 50%">
      <a:srgbClr val="F7BE7F"/>
    </a:custClr>
    <a:custClr name="White">
      <a:srgbClr val="FFFFFF"/>
    </a:custClr>
    <a:custClr name="Hydroelectric">
      <a:srgbClr val="00B1EB"/>
    </a:custClr>
    <a:custClr name="Wind offshore">
      <a:srgbClr val="A1DAF8"/>
    </a:custClr>
    <a:custClr name="Wind onshore">
      <a:srgbClr val="D4EDFC"/>
    </a:custClr>
    <a:custClr name="Accent dark red">
      <a:srgbClr val="B61F34"/>
    </a:custClr>
    <a:custClr name="Accent dark red 75%">
      <a:srgbClr val="C85767"/>
    </a:custClr>
    <a:custClr name="Accent dark red 50%">
      <a:srgbClr val="DA8F99"/>
    </a:custClr>
    <a:custClr name="Accent green">
      <a:srgbClr val="005E65"/>
    </a:custClr>
    <a:custClr name="Accent green 75%">
      <a:srgbClr val="40868C"/>
    </a:custClr>
    <a:custClr name="Accent green 50%">
      <a:srgbClr val="7FAEB2"/>
    </a:custClr>
    <a:custClr name="White">
      <a:srgbClr val="FFFFFF"/>
    </a:custClr>
    <a:custClr name="Biomass">
      <a:srgbClr val="005E65"/>
    </a:custClr>
    <a:custClr name="Solar/PV">
      <a:srgbClr val="7FA2A8"/>
    </a:custClr>
    <a:custClr name="Lignite">
      <a:srgbClr val="ADAFB1"/>
    </a:custClr>
    <a:custClr name="Accent yellow">
      <a:srgbClr val="FFCC00"/>
    </a:custClr>
    <a:custClr name="Accent yellow 75%">
      <a:srgbClr val="FFD940"/>
    </a:custClr>
    <a:custClr name="Accent yellow 50%">
      <a:srgbClr val="FFE57F"/>
    </a:custClr>
    <a:custClr name="Accent light red">
      <a:srgbClr val="E7343F"/>
    </a:custClr>
    <a:custClr name="Accent light red 75%">
      <a:srgbClr val="ED676F"/>
    </a:custClr>
    <a:custClr name="Accent light red 50%">
      <a:srgbClr val="F3999F"/>
    </a:custClr>
    <a:custClr name="White">
      <a:srgbClr val="FFFFFF"/>
    </a:custClr>
    <a:custClr name="Oil">
      <a:srgbClr val="E52330"/>
    </a:custClr>
    <a:custClr name="Nuclear power">
      <a:srgbClr val="EF7D00"/>
    </a:custClr>
    <a:custClr name="Gas">
      <a:srgbClr val="FFCC00"/>
    </a:custClr>
    <a:custClr name="Accent light green">
      <a:srgbClr val="5AB88F"/>
    </a:custClr>
    <a:custClr name="Accent light green 75%">
      <a:srgbClr val="83CAAB"/>
    </a:custClr>
    <a:custClr name="Accent light green 50%">
      <a:srgbClr val="ACDBC7"/>
    </a:custClr>
    <a:custClr name="Accent dark grey">
      <a:srgbClr val="52555C"/>
    </a:custClr>
    <a:custClr name="Accent dark grey 75%">
      <a:srgbClr val="7D8085"/>
    </a:custClr>
    <a:custClr name="Accent dark grey 50%">
      <a:srgbClr val="A8AAAD"/>
    </a:custClr>
    <a:custClr name="White">
      <a:srgbClr val="FFFFFF"/>
    </a:custClr>
    <a:custClr name="Biogas">
      <a:srgbClr val="FFE680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räsentation35" id="{0C926E3C-140C-9546-A115-419CE8B605A3}" vid="{AB775BE7-95C0-B243-8D5E-E122DB7D22D6}"/>
    </a:ext>
  </a:extLst>
</a:theme>
</file>

<file path=ppt/theme/theme2.xml><?xml version="1.0" encoding="utf-8"?>
<a:theme xmlns:a="http://schemas.openxmlformats.org/drawingml/2006/main" name="1_RWE_Presentation_EN_16to9">
  <a:themeElements>
    <a:clrScheme name="RWE">
      <a:dk1>
        <a:srgbClr val="000000"/>
      </a:dk1>
      <a:lt1>
        <a:sysClr val="window" lastClr="FFFFFF"/>
      </a:lt1>
      <a:dk2>
        <a:srgbClr val="E8E8E4"/>
      </a:dk2>
      <a:lt2>
        <a:srgbClr val="52555C"/>
      </a:lt2>
      <a:accent1>
        <a:srgbClr val="00B1EB"/>
      </a:accent1>
      <a:accent2>
        <a:srgbClr val="1D4477"/>
      </a:accent2>
      <a:accent3>
        <a:srgbClr val="3ED8C3"/>
      </a:accent3>
      <a:accent4>
        <a:srgbClr val="ADAFB1"/>
      </a:accent4>
      <a:accent5>
        <a:srgbClr val="00A19F"/>
      </a:accent5>
      <a:accent6>
        <a:srgbClr val="005E65"/>
      </a:accent6>
      <a:hlink>
        <a:srgbClr val="1D4477"/>
      </a:hlink>
      <a:folHlink>
        <a:srgbClr val="1D4477"/>
      </a:folHlink>
    </a:clrScheme>
    <a:fontScheme name="RWE">
      <a:majorFont>
        <a:latin typeface="RWE Sans"/>
        <a:ea typeface=""/>
        <a:cs typeface=""/>
      </a:majorFont>
      <a:minorFont>
        <a:latin typeface="RW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sz="1400" dirty="0" smtClean="0"/>
        </a:defPPr>
      </a:lst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defRPr sz="1600" dirty="0" err="1" smtClean="0">
            <a:solidFill>
              <a:schemeClr val="accent2"/>
            </a:solidFill>
          </a:defRPr>
        </a:defPPr>
      </a:lstStyle>
    </a:txDef>
  </a:objectDefaults>
  <a:extraClrSchemeLst/>
  <a:custClrLst>
    <a:custClr name="RWE Blue 75%">
      <a:srgbClr val="567399"/>
    </a:custClr>
    <a:custClr name="RWE Blue 50%">
      <a:srgbClr val="8EA1BB"/>
    </a:custClr>
    <a:custClr name="Gradient green 75%">
      <a:srgbClr val="40B9B7"/>
    </a:custClr>
    <a:custClr name="Gradient green 50%">
      <a:srgbClr val="7FD0CF"/>
    </a:custClr>
    <a:custClr name="Energy green 75%">
      <a:srgbClr val="6EE2D2"/>
    </a:custClr>
    <a:custClr name="Energy green 50%">
      <a:srgbClr val="9EEBE1"/>
    </a:custClr>
    <a:custClr name="White">
      <a:srgbClr val="FFFFFF"/>
    </a:custClr>
    <a:custClr name="Renewables">
      <a:srgbClr val="3ED8C3"/>
    </a:custClr>
    <a:custClr name="New applications">
      <a:srgbClr val="00A19F"/>
    </a:custClr>
    <a:custClr name="Hard coal">
      <a:srgbClr val="52555C"/>
    </a:custClr>
    <a:custClr name="Energy blue 75%">
      <a:srgbClr val="40C5F0"/>
    </a:custClr>
    <a:custClr name="Energy blue 50%">
      <a:srgbClr val="7FD8F5"/>
    </a:custClr>
    <a:custClr name="Sand 75%">
      <a:srgbClr val="EEEEEB"/>
    </a:custClr>
    <a:custClr name="Accent orange">
      <a:srgbClr val="EF7D00"/>
    </a:custClr>
    <a:custClr name="Accent orange 75%">
      <a:srgbClr val="F39E40"/>
    </a:custClr>
    <a:custClr name="Accent orange 50%">
      <a:srgbClr val="F7BE7F"/>
    </a:custClr>
    <a:custClr name="White">
      <a:srgbClr val="FFFFFF"/>
    </a:custClr>
    <a:custClr name="Hydroelectric">
      <a:srgbClr val="00B1EB"/>
    </a:custClr>
    <a:custClr name="Wind offshore">
      <a:srgbClr val="A1DAF8"/>
    </a:custClr>
    <a:custClr name="Wind onshore">
      <a:srgbClr val="D4EDFC"/>
    </a:custClr>
    <a:custClr name="Accent dark red">
      <a:srgbClr val="B61F34"/>
    </a:custClr>
    <a:custClr name="Accent dark red 75%">
      <a:srgbClr val="C85767"/>
    </a:custClr>
    <a:custClr name="Accent dark red 50%">
      <a:srgbClr val="DA8F99"/>
    </a:custClr>
    <a:custClr name="Accent green">
      <a:srgbClr val="005E65"/>
    </a:custClr>
    <a:custClr name="Accent green 75%">
      <a:srgbClr val="40868C"/>
    </a:custClr>
    <a:custClr name="Accent green 50%">
      <a:srgbClr val="7FAEB2"/>
    </a:custClr>
    <a:custClr name="White">
      <a:srgbClr val="FFFFFF"/>
    </a:custClr>
    <a:custClr name="Biomass">
      <a:srgbClr val="005E65"/>
    </a:custClr>
    <a:custClr name="Solar/PV">
      <a:srgbClr val="7FA2A8"/>
    </a:custClr>
    <a:custClr name="Lignite">
      <a:srgbClr val="ADAFB1"/>
    </a:custClr>
    <a:custClr name="Accent yellow">
      <a:srgbClr val="FFCC00"/>
    </a:custClr>
    <a:custClr name="Accent yellow 75%">
      <a:srgbClr val="FFD940"/>
    </a:custClr>
    <a:custClr name="Accent yellow 50%">
      <a:srgbClr val="FFE57F"/>
    </a:custClr>
    <a:custClr name="Accent light red">
      <a:srgbClr val="E7343F"/>
    </a:custClr>
    <a:custClr name="Accent light red 75%">
      <a:srgbClr val="ED676F"/>
    </a:custClr>
    <a:custClr name="Accent light red 50%">
      <a:srgbClr val="F3999F"/>
    </a:custClr>
    <a:custClr name="White">
      <a:srgbClr val="FFFFFF"/>
    </a:custClr>
    <a:custClr name="Oil">
      <a:srgbClr val="E52330"/>
    </a:custClr>
    <a:custClr name="Nuclear power">
      <a:srgbClr val="EF7D00"/>
    </a:custClr>
    <a:custClr name="Gas">
      <a:srgbClr val="FFCC00"/>
    </a:custClr>
    <a:custClr name="Accent light green">
      <a:srgbClr val="5AB88F"/>
    </a:custClr>
    <a:custClr name="Accent light green 75%">
      <a:srgbClr val="83CAAB"/>
    </a:custClr>
    <a:custClr name="Accent light green 50%">
      <a:srgbClr val="ACDBC7"/>
    </a:custClr>
    <a:custClr name="Accent dark grey">
      <a:srgbClr val="52555C"/>
    </a:custClr>
    <a:custClr name="Accent dark grey 75%">
      <a:srgbClr val="7D8085"/>
    </a:custClr>
    <a:custClr name="Accent dark grey 50%">
      <a:srgbClr val="A8AAAD"/>
    </a:custClr>
    <a:custClr name="White">
      <a:srgbClr val="FFFFFF"/>
    </a:custClr>
    <a:custClr name="Biogas">
      <a:srgbClr val="FFE680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räsentation35" id="{0C926E3C-140C-9546-A115-419CE8B605A3}" vid="{AB775BE7-95C0-B243-8D5E-E122DB7D22D6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1600</Words>
  <PresentationFormat>Benutzerdefiniert</PresentationFormat>
  <Paragraphs>246</Paragraphs>
  <Slides>15</Slides>
  <Notes>15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6" baseType="lpstr">
      <vt:lpstr>Symbol</vt:lpstr>
      <vt:lpstr>Calibri</vt:lpstr>
      <vt:lpstr>RWE Sans</vt:lpstr>
      <vt:lpstr>Wingdings</vt:lpstr>
      <vt:lpstr>Arial</vt:lpstr>
      <vt:lpstr>Calibri Light</vt:lpstr>
      <vt:lpstr>MS PGothic</vt:lpstr>
      <vt:lpstr>RWE Sans 5.6</vt:lpstr>
      <vt:lpstr>RWE_Presentation_EN_16to9</vt:lpstr>
      <vt:lpstr>1_RWE_Presentation_EN_16to9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RWE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Voß, Max</dc:creator>
  <cp:lastModifiedBy>Schmidt, Sandra</cp:lastModifiedBy>
</cp:coreProperties>
</file>