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427" r:id="rId2"/>
    <p:sldId id="2134804334" r:id="rId3"/>
    <p:sldId id="419" r:id="rId4"/>
    <p:sldId id="2134804335" r:id="rId5"/>
    <p:sldId id="2134804336" r:id="rId6"/>
    <p:sldId id="2134804337" r:id="rId7"/>
    <p:sldId id="2134804339" r:id="rId8"/>
    <p:sldId id="2134804338" r:id="rId9"/>
    <p:sldId id="2134804340" r:id="rId10"/>
  </p:sldIdLst>
  <p:sldSz cx="12192000" cy="6858000"/>
  <p:notesSz cx="6858000" cy="9144000"/>
  <p:defaultTextStyle>
    <a:defPPr>
      <a:defRPr lang="en-B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2CC9B799-C8BE-F22E-8434-461E07F9F79C}" name="GIUSEPPE TILOCCA" initials="GT" userId="GIUSEPPE TILOCCA" providerId="None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4" d="100"/>
          <a:sy n="64" d="100"/>
        </p:scale>
        <p:origin x="748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8/10/relationships/authors" Target="author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72655C-6152-4041-8851-4E509196719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B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B5D31B7-18F8-4D2E-A17B-1B45F3365D8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B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0A01BB-00CE-45A4-9AFE-27C420485B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F41B1-B5AE-423B-8F15-DDFB620181A5}" type="datetimeFigureOut">
              <a:rPr lang="en-BE" smtClean="0"/>
              <a:t>23/02/2022</a:t>
            </a:fld>
            <a:endParaRPr lang="en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A4CC1B-D154-4DBB-A244-A6D41A365B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DBCDBD-763C-4145-B575-9F533090C1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97E0D-96AE-4A47-A167-FB4FD400B3B8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34336500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52B1B4-D5F4-4C45-899C-1A514F9FC1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B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6DF77E5-EA87-4F2B-9CBF-854ED07640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B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AC0CDF-8856-4D19-9850-625491D03E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F41B1-B5AE-423B-8F15-DDFB620181A5}" type="datetimeFigureOut">
              <a:rPr lang="en-BE" smtClean="0"/>
              <a:t>23/02/2022</a:t>
            </a:fld>
            <a:endParaRPr lang="en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F2E71A-8DBA-4379-B780-BD45DFD302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21E58E-08A9-46DD-B84D-62AFC125E7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97E0D-96AE-4A47-A167-FB4FD400B3B8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17278809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82F175F-45B1-45DD-9A23-BE1A3F857A7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B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E4E4846-E4C2-436B-8453-6CD5C72C08C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B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DD40D2-CD1D-4834-8F09-B66E6B8C00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F41B1-B5AE-423B-8F15-DDFB620181A5}" type="datetimeFigureOut">
              <a:rPr lang="en-BE" smtClean="0"/>
              <a:t>23/02/2022</a:t>
            </a:fld>
            <a:endParaRPr lang="en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5562AC-DAB7-4AF7-B305-7F9B6A9901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44503F-6282-4713-B4BD-114748E53F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97E0D-96AE-4A47-A167-FB4FD400B3B8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27820296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gradFill>
            <a:gsLst>
              <a:gs pos="12000">
                <a:srgbClr val="002A5C"/>
              </a:gs>
              <a:gs pos="100000">
                <a:srgbClr val="00ADEF"/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3467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9" descr="\\ETN-NAS-SERVER\all ETN docs\ETN\06 Communications\11 Visual Identity\ETN Global Logo\LOGO-ETN_GLOBAL-NEG.png"/>
          <p:cNvPicPr>
            <a:picLocks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732"/>
          <a:stretch>
            <a:fillRect/>
          </a:stretch>
        </p:blipFill>
        <p:spPr bwMode="auto">
          <a:xfrm>
            <a:off x="8953502" y="-213784"/>
            <a:ext cx="2933700" cy="55731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Title 1"/>
          <p:cNvSpPr>
            <a:spLocks noGrp="1"/>
          </p:cNvSpPr>
          <p:nvPr>
            <p:ph type="ctrTitle"/>
          </p:nvPr>
        </p:nvSpPr>
        <p:spPr>
          <a:xfrm>
            <a:off x="304800" y="1828832"/>
            <a:ext cx="8026400" cy="1887537"/>
          </a:xfrm>
          <a:noFill/>
        </p:spPr>
        <p:txBody>
          <a:bodyPr/>
          <a:lstStyle>
            <a:lvl1pPr>
              <a:defRPr sz="3467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3" name="Subtitle 2"/>
          <p:cNvSpPr>
            <a:spLocks noGrp="1"/>
          </p:cNvSpPr>
          <p:nvPr>
            <p:ph type="subTitle" idx="1"/>
          </p:nvPr>
        </p:nvSpPr>
        <p:spPr>
          <a:xfrm>
            <a:off x="304800" y="3834441"/>
            <a:ext cx="8128000" cy="590909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2667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79117492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6400800"/>
            <a:ext cx="12192000" cy="457200"/>
          </a:xfrm>
          <a:prstGeom prst="rect">
            <a:avLst/>
          </a:prstGeom>
          <a:gradFill>
            <a:gsLst>
              <a:gs pos="12000">
                <a:srgbClr val="002A5C"/>
              </a:gs>
              <a:gs pos="100000">
                <a:srgbClr val="00ADEF"/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09" tIns="60955" rIns="121909" bIns="60955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2400">
              <a:solidFill>
                <a:prstClr val="white"/>
              </a:solidFill>
            </a:endParaRPr>
          </a:p>
        </p:txBody>
      </p:sp>
      <p:sp>
        <p:nvSpPr>
          <p:cNvPr id="4" name="TextBox 3"/>
          <p:cNvSpPr txBox="1">
            <a:spLocks noChangeArrowheads="1"/>
          </p:cNvSpPr>
          <p:nvPr userDrawn="1"/>
        </p:nvSpPr>
        <p:spPr bwMode="auto">
          <a:xfrm>
            <a:off x="3071335" y="6400800"/>
            <a:ext cx="6049433" cy="4487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1909" tIns="60955" rIns="121909" bIns="60955" anchor="ctr"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defRPr/>
            </a:pPr>
            <a:r>
              <a:rPr lang="es-ES" altLang="en-US" sz="1600">
                <a:solidFill>
                  <a:srgbClr val="FFFFFF"/>
                </a:solidFill>
                <a:latin typeface="Arial" pitchFamily="34" charset="0"/>
              </a:rPr>
              <a:t>ETN Global</a:t>
            </a:r>
            <a:endParaRPr lang="en-GB" altLang="en-US" sz="1600">
              <a:solidFill>
                <a:srgbClr val="FFFFFF"/>
              </a:solidFill>
              <a:latin typeface="Arial" pitchFamily="34" charset="0"/>
            </a:endParaRPr>
          </a:p>
        </p:txBody>
      </p:sp>
      <p:pic>
        <p:nvPicPr>
          <p:cNvPr id="5" name="Picture 9" descr="\\ETN-NAS-SERVER\all ETN docs\ETN\06 Communications\11 Visual Identity\ETN Global Logo\LOGO-ETN_GLOBAL_transparent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445" y="378884"/>
            <a:ext cx="461433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979851" y="485800"/>
            <a:ext cx="10972800" cy="1143000"/>
          </a:xfrm>
        </p:spPr>
        <p:txBody>
          <a:bodyPr>
            <a:normAutofit/>
          </a:bodyPr>
          <a:lstStyle>
            <a:lvl1pPr marL="224340" indent="0">
              <a:defRPr sz="5333" b="1">
                <a:solidFill>
                  <a:srgbClr val="002A5C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9203267" y="6441017"/>
            <a:ext cx="2844800" cy="364067"/>
          </a:xfrm>
          <a:prstGeom prst="rect">
            <a:avLst/>
          </a:prstGeom>
        </p:spPr>
        <p:txBody>
          <a:bodyPr vert="horz" wrap="square" lIns="91432" tIns="45716" rIns="91432" bIns="45716" numCol="1" anchor="ctr" anchorCtr="0" compatLnSpc="1">
            <a:prstTxWarp prst="textNoShape">
              <a:avLst/>
            </a:prstTxWarp>
          </a:bodyPr>
          <a:lstStyle>
            <a:lvl1pPr algn="r">
              <a:defRPr sz="1867">
                <a:solidFill>
                  <a:srgbClr val="FFFFFF"/>
                </a:solidFill>
                <a:latin typeface="Arial" panose="020B0604020202020204" pitchFamily="34" charset="0"/>
              </a:defRPr>
            </a:lvl1pPr>
          </a:lstStyle>
          <a:p>
            <a:fld id="{84F10832-48D1-457B-8ADB-CDD2E4C935F5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997453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17F0A4-05EE-434F-A065-351433362C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B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D616D3-7D3A-4985-BC19-264D6F3E91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B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945C4F-19EB-427A-9891-DE93E43DF5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F41B1-B5AE-423B-8F15-DDFB620181A5}" type="datetimeFigureOut">
              <a:rPr lang="en-BE" smtClean="0"/>
              <a:t>23/02/2022</a:t>
            </a:fld>
            <a:endParaRPr lang="en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671F08-1E67-4084-B259-C50F73607B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9868C9-2851-4A6F-A88C-973AAD87E7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97E0D-96AE-4A47-A167-FB4FD400B3B8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40039596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CA0DB9-18E2-4D70-8317-CD17CA296A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B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2576982-BC42-468F-A565-9834EA5CDD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702C3C-7FB2-4789-9E4E-F2743C621F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F41B1-B5AE-423B-8F15-DDFB620181A5}" type="datetimeFigureOut">
              <a:rPr lang="en-BE" smtClean="0"/>
              <a:t>23/02/2022</a:t>
            </a:fld>
            <a:endParaRPr lang="en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DACDAD-0E8B-48B8-AEE9-23EFA05515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7B03F1-AFBA-4F0C-9F94-C1259FD78C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97E0D-96AE-4A47-A167-FB4FD400B3B8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36473107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006E65-1FAE-4F8F-A3C1-30788F22AA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B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662BCE-9D14-465A-AB9B-5390922A404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B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498C891-28A3-44D7-94D4-5A5B42BFDE3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B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EA2E607-AEE7-4475-89A7-11945BF45C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F41B1-B5AE-423B-8F15-DDFB620181A5}" type="datetimeFigureOut">
              <a:rPr lang="en-BE" smtClean="0"/>
              <a:t>23/02/2022</a:t>
            </a:fld>
            <a:endParaRPr lang="en-B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AB30BD2-BDC5-406B-B2F6-789EA5A168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091E8DD-A7C7-4D83-AE7F-7909F65CC5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97E0D-96AE-4A47-A167-FB4FD400B3B8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17124207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3FB045-DEAD-4232-808A-F4C3A5A928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B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598D873-5A69-4F1F-8F41-514C13BE92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8FA6DFC-A219-4257-84BD-B8E982FF2E7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B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512545D-677B-44BA-9B6E-04142FE3EB1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9BFD502-4097-4CE2-8DE2-E136E61EE32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B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4119063-AA62-48DA-BF90-F283CEE3CF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F41B1-B5AE-423B-8F15-DDFB620181A5}" type="datetimeFigureOut">
              <a:rPr lang="en-BE" smtClean="0"/>
              <a:t>23/02/2022</a:t>
            </a:fld>
            <a:endParaRPr lang="en-B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00CCD26-2CED-4A80-8868-E43757B40B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9CA2FD3-D719-4DC8-928A-4F2C1BA2DB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97E0D-96AE-4A47-A167-FB4FD400B3B8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2831611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7FD8B9-F2D7-4554-AA36-15EF859060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B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FFE3B41-32E8-4919-B7D5-7E10554711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F41B1-B5AE-423B-8F15-DDFB620181A5}" type="datetimeFigureOut">
              <a:rPr lang="en-BE" smtClean="0"/>
              <a:t>23/02/2022</a:t>
            </a:fld>
            <a:endParaRPr lang="en-B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D4855C5-1802-4F5B-A061-0BEAF95913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8B3E96C-E369-4BC7-B081-0B0C6A067D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97E0D-96AE-4A47-A167-FB4FD400B3B8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7388731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C0B20C3-D5D6-4BA0-A4E4-5DF36B2B59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F41B1-B5AE-423B-8F15-DDFB620181A5}" type="datetimeFigureOut">
              <a:rPr lang="en-BE" smtClean="0"/>
              <a:t>23/02/2022</a:t>
            </a:fld>
            <a:endParaRPr lang="en-B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895DE43-2B07-430F-84E5-01D6ED1C73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250068E-48C6-4B25-944E-99A1F8DDA7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97E0D-96AE-4A47-A167-FB4FD400B3B8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28681904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508F74-CA8A-4994-8C7C-95E05C7D40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B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D1A875-E432-48F5-8CF2-DE8250E023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B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27486F4-4559-441F-AF27-E1274B1939D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F9ADBCE-CD42-4A15-887C-325FF89B35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F41B1-B5AE-423B-8F15-DDFB620181A5}" type="datetimeFigureOut">
              <a:rPr lang="en-BE" smtClean="0"/>
              <a:t>23/02/2022</a:t>
            </a:fld>
            <a:endParaRPr lang="en-B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BF1707C-E303-4CBA-876B-30DA98AFC5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02FA233-70EC-451E-AD86-1FC099D94A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97E0D-96AE-4A47-A167-FB4FD400B3B8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37824360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B5A5E2-9787-4ED8-A270-2F1FC2F700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B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22CAFCC-1A6A-430E-9F4B-7CB9A35A630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B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5329CAE-3E97-4768-BF81-8E46EA16DD7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7C5795E-DC42-4C24-835C-6704924AD0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F41B1-B5AE-423B-8F15-DDFB620181A5}" type="datetimeFigureOut">
              <a:rPr lang="en-BE" smtClean="0"/>
              <a:t>23/02/2022</a:t>
            </a:fld>
            <a:endParaRPr lang="en-B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B1196D0-4DB0-4F55-9082-6799B9DB86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29E0FB0-0475-42FC-903E-81B9336C97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97E0D-96AE-4A47-A167-FB4FD400B3B8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11746485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3F00976-F8B4-4EED-ABAD-0DF47E8937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B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9340F79-3C6A-4BDB-BE71-0B7C2BC2D3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B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ABB6DD-4C3E-4C23-9F74-CD30B407CB1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2F41B1-B5AE-423B-8F15-DDFB620181A5}" type="datetimeFigureOut">
              <a:rPr lang="en-BE" smtClean="0"/>
              <a:t>23/02/2022</a:t>
            </a:fld>
            <a:endParaRPr lang="en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69C239-A895-48E6-B0BA-CFC3D297E71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A8F4CB-2C89-4A94-AEA0-2702F26C102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897E0D-96AE-4A47-A167-FB4FD400B3B8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17879667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5"/>
          <p:cNvSpPr>
            <a:spLocks noGrp="1"/>
          </p:cNvSpPr>
          <p:nvPr>
            <p:ph type="ctrTitle"/>
          </p:nvPr>
        </p:nvSpPr>
        <p:spPr>
          <a:xfrm>
            <a:off x="712786" y="1421218"/>
            <a:ext cx="8839200" cy="667440"/>
          </a:xfrm>
        </p:spPr>
        <p:txBody>
          <a:bodyPr anchor="t">
            <a:normAutofit fontScale="90000"/>
          </a:bodyPr>
          <a:lstStyle/>
          <a:p>
            <a:pPr algn="l" eaLnBrk="1" hangingPunct="1"/>
            <a:r>
              <a:rPr lang="en-GB" altLang="en-US" sz="4800" dirty="0">
                <a:solidFill>
                  <a:srgbClr val="FFFFFF"/>
                </a:solidFill>
              </a:rPr>
              <a:t>ETN Global</a:t>
            </a:r>
            <a:endParaRPr lang="en-GB" altLang="en-US" sz="4267" dirty="0">
              <a:solidFill>
                <a:srgbClr val="FFFFFF"/>
              </a:solidFill>
            </a:endParaRPr>
          </a:p>
        </p:txBody>
      </p:sp>
      <p:sp>
        <p:nvSpPr>
          <p:cNvPr id="20484" name="AutoShape 4" descr="Image result for EU Energy &amp; Climate Policy"/>
          <p:cNvSpPr>
            <a:spLocks noChangeAspect="1" noChangeArrowheads="1"/>
          </p:cNvSpPr>
          <p:nvPr/>
        </p:nvSpPr>
        <p:spPr bwMode="auto">
          <a:xfrm>
            <a:off x="207433" y="-143933"/>
            <a:ext cx="4064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5" name="Title 5">
            <a:extLst>
              <a:ext uri="{FF2B5EF4-FFF2-40B4-BE49-F238E27FC236}">
                <a16:creationId xmlns:a16="http://schemas.microsoft.com/office/drawing/2014/main" id="{16036EAB-297C-4C6C-B851-CD15986873FE}"/>
              </a:ext>
            </a:extLst>
          </p:cNvPr>
          <p:cNvSpPr txBox="1">
            <a:spLocks/>
          </p:cNvSpPr>
          <p:nvPr/>
        </p:nvSpPr>
        <p:spPr bwMode="auto">
          <a:xfrm>
            <a:off x="712786" y="3105871"/>
            <a:ext cx="7051371" cy="10052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21920" tIns="60960" rIns="121920" bIns="6096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2600" b="1" kern="120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4267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Decentralised Energy Systems WG </a:t>
            </a:r>
          </a:p>
        </p:txBody>
      </p:sp>
      <p:sp>
        <p:nvSpPr>
          <p:cNvPr id="64" name="Title 5">
            <a:extLst>
              <a:ext uri="{FF2B5EF4-FFF2-40B4-BE49-F238E27FC236}">
                <a16:creationId xmlns:a16="http://schemas.microsoft.com/office/drawing/2014/main" id="{9CE1455E-2C7A-410D-AFE8-9D5ECA182358}"/>
              </a:ext>
            </a:extLst>
          </p:cNvPr>
          <p:cNvSpPr txBox="1">
            <a:spLocks/>
          </p:cNvSpPr>
          <p:nvPr/>
        </p:nvSpPr>
        <p:spPr bwMode="auto">
          <a:xfrm>
            <a:off x="781354" y="4913539"/>
            <a:ext cx="6019496" cy="10052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21920" tIns="60960" rIns="121920" bIns="6096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2600" b="1" kern="120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Thursday 24 February 2022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13.30-15.00 CEST</a:t>
            </a:r>
            <a:endParaRPr kumimoji="0" lang="en-GB" altLang="en-US" sz="4267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05708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5" name="Slide Number Placeholder 1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990478" indent="-380953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523811" indent="-30476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2133333" indent="-30476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742858" indent="-30476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3352380" indent="-30476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3961906" indent="-30476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4571430" indent="-30476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5180953" indent="-30476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793C922-BF5D-4FA6-B320-FA1D2B199EB9}" type="slidenum">
              <a:rPr kumimoji="0" lang="en-GB" altLang="en-US" sz="1867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GB" altLang="en-US" sz="1867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5" name="Title 2"/>
          <p:cNvSpPr>
            <a:spLocks noGrp="1"/>
          </p:cNvSpPr>
          <p:nvPr>
            <p:ph type="title"/>
          </p:nvPr>
        </p:nvSpPr>
        <p:spPr>
          <a:xfrm>
            <a:off x="1219200" y="299244"/>
            <a:ext cx="10972800" cy="1219200"/>
          </a:xfrm>
        </p:spPr>
        <p:txBody>
          <a:bodyPr>
            <a:noAutofit/>
          </a:bodyPr>
          <a:lstStyle/>
          <a:p>
            <a:pPr marL="0">
              <a:defRPr/>
            </a:pPr>
            <a:r>
              <a:rPr lang="nl-NL" sz="4267" dirty="0" err="1">
                <a:solidFill>
                  <a:srgbClr val="002060"/>
                </a:solidFill>
                <a:latin typeface="Arial Bold"/>
                <a:cs typeface="Arial Bold"/>
              </a:rPr>
              <a:t>Decentralised</a:t>
            </a:r>
            <a:r>
              <a:rPr lang="nl-NL" sz="4267" dirty="0">
                <a:solidFill>
                  <a:srgbClr val="002060"/>
                </a:solidFill>
                <a:latin typeface="Arial Bold"/>
                <a:cs typeface="Arial Bold"/>
              </a:rPr>
              <a:t> Energy Systems WG</a:t>
            </a:r>
            <a:br>
              <a:rPr lang="nl-NL" sz="4267" dirty="0">
                <a:solidFill>
                  <a:srgbClr val="002060"/>
                </a:solidFill>
                <a:latin typeface="Arial Bold"/>
                <a:cs typeface="Arial Bold"/>
              </a:rPr>
            </a:br>
            <a:r>
              <a:rPr lang="nl-NL" sz="2667" dirty="0">
                <a:solidFill>
                  <a:schemeClr val="accent1"/>
                </a:solidFill>
                <a:latin typeface="Arial Bold"/>
                <a:cs typeface="Arial Bold"/>
              </a:rPr>
              <a:t>Agenda of </a:t>
            </a:r>
            <a:r>
              <a:rPr lang="nl-NL" sz="2667" dirty="0" err="1">
                <a:solidFill>
                  <a:schemeClr val="accent1"/>
                </a:solidFill>
                <a:latin typeface="Arial Bold"/>
                <a:cs typeface="Arial Bold"/>
              </a:rPr>
              <a:t>the</a:t>
            </a:r>
            <a:r>
              <a:rPr lang="nl-NL" sz="2667" dirty="0">
                <a:solidFill>
                  <a:schemeClr val="accent1"/>
                </a:solidFill>
                <a:latin typeface="Arial Bold"/>
                <a:cs typeface="Arial Bold"/>
              </a:rPr>
              <a:t> meeting</a:t>
            </a:r>
            <a:endParaRPr lang="en-GB" altLang="en-US" sz="2667" dirty="0">
              <a:solidFill>
                <a:schemeClr val="accent1"/>
              </a:solidFill>
            </a:endParaRPr>
          </a:p>
        </p:txBody>
      </p:sp>
      <p:sp>
        <p:nvSpPr>
          <p:cNvPr id="9" name="Text Box 8"/>
          <p:cNvSpPr txBox="1">
            <a:spLocks noChangeArrowheads="1"/>
          </p:cNvSpPr>
          <p:nvPr/>
        </p:nvSpPr>
        <p:spPr bwMode="auto">
          <a:xfrm>
            <a:off x="329142" y="1886985"/>
            <a:ext cx="11785600" cy="67967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marR="0" lvl="1" indent="0" algn="l" defTabSz="914400" rtl="0" eaLnBrk="0" fontAlgn="auto" latinLnBrk="0" hangingPunct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rgbClr val="F68C53">
                  <a:lumMod val="75000"/>
                </a:srgbClr>
              </a:buClr>
              <a:buSzTx/>
              <a:buFontTx/>
              <a:buNone/>
              <a:tabLst/>
              <a:defRPr/>
            </a:pPr>
            <a:r>
              <a:rPr kumimoji="0" lang="en-GB" sz="2133" b="0" i="0" u="none" strike="noStrike" kern="1200" cap="none" spc="0" normalizeH="0" baseline="0" noProof="0" dirty="0">
                <a:ln>
                  <a:noFill/>
                </a:ln>
                <a:solidFill>
                  <a:srgbClr val="002A5C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Agenda:</a:t>
            </a:r>
          </a:p>
          <a:p>
            <a:pPr marL="457200" marR="0" lvl="1" indent="0" algn="l" defTabSz="914400" rtl="0" eaLnBrk="0" fontAlgn="auto" latinLnBrk="0" hangingPunct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rgbClr val="F68C53">
                  <a:lumMod val="75000"/>
                </a:srgbClr>
              </a:buClr>
              <a:buSzTx/>
              <a:buFontTx/>
              <a:buNone/>
              <a:tabLst/>
              <a:defRPr/>
            </a:pPr>
            <a:endParaRPr kumimoji="0" lang="en-GB" sz="2133" b="0" i="0" u="none" strike="noStrike" kern="1200" cap="none" spc="0" normalizeH="0" baseline="0" noProof="0" dirty="0">
              <a:ln>
                <a:noFill/>
              </a:ln>
              <a:solidFill>
                <a:srgbClr val="002A5C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914400" marR="0" lvl="1" indent="-457200" algn="l" defTabSz="914400" rtl="0" eaLnBrk="0" fontAlgn="auto" latinLnBrk="0" hangingPunct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rgbClr val="F68C53">
                  <a:lumMod val="75000"/>
                </a:srgbClr>
              </a:buClr>
              <a:buSzTx/>
              <a:buFont typeface="+mj-lt"/>
              <a:buAutoNum type="arabicPeriod"/>
              <a:tabLst/>
              <a:defRPr/>
            </a:pPr>
            <a:r>
              <a:rPr kumimoji="0" lang="en-GB" sz="2133" b="0" i="0" u="none" strike="noStrike" kern="1200" cap="none" spc="0" normalizeH="0" baseline="0" noProof="0" dirty="0">
                <a:ln>
                  <a:noFill/>
                </a:ln>
                <a:solidFill>
                  <a:srgbClr val="002A5C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Welcome and introduction of the Chairs - ETN Global, Peter Breuhaus &amp; Enrico Bianchi</a:t>
            </a:r>
          </a:p>
          <a:p>
            <a:pPr marL="914400" marR="0" lvl="1" indent="-457200" algn="l" defTabSz="914400" rtl="0" eaLnBrk="0" fontAlgn="auto" latinLnBrk="0" hangingPunct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rgbClr val="F68C53">
                  <a:lumMod val="75000"/>
                </a:srgbClr>
              </a:buClr>
              <a:buSzTx/>
              <a:buFont typeface="+mj-lt"/>
              <a:buAutoNum type="arabicPeriod"/>
              <a:tabLst/>
              <a:defRPr/>
            </a:pPr>
            <a:r>
              <a:rPr lang="en-GB" sz="2133" dirty="0">
                <a:solidFill>
                  <a:srgbClr val="002A5C"/>
                </a:solidFill>
                <a:latin typeface="Arial" panose="020B0604020202020204" pitchFamily="34" charset="0"/>
              </a:rPr>
              <a:t>Summary of last meeting</a:t>
            </a:r>
            <a:r>
              <a:rPr kumimoji="0" lang="en-GB" sz="2133" b="0" i="0" u="none" strike="noStrike" kern="1200" cap="none" spc="0" normalizeH="0" baseline="0" noProof="0" dirty="0">
                <a:ln>
                  <a:noFill/>
                </a:ln>
                <a:solidFill>
                  <a:srgbClr val="002A5C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- Simon Gianordoli, ETN Global</a:t>
            </a:r>
          </a:p>
          <a:p>
            <a:pPr marL="914400" marR="0" lvl="1" indent="-457200" algn="l" defTabSz="914400" rtl="0" eaLnBrk="0" fontAlgn="auto" latinLnBrk="0" hangingPunct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rgbClr val="F68C53">
                  <a:lumMod val="75000"/>
                </a:srgbClr>
              </a:buClr>
              <a:buSzTx/>
              <a:buFont typeface="+mj-lt"/>
              <a:buAutoNum type="arabicPeriod"/>
              <a:tabLst/>
              <a:defRPr/>
            </a:pPr>
            <a:r>
              <a:rPr kumimoji="0" lang="en-GB" sz="2133" b="0" i="0" u="none" strike="noStrike" kern="1200" cap="none" spc="0" normalizeH="0" baseline="0" noProof="0" dirty="0">
                <a:ln>
                  <a:noFill/>
                </a:ln>
                <a:solidFill>
                  <a:srgbClr val="002A5C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DES WG Roadmap - Simon Gianordoli, ETN Global</a:t>
            </a:r>
          </a:p>
          <a:p>
            <a:pPr marL="914400" marR="0" lvl="1" indent="-457200" algn="l" defTabSz="914400" rtl="0" eaLnBrk="0" fontAlgn="auto" latinLnBrk="0" hangingPunct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rgbClr val="F68C53">
                  <a:lumMod val="75000"/>
                </a:srgbClr>
              </a:buClr>
              <a:buSzTx/>
              <a:buFont typeface="+mj-lt"/>
              <a:buAutoNum type="arabicPeriod"/>
              <a:tabLst/>
              <a:defRPr/>
            </a:pPr>
            <a:r>
              <a:rPr lang="en-GB" sz="2133" dirty="0">
                <a:solidFill>
                  <a:srgbClr val="002A5C"/>
                </a:solidFill>
                <a:latin typeface="Arial" panose="020B0604020202020204" pitchFamily="34" charset="0"/>
              </a:rPr>
              <a:t>Presentation of the matrix tool – Enrico Bianchi, Giovanni Bianco</a:t>
            </a:r>
            <a:endParaRPr kumimoji="0" lang="en-GB" sz="2133" b="0" i="0" u="none" strike="noStrike" kern="1200" cap="none" spc="0" normalizeH="0" baseline="0" noProof="0" dirty="0">
              <a:ln>
                <a:noFill/>
              </a:ln>
              <a:solidFill>
                <a:srgbClr val="002A5C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914400" marR="0" lvl="1" indent="-457200" algn="l" defTabSz="914400" rtl="0" eaLnBrk="0" fontAlgn="auto" latinLnBrk="0" hangingPunct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rgbClr val="F68C53">
                  <a:lumMod val="75000"/>
                </a:srgbClr>
              </a:buClr>
              <a:buSzTx/>
              <a:buFont typeface="+mj-lt"/>
              <a:buAutoNum type="arabicPeriod"/>
              <a:tabLst/>
              <a:defRPr/>
            </a:pPr>
            <a:r>
              <a:rPr lang="en-GB" sz="2133" dirty="0">
                <a:solidFill>
                  <a:srgbClr val="002A5C"/>
                </a:solidFill>
                <a:latin typeface="Arial" panose="020B0604020202020204" pitchFamily="34" charset="0"/>
              </a:rPr>
              <a:t>Dissemination Strategy – Simon Gianordoli, ETN Global</a:t>
            </a:r>
          </a:p>
          <a:p>
            <a:pPr marL="914400" marR="0" lvl="1" indent="-457200" algn="l" defTabSz="914400" rtl="0" eaLnBrk="0" fontAlgn="auto" latinLnBrk="0" hangingPunct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rgbClr val="F68C53">
                  <a:lumMod val="75000"/>
                </a:srgbClr>
              </a:buClr>
              <a:buSzTx/>
              <a:buFont typeface="+mj-lt"/>
              <a:buAutoNum type="arabicPeriod"/>
              <a:tabLst/>
              <a:defRPr/>
            </a:pPr>
            <a:r>
              <a:rPr kumimoji="0" lang="en-GB" sz="2133" b="0" i="0" u="none" strike="noStrike" kern="1200" cap="none" spc="0" normalizeH="0" baseline="0" noProof="0" dirty="0">
                <a:ln>
                  <a:noFill/>
                </a:ln>
                <a:solidFill>
                  <a:srgbClr val="002A5C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Any other business</a:t>
            </a:r>
          </a:p>
          <a:p>
            <a:pPr marL="800100" marR="0" lvl="1" indent="-342900" algn="l" defTabSz="914400" rtl="0" eaLnBrk="0" fontAlgn="auto" latinLnBrk="0" hangingPunct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rgbClr val="F68C53">
                  <a:lumMod val="75000"/>
                </a:srgbClr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sz="2133" b="1" i="0" u="none" strike="noStrike" kern="1200" cap="none" spc="0" normalizeH="0" baseline="0" noProof="0" dirty="0">
              <a:ln>
                <a:noFill/>
              </a:ln>
              <a:solidFill>
                <a:srgbClr val="002A5C"/>
              </a:solidFill>
              <a:effectLst/>
              <a:uLnTx/>
              <a:uFillTx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marR="0" lvl="1" indent="0" algn="l" defTabSz="914400" rtl="0" eaLnBrk="0" fontAlgn="auto" latinLnBrk="0" hangingPunct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rgbClr val="F68C53">
                  <a:lumMod val="75000"/>
                </a:srgbClr>
              </a:buClr>
              <a:buSzTx/>
              <a:buFontTx/>
              <a:buNone/>
              <a:tabLst/>
              <a:defRPr/>
            </a:pPr>
            <a:endParaRPr kumimoji="0" lang="en-GB" sz="2133" b="0" i="0" u="none" strike="noStrike" kern="1200" cap="none" spc="0" normalizeH="0" baseline="0" noProof="0" dirty="0">
              <a:ln>
                <a:noFill/>
              </a:ln>
              <a:solidFill>
                <a:srgbClr val="002A5C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457200" marR="0" lvl="1" indent="0" algn="l" defTabSz="914400" rtl="0" eaLnBrk="0" fontAlgn="auto" latinLnBrk="0" hangingPunct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rgbClr val="F68C53">
                  <a:lumMod val="75000"/>
                </a:srgbClr>
              </a:buClr>
              <a:buSzTx/>
              <a:buFontTx/>
              <a:buNone/>
              <a:tabLst/>
              <a:defRPr/>
            </a:pPr>
            <a:endParaRPr kumimoji="0" lang="en-GB" sz="2133" b="0" i="0" u="none" strike="noStrike" kern="1200" cap="none" spc="0" normalizeH="0" baseline="0" noProof="0" dirty="0">
              <a:ln>
                <a:noFill/>
              </a:ln>
              <a:solidFill>
                <a:srgbClr val="002A5C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457200" marR="0" lvl="1" indent="0" algn="l" defTabSz="914400" rtl="0" eaLnBrk="0" fontAlgn="auto" latinLnBrk="0" hangingPunct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rgbClr val="F68C53">
                  <a:lumMod val="75000"/>
                </a:srgbClr>
              </a:buClr>
              <a:buSzTx/>
              <a:buFontTx/>
              <a:buNone/>
              <a:tabLst/>
              <a:defRPr/>
            </a:pPr>
            <a:endParaRPr kumimoji="0" lang="en-GB" sz="2133" b="0" i="0" u="none" strike="noStrike" kern="1200" cap="none" spc="0" normalizeH="0" baseline="0" noProof="0" dirty="0">
              <a:ln>
                <a:noFill/>
              </a:ln>
              <a:solidFill>
                <a:srgbClr val="002A5C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457200" marR="0" lvl="1" indent="0" algn="l" defTabSz="914400" rtl="0" eaLnBrk="0" fontAlgn="auto" latinLnBrk="0" hangingPunct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rgbClr val="F68C53">
                  <a:lumMod val="75000"/>
                </a:srgbClr>
              </a:buClr>
              <a:buSzTx/>
              <a:buFontTx/>
              <a:buNone/>
              <a:tabLst/>
              <a:defRPr/>
            </a:pPr>
            <a:endParaRPr kumimoji="0" lang="en-GB" sz="2133" b="0" i="0" u="none" strike="noStrike" kern="1200" cap="none" spc="0" normalizeH="0" baseline="0" noProof="0" dirty="0">
              <a:ln>
                <a:noFill/>
              </a:ln>
              <a:solidFill>
                <a:srgbClr val="002A5C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457200" marR="0" lvl="1" indent="0" algn="l" defTabSz="914400" rtl="0" eaLnBrk="0" fontAlgn="auto" latinLnBrk="0" hangingPunct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rgbClr val="F68C53">
                  <a:lumMod val="75000"/>
                </a:srgbClr>
              </a:buClr>
              <a:buSzTx/>
              <a:buFontTx/>
              <a:buNone/>
              <a:tabLst/>
              <a:defRPr/>
            </a:pPr>
            <a:endParaRPr kumimoji="0" lang="en-GB" sz="2133" b="0" i="0" u="none" strike="noStrike" kern="1200" cap="none" spc="0" normalizeH="0" baseline="0" noProof="0" dirty="0">
              <a:ln>
                <a:noFill/>
              </a:ln>
              <a:solidFill>
                <a:srgbClr val="002A5C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457200" marR="0" lvl="1" indent="0" algn="l" defTabSz="914400" rtl="0" eaLnBrk="0" fontAlgn="auto" latinLnBrk="0" hangingPunct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rgbClr val="F68C53">
                  <a:lumMod val="75000"/>
                </a:srgbClr>
              </a:buClr>
              <a:buSzTx/>
              <a:buFontTx/>
              <a:buNone/>
              <a:tabLst/>
              <a:defRPr/>
            </a:pPr>
            <a:endParaRPr kumimoji="0" lang="en-GB" sz="2133" b="0" i="0" u="none" strike="noStrike" kern="1200" cap="none" spc="0" normalizeH="0" baseline="0" noProof="0" dirty="0">
              <a:ln>
                <a:noFill/>
              </a:ln>
              <a:solidFill>
                <a:srgbClr val="002A5C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457200" marR="0" lvl="1" indent="0" algn="l" defTabSz="914400" rtl="0" eaLnBrk="0" fontAlgn="auto" latinLnBrk="0" hangingPunct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rgbClr val="F68C53">
                  <a:lumMod val="75000"/>
                </a:srgbClr>
              </a:buClr>
              <a:buSzTx/>
              <a:buFontTx/>
              <a:buNone/>
              <a:tabLst/>
              <a:defRPr/>
            </a:pPr>
            <a:endParaRPr kumimoji="0" lang="en-GB" sz="2133" b="0" i="0" u="none" strike="noStrike" kern="1200" cap="none" spc="0" normalizeH="0" baseline="0" noProof="0" dirty="0">
              <a:ln>
                <a:noFill/>
              </a:ln>
              <a:solidFill>
                <a:srgbClr val="002A5C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457200" marR="0" lvl="1" indent="0" algn="l" defTabSz="914400" rtl="0" eaLnBrk="0" fontAlgn="auto" latinLnBrk="0" hangingPunct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rgbClr val="F68C53">
                  <a:lumMod val="75000"/>
                </a:srgbClr>
              </a:buClr>
              <a:buSzTx/>
              <a:buFontTx/>
              <a:buNone/>
              <a:tabLst/>
              <a:defRPr/>
            </a:pPr>
            <a:endParaRPr kumimoji="0" lang="en-GB" sz="2133" b="0" i="0" u="none" strike="noStrike" kern="1200" cap="none" spc="0" normalizeH="0" baseline="0" noProof="0" dirty="0">
              <a:ln>
                <a:noFill/>
              </a:ln>
              <a:solidFill>
                <a:srgbClr val="002A5C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457200" marR="0" lvl="1" indent="0" algn="l" defTabSz="914400" rtl="0" eaLnBrk="0" fontAlgn="auto" latinLnBrk="0" hangingPunct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rgbClr val="F68C53">
                  <a:lumMod val="75000"/>
                </a:srgbClr>
              </a:buClr>
              <a:buSzTx/>
              <a:buFontTx/>
              <a:buNone/>
              <a:tabLst/>
              <a:defRPr/>
            </a:pPr>
            <a:endParaRPr kumimoji="0" lang="en-GB" sz="2133" b="0" i="0" u="none" strike="noStrike" kern="1200" cap="none" spc="0" normalizeH="0" baseline="0" noProof="0" dirty="0">
              <a:ln>
                <a:noFill/>
              </a:ln>
              <a:solidFill>
                <a:srgbClr val="002A5C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692277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5" name="Slide Number Placeholder 1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990478" indent="-380953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523811" indent="-30476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2133333" indent="-30476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742858" indent="-30476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3352380" indent="-30476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3961906" indent="-30476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4571430" indent="-30476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5180953" indent="-30476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793C922-BF5D-4FA6-B320-FA1D2B199EB9}" type="slidenum">
              <a:rPr kumimoji="0" lang="en-GB" altLang="en-US" sz="1867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GB" altLang="en-US" sz="1867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5" name="Title 2"/>
          <p:cNvSpPr>
            <a:spLocks noGrp="1"/>
          </p:cNvSpPr>
          <p:nvPr>
            <p:ph type="title"/>
          </p:nvPr>
        </p:nvSpPr>
        <p:spPr>
          <a:xfrm>
            <a:off x="1219200" y="299244"/>
            <a:ext cx="10972800" cy="1219200"/>
          </a:xfrm>
        </p:spPr>
        <p:txBody>
          <a:bodyPr>
            <a:noAutofit/>
          </a:bodyPr>
          <a:lstStyle/>
          <a:p>
            <a:pPr marL="0">
              <a:defRPr/>
            </a:pPr>
            <a:r>
              <a:rPr lang="nl-NL" sz="4267" dirty="0" err="1">
                <a:solidFill>
                  <a:srgbClr val="002060"/>
                </a:solidFill>
                <a:latin typeface="Arial Bold"/>
                <a:cs typeface="Arial Bold"/>
              </a:rPr>
              <a:t>Decentralised</a:t>
            </a:r>
            <a:r>
              <a:rPr lang="nl-NL" sz="4267" dirty="0">
                <a:solidFill>
                  <a:srgbClr val="002060"/>
                </a:solidFill>
                <a:latin typeface="Arial Bold"/>
                <a:cs typeface="Arial Bold"/>
              </a:rPr>
              <a:t> Energy Systems WG</a:t>
            </a:r>
            <a:br>
              <a:rPr lang="nl-NL" sz="4267" dirty="0">
                <a:solidFill>
                  <a:srgbClr val="002060"/>
                </a:solidFill>
                <a:latin typeface="Arial Bold"/>
                <a:cs typeface="Arial Bold"/>
              </a:rPr>
            </a:br>
            <a:r>
              <a:rPr lang="nl-NL" sz="2667" dirty="0" err="1">
                <a:solidFill>
                  <a:schemeClr val="accent1"/>
                </a:solidFill>
                <a:latin typeface="Arial Bold"/>
                <a:cs typeface="Arial Bold"/>
              </a:rPr>
              <a:t>Welcome</a:t>
            </a:r>
            <a:r>
              <a:rPr lang="nl-NL" sz="2667" dirty="0">
                <a:solidFill>
                  <a:schemeClr val="accent1"/>
                </a:solidFill>
                <a:latin typeface="Arial Bold"/>
                <a:cs typeface="Arial Bold"/>
              </a:rPr>
              <a:t> </a:t>
            </a:r>
            <a:r>
              <a:rPr lang="nl-NL" sz="2667" dirty="0" err="1">
                <a:solidFill>
                  <a:schemeClr val="accent1"/>
                </a:solidFill>
                <a:latin typeface="Arial Bold"/>
                <a:cs typeface="Arial Bold"/>
              </a:rPr>
              <a:t>and</a:t>
            </a:r>
            <a:r>
              <a:rPr lang="nl-NL" sz="2667" dirty="0">
                <a:solidFill>
                  <a:schemeClr val="accent1"/>
                </a:solidFill>
                <a:latin typeface="Arial Bold"/>
                <a:cs typeface="Arial Bold"/>
              </a:rPr>
              <a:t> </a:t>
            </a:r>
            <a:r>
              <a:rPr lang="nl-NL" sz="2667" dirty="0" err="1">
                <a:solidFill>
                  <a:schemeClr val="accent1"/>
                </a:solidFill>
                <a:latin typeface="Arial Bold"/>
                <a:cs typeface="Arial Bold"/>
              </a:rPr>
              <a:t>introduction</a:t>
            </a:r>
            <a:r>
              <a:rPr lang="nl-NL" sz="2667" dirty="0">
                <a:solidFill>
                  <a:schemeClr val="accent1"/>
                </a:solidFill>
                <a:latin typeface="Arial Bold"/>
                <a:cs typeface="Arial Bold"/>
              </a:rPr>
              <a:t> of </a:t>
            </a:r>
            <a:r>
              <a:rPr lang="nl-NL" sz="2667" dirty="0" err="1">
                <a:solidFill>
                  <a:schemeClr val="accent1"/>
                </a:solidFill>
                <a:latin typeface="Arial Bold"/>
                <a:cs typeface="Arial Bold"/>
              </a:rPr>
              <a:t>the</a:t>
            </a:r>
            <a:r>
              <a:rPr lang="nl-NL" sz="2667" dirty="0">
                <a:solidFill>
                  <a:schemeClr val="accent1"/>
                </a:solidFill>
                <a:latin typeface="Arial Bold"/>
                <a:cs typeface="Arial Bold"/>
              </a:rPr>
              <a:t> </a:t>
            </a:r>
            <a:r>
              <a:rPr lang="nl-NL" sz="2667" dirty="0" err="1">
                <a:solidFill>
                  <a:schemeClr val="accent1"/>
                </a:solidFill>
                <a:latin typeface="Arial Bold"/>
                <a:cs typeface="Arial Bold"/>
              </a:rPr>
              <a:t>Chairs</a:t>
            </a:r>
            <a:endParaRPr lang="en-GB" altLang="en-US" sz="2667" dirty="0">
              <a:solidFill>
                <a:schemeClr val="accent1"/>
              </a:solidFill>
            </a:endParaRPr>
          </a:p>
        </p:txBody>
      </p:sp>
      <p:sp>
        <p:nvSpPr>
          <p:cNvPr id="9" name="Text Box 8"/>
          <p:cNvSpPr txBox="1">
            <a:spLocks noChangeArrowheads="1"/>
          </p:cNvSpPr>
          <p:nvPr/>
        </p:nvSpPr>
        <p:spPr bwMode="auto">
          <a:xfrm>
            <a:off x="812800" y="2449760"/>
            <a:ext cx="11785600" cy="49257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marR="0" lvl="1" indent="0" algn="l" defTabSz="914400" rtl="0" eaLnBrk="0" fontAlgn="auto" latinLnBrk="0" hangingPunct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rgbClr val="F68C53">
                  <a:lumMod val="75000"/>
                </a:srgbClr>
              </a:buClr>
              <a:buSzTx/>
              <a:buFontTx/>
              <a:buNone/>
              <a:tabLst/>
              <a:defRPr/>
            </a:pPr>
            <a:endParaRPr kumimoji="0" lang="en-GB" sz="2133" b="0" i="0" u="none" strike="noStrike" kern="1200" cap="none" spc="0" normalizeH="0" baseline="0" noProof="0" dirty="0">
              <a:ln>
                <a:noFill/>
              </a:ln>
              <a:solidFill>
                <a:srgbClr val="002A5C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800100" marR="0" lvl="1" indent="-342900" algn="l" defTabSz="914400" rtl="0" eaLnBrk="0" fontAlgn="auto" latinLnBrk="0" hangingPunct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rgbClr val="F68C53">
                  <a:lumMod val="75000"/>
                </a:srgbClr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2133" b="1" i="0" u="none" strike="noStrike" kern="1200" cap="none" spc="0" normalizeH="0" baseline="0" noProof="0" dirty="0">
                <a:ln>
                  <a:noFill/>
                </a:ln>
                <a:solidFill>
                  <a:srgbClr val="002A5C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New </a:t>
            </a:r>
            <a:r>
              <a:rPr lang="en-GB" sz="2133" b="1" dirty="0">
                <a:solidFill>
                  <a:srgbClr val="002A5C"/>
                </a:solidFill>
                <a:latin typeface="Arial" panose="020B0604020202020204" pitchFamily="34" charset="0"/>
              </a:rPr>
              <a:t>Co-Chair for the WG:</a:t>
            </a:r>
            <a:r>
              <a:rPr lang="en-GB" sz="2133" dirty="0">
                <a:solidFill>
                  <a:srgbClr val="002A5C"/>
                </a:solidFill>
                <a:latin typeface="Arial" panose="020B0604020202020204" pitchFamily="34" charset="0"/>
              </a:rPr>
              <a:t> </a:t>
            </a:r>
            <a:r>
              <a:rPr kumimoji="0" lang="en-GB" sz="2133" b="0" i="0" u="none" strike="noStrike" kern="1200" cap="none" spc="0" normalizeH="0" baseline="0" noProof="0" dirty="0">
                <a:ln>
                  <a:noFill/>
                </a:ln>
                <a:solidFill>
                  <a:srgbClr val="002A5C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Enrico Bianchi – Ansaldo Energy Green Tech </a:t>
            </a:r>
          </a:p>
          <a:p>
            <a:pPr marL="800100" marR="0" lvl="1" indent="-342900" algn="l" defTabSz="914400" rtl="0" eaLnBrk="0" fontAlgn="auto" latinLnBrk="0" hangingPunct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rgbClr val="F68C53">
                  <a:lumMod val="75000"/>
                </a:srgbClr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2133" b="1" i="0" u="none" strike="noStrike" kern="1200" cap="none" spc="0" normalizeH="0" baseline="0" noProof="0" dirty="0">
                <a:ln>
                  <a:noFill/>
                </a:ln>
                <a:solidFill>
                  <a:srgbClr val="002A5C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New PhD Candidate at ETN Secretariat</a:t>
            </a:r>
            <a:r>
              <a:rPr kumimoji="0" lang="en-GB" sz="2133" b="0" i="0" u="none" strike="noStrike" kern="1200" cap="none" spc="0" normalizeH="0" baseline="0" noProof="0" dirty="0">
                <a:ln>
                  <a:noFill/>
                </a:ln>
                <a:solidFill>
                  <a:srgbClr val="002A5C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: Giuseppe Tilocca – University of Sevilla </a:t>
            </a:r>
          </a:p>
          <a:p>
            <a:pPr marR="0" lvl="1" algn="l" defTabSz="914400" rtl="0" eaLnBrk="0" fontAlgn="auto" latinLnBrk="0" hangingPunct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rgbClr val="F68C53">
                  <a:lumMod val="75000"/>
                </a:srgbClr>
              </a:buClr>
              <a:buSzTx/>
              <a:tabLst/>
              <a:defRPr/>
            </a:pPr>
            <a:endParaRPr kumimoji="0" lang="en-GB" sz="2133" b="1" i="0" u="none" strike="noStrike" kern="1200" cap="none" spc="0" normalizeH="0" baseline="0" noProof="0" dirty="0">
              <a:ln>
                <a:noFill/>
              </a:ln>
              <a:solidFill>
                <a:srgbClr val="002A5C"/>
              </a:solidFill>
              <a:effectLst/>
              <a:uLnTx/>
              <a:uFillTx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marR="0" lvl="1" indent="0" algn="l" defTabSz="914400" rtl="0" eaLnBrk="0" fontAlgn="auto" latinLnBrk="0" hangingPunct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rgbClr val="F68C53">
                  <a:lumMod val="75000"/>
                </a:srgbClr>
              </a:buClr>
              <a:buSzTx/>
              <a:buFontTx/>
              <a:buNone/>
              <a:tabLst/>
              <a:defRPr/>
            </a:pPr>
            <a:endParaRPr kumimoji="0" lang="en-GB" sz="2133" b="0" i="0" u="none" strike="noStrike" kern="1200" cap="none" spc="0" normalizeH="0" baseline="0" noProof="0" dirty="0">
              <a:ln>
                <a:noFill/>
              </a:ln>
              <a:solidFill>
                <a:srgbClr val="002A5C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457200" marR="0" lvl="1" indent="0" algn="l" defTabSz="914400" rtl="0" eaLnBrk="0" fontAlgn="auto" latinLnBrk="0" hangingPunct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rgbClr val="F68C53">
                  <a:lumMod val="75000"/>
                </a:srgbClr>
              </a:buClr>
              <a:buSzTx/>
              <a:buFontTx/>
              <a:buNone/>
              <a:tabLst/>
              <a:defRPr/>
            </a:pPr>
            <a:endParaRPr kumimoji="0" lang="en-GB" sz="2133" b="0" i="0" u="none" strike="noStrike" kern="1200" cap="none" spc="0" normalizeH="0" baseline="0" noProof="0" dirty="0">
              <a:ln>
                <a:noFill/>
              </a:ln>
              <a:solidFill>
                <a:srgbClr val="002A5C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457200" marR="0" lvl="1" indent="0" algn="l" defTabSz="914400" rtl="0" eaLnBrk="0" fontAlgn="auto" latinLnBrk="0" hangingPunct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rgbClr val="F68C53">
                  <a:lumMod val="75000"/>
                </a:srgbClr>
              </a:buClr>
              <a:buSzTx/>
              <a:buFontTx/>
              <a:buNone/>
              <a:tabLst/>
              <a:defRPr/>
            </a:pPr>
            <a:endParaRPr kumimoji="0" lang="en-GB" sz="2133" b="0" i="0" u="none" strike="noStrike" kern="1200" cap="none" spc="0" normalizeH="0" baseline="0" noProof="0" dirty="0">
              <a:ln>
                <a:noFill/>
              </a:ln>
              <a:solidFill>
                <a:srgbClr val="002A5C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457200" marR="0" lvl="1" indent="0" algn="l" defTabSz="914400" rtl="0" eaLnBrk="0" fontAlgn="auto" latinLnBrk="0" hangingPunct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rgbClr val="F68C53">
                  <a:lumMod val="75000"/>
                </a:srgbClr>
              </a:buClr>
              <a:buSzTx/>
              <a:buFontTx/>
              <a:buNone/>
              <a:tabLst/>
              <a:defRPr/>
            </a:pPr>
            <a:endParaRPr kumimoji="0" lang="en-GB" sz="2133" b="0" i="0" u="none" strike="noStrike" kern="1200" cap="none" spc="0" normalizeH="0" baseline="0" noProof="0" dirty="0">
              <a:ln>
                <a:noFill/>
              </a:ln>
              <a:solidFill>
                <a:srgbClr val="002A5C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457200" marR="0" lvl="1" indent="0" algn="l" defTabSz="914400" rtl="0" eaLnBrk="0" fontAlgn="auto" latinLnBrk="0" hangingPunct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rgbClr val="F68C53">
                  <a:lumMod val="75000"/>
                </a:srgbClr>
              </a:buClr>
              <a:buSzTx/>
              <a:buFontTx/>
              <a:buNone/>
              <a:tabLst/>
              <a:defRPr/>
            </a:pPr>
            <a:endParaRPr kumimoji="0" lang="en-GB" sz="2133" b="0" i="0" u="none" strike="noStrike" kern="1200" cap="none" spc="0" normalizeH="0" baseline="0" noProof="0" dirty="0">
              <a:ln>
                <a:noFill/>
              </a:ln>
              <a:solidFill>
                <a:srgbClr val="002A5C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457200" marR="0" lvl="1" indent="0" algn="l" defTabSz="914400" rtl="0" eaLnBrk="0" fontAlgn="auto" latinLnBrk="0" hangingPunct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rgbClr val="F68C53">
                  <a:lumMod val="75000"/>
                </a:srgbClr>
              </a:buClr>
              <a:buSzTx/>
              <a:buFontTx/>
              <a:buNone/>
              <a:tabLst/>
              <a:defRPr/>
            </a:pPr>
            <a:endParaRPr kumimoji="0" lang="en-GB" sz="2133" b="0" i="0" u="none" strike="noStrike" kern="1200" cap="none" spc="0" normalizeH="0" baseline="0" noProof="0" dirty="0">
              <a:ln>
                <a:noFill/>
              </a:ln>
              <a:solidFill>
                <a:srgbClr val="002A5C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457200" marR="0" lvl="1" indent="0" algn="l" defTabSz="914400" rtl="0" eaLnBrk="0" fontAlgn="auto" latinLnBrk="0" hangingPunct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rgbClr val="F68C53">
                  <a:lumMod val="75000"/>
                </a:srgbClr>
              </a:buClr>
              <a:buSzTx/>
              <a:buFontTx/>
              <a:buNone/>
              <a:tabLst/>
              <a:defRPr/>
            </a:pPr>
            <a:endParaRPr kumimoji="0" lang="en-GB" sz="2133" b="0" i="0" u="none" strike="noStrike" kern="1200" cap="none" spc="0" normalizeH="0" baseline="0" noProof="0" dirty="0">
              <a:ln>
                <a:noFill/>
              </a:ln>
              <a:solidFill>
                <a:srgbClr val="002A5C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457200" marR="0" lvl="1" indent="0" algn="l" defTabSz="914400" rtl="0" eaLnBrk="0" fontAlgn="auto" latinLnBrk="0" hangingPunct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rgbClr val="F68C53">
                  <a:lumMod val="75000"/>
                </a:srgbClr>
              </a:buClr>
              <a:buSzTx/>
              <a:buFontTx/>
              <a:buNone/>
              <a:tabLst/>
              <a:defRPr/>
            </a:pPr>
            <a:endParaRPr kumimoji="0" lang="en-GB" sz="2133" b="0" i="0" u="none" strike="noStrike" kern="1200" cap="none" spc="0" normalizeH="0" baseline="0" noProof="0" dirty="0">
              <a:ln>
                <a:noFill/>
              </a:ln>
              <a:solidFill>
                <a:srgbClr val="002A5C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457200" marR="0" lvl="1" indent="0" algn="l" defTabSz="914400" rtl="0" eaLnBrk="0" fontAlgn="auto" latinLnBrk="0" hangingPunct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rgbClr val="F68C53">
                  <a:lumMod val="75000"/>
                </a:srgbClr>
              </a:buClr>
              <a:buSzTx/>
              <a:buFontTx/>
              <a:buNone/>
              <a:tabLst/>
              <a:defRPr/>
            </a:pPr>
            <a:endParaRPr kumimoji="0" lang="en-GB" sz="2133" b="0" i="0" u="none" strike="noStrike" kern="1200" cap="none" spc="0" normalizeH="0" baseline="0" noProof="0" dirty="0">
              <a:ln>
                <a:noFill/>
              </a:ln>
              <a:solidFill>
                <a:srgbClr val="002A5C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130091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5" name="Slide Number Placeholder 1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990478" indent="-380953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523811" indent="-30476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2133333" indent="-30476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742858" indent="-30476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3352380" indent="-30476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3961906" indent="-30476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4571430" indent="-30476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5180953" indent="-30476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793C922-BF5D-4FA6-B320-FA1D2B199EB9}" type="slidenum">
              <a:rPr kumimoji="0" lang="en-GB" altLang="en-US" sz="1867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GB" altLang="en-US" sz="1867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5" name="Title 2"/>
          <p:cNvSpPr>
            <a:spLocks noGrp="1"/>
          </p:cNvSpPr>
          <p:nvPr>
            <p:ph type="title"/>
          </p:nvPr>
        </p:nvSpPr>
        <p:spPr>
          <a:xfrm>
            <a:off x="1219200" y="299244"/>
            <a:ext cx="10972800" cy="1219200"/>
          </a:xfrm>
        </p:spPr>
        <p:txBody>
          <a:bodyPr>
            <a:noAutofit/>
          </a:bodyPr>
          <a:lstStyle/>
          <a:p>
            <a:pPr marL="0">
              <a:defRPr/>
            </a:pPr>
            <a:r>
              <a:rPr lang="nl-NL" sz="4267" dirty="0" err="1">
                <a:solidFill>
                  <a:srgbClr val="002060"/>
                </a:solidFill>
                <a:latin typeface="Arial Bold"/>
                <a:cs typeface="Arial Bold"/>
              </a:rPr>
              <a:t>Decentralised</a:t>
            </a:r>
            <a:r>
              <a:rPr lang="nl-NL" sz="4267" dirty="0">
                <a:solidFill>
                  <a:srgbClr val="002060"/>
                </a:solidFill>
                <a:latin typeface="Arial Bold"/>
                <a:cs typeface="Arial Bold"/>
              </a:rPr>
              <a:t> Energy Systems WG</a:t>
            </a:r>
            <a:br>
              <a:rPr lang="nl-NL" sz="4267" dirty="0">
                <a:solidFill>
                  <a:srgbClr val="002060"/>
                </a:solidFill>
                <a:latin typeface="Arial Bold"/>
                <a:cs typeface="Arial Bold"/>
              </a:rPr>
            </a:br>
            <a:r>
              <a:rPr lang="nl-NL" sz="2667" dirty="0">
                <a:solidFill>
                  <a:schemeClr val="accent1"/>
                </a:solidFill>
                <a:latin typeface="Arial Bold"/>
                <a:cs typeface="Arial Bold"/>
              </a:rPr>
              <a:t>Summary </a:t>
            </a:r>
            <a:r>
              <a:rPr lang="nl-NL" sz="2667" dirty="0" err="1">
                <a:solidFill>
                  <a:schemeClr val="accent1"/>
                </a:solidFill>
                <a:latin typeface="Arial Bold"/>
                <a:cs typeface="Arial Bold"/>
              </a:rPr>
              <a:t>from</a:t>
            </a:r>
            <a:r>
              <a:rPr lang="nl-NL" sz="2667" dirty="0">
                <a:solidFill>
                  <a:schemeClr val="accent1"/>
                </a:solidFill>
                <a:latin typeface="Arial Bold"/>
                <a:cs typeface="Arial Bold"/>
              </a:rPr>
              <a:t> last minutes</a:t>
            </a:r>
            <a:endParaRPr lang="en-GB" altLang="en-US" sz="2667" dirty="0">
              <a:solidFill>
                <a:schemeClr val="accent1"/>
              </a:solidFill>
            </a:endParaRPr>
          </a:p>
        </p:txBody>
      </p:sp>
      <p:sp>
        <p:nvSpPr>
          <p:cNvPr id="9" name="Text Box 8"/>
          <p:cNvSpPr txBox="1">
            <a:spLocks noChangeArrowheads="1"/>
          </p:cNvSpPr>
          <p:nvPr/>
        </p:nvSpPr>
        <p:spPr bwMode="auto">
          <a:xfrm>
            <a:off x="203200" y="1633049"/>
            <a:ext cx="11785600" cy="75451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marR="0" lvl="1" indent="0" algn="l" defTabSz="914400" rtl="0" eaLnBrk="0" fontAlgn="auto" latinLnBrk="0" hangingPunct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rgbClr val="F68C53">
                  <a:lumMod val="75000"/>
                </a:srgbClr>
              </a:buClr>
              <a:buSzTx/>
              <a:buFontTx/>
              <a:buNone/>
              <a:tabLst/>
              <a:defRPr/>
            </a:pPr>
            <a:endParaRPr kumimoji="0" lang="en-GB" sz="2133" b="0" i="0" u="none" strike="noStrike" kern="1200" cap="none" spc="0" normalizeH="0" baseline="0" noProof="0" dirty="0">
              <a:ln>
                <a:noFill/>
              </a:ln>
              <a:solidFill>
                <a:srgbClr val="002A5C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800100" marR="0" lvl="1" indent="-342900" algn="l" defTabSz="914400" rtl="0" eaLnBrk="0" fontAlgn="auto" latinLnBrk="0" hangingPunct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rgbClr val="F68C53">
                  <a:lumMod val="75000"/>
                </a:srgbClr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2133" b="1" i="0" u="none" strike="noStrike" kern="1200" cap="none" spc="0" normalizeH="0" baseline="0" noProof="0" dirty="0">
                <a:ln>
                  <a:noFill/>
                </a:ln>
                <a:solidFill>
                  <a:srgbClr val="002A5C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DES WG</a:t>
            </a:r>
            <a:r>
              <a:rPr kumimoji="0" lang="en-GB" sz="2133" i="0" u="none" strike="noStrike" kern="1200" cap="none" spc="0" normalizeH="0" baseline="0" noProof="0" dirty="0">
                <a:ln>
                  <a:noFill/>
                </a:ln>
                <a:solidFill>
                  <a:srgbClr val="002A5C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had its launching meetings in September 2021:</a:t>
            </a:r>
          </a:p>
          <a:p>
            <a:pPr marR="0" lvl="1" algn="l" defTabSz="914400" rtl="0" eaLnBrk="0" fontAlgn="auto" latinLnBrk="0" hangingPunct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rgbClr val="F68C53">
                  <a:lumMod val="75000"/>
                </a:srgbClr>
              </a:buClr>
              <a:buSzTx/>
              <a:tabLst/>
              <a:defRPr/>
            </a:pPr>
            <a:endParaRPr kumimoji="0" lang="en-GB" sz="2133" i="0" u="none" strike="noStrike" kern="1200" cap="none" spc="0" normalizeH="0" baseline="0" noProof="0" dirty="0">
              <a:ln>
                <a:noFill/>
              </a:ln>
              <a:solidFill>
                <a:srgbClr val="002A5C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800100" marR="0" lvl="1" indent="-342900" algn="l" defTabSz="914400" rtl="0" eaLnBrk="0" fontAlgn="auto" latinLnBrk="0" hangingPunct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rgbClr val="F68C53">
                  <a:lumMod val="75000"/>
                </a:srgbClr>
              </a:buClr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GB" sz="2133" b="0" i="0" u="none" strike="noStrike" kern="1200" cap="none" spc="0" normalizeH="0" baseline="0" noProof="0" dirty="0">
                <a:ln>
                  <a:noFill/>
                </a:ln>
                <a:solidFill>
                  <a:srgbClr val="002A5C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Started a mapping process on the scope and objectives of the WG; </a:t>
            </a:r>
          </a:p>
          <a:p>
            <a:pPr marL="800100" marR="0" lvl="1" indent="-342900" algn="l" defTabSz="914400" rtl="0" eaLnBrk="0" fontAlgn="auto" latinLnBrk="0" hangingPunct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rgbClr val="F68C53">
                  <a:lumMod val="75000"/>
                </a:srgbClr>
              </a:buClr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lang="en-GB" sz="2133" dirty="0">
                <a:solidFill>
                  <a:srgbClr val="002A5C"/>
                </a:solidFill>
                <a:latin typeface="Arial" panose="020B0604020202020204" pitchFamily="34" charset="0"/>
              </a:rPr>
              <a:t>Discussed questions and Members expectations towards the Group such as:</a:t>
            </a:r>
          </a:p>
          <a:p>
            <a:pPr marR="0" lvl="1" algn="l" defTabSz="914400" rtl="0" eaLnBrk="0" fontAlgn="auto" latinLnBrk="0" hangingPunct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rgbClr val="F68C53">
                  <a:lumMod val="75000"/>
                </a:srgbClr>
              </a:buClr>
              <a:buSzTx/>
              <a:tabLst/>
              <a:defRPr/>
            </a:pPr>
            <a:r>
              <a:rPr lang="en-GB" sz="2133" dirty="0">
                <a:solidFill>
                  <a:srgbClr val="002A5C"/>
                </a:solidFill>
                <a:latin typeface="Arial" panose="020B0604020202020204" pitchFamily="34" charset="0"/>
              </a:rPr>
              <a:t> </a:t>
            </a:r>
          </a:p>
          <a:p>
            <a:pPr marL="1257300" lvl="2" indent="-342900" eaLnBrk="0" hangingPunct="0">
              <a:lnSpc>
                <a:spcPct val="114000"/>
              </a:lnSpc>
              <a:buClr>
                <a:srgbClr val="F68C53">
                  <a:lumMod val="75000"/>
                </a:srgbClr>
              </a:buClr>
              <a:buFont typeface="Wingdings" panose="05000000000000000000" pitchFamily="2" charset="2"/>
              <a:buChar char="ü"/>
              <a:defRPr/>
            </a:pPr>
            <a:r>
              <a:rPr kumimoji="0" lang="en-GB" sz="2133" b="0" i="0" u="none" strike="noStrike" kern="1200" cap="none" spc="0" normalizeH="0" baseline="0" noProof="0" dirty="0">
                <a:ln>
                  <a:noFill/>
                </a:ln>
                <a:solidFill>
                  <a:srgbClr val="002A5C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Definition of DES</a:t>
            </a:r>
          </a:p>
          <a:p>
            <a:pPr marL="1257300" lvl="2" indent="-342900" eaLnBrk="0" hangingPunct="0">
              <a:lnSpc>
                <a:spcPct val="114000"/>
              </a:lnSpc>
              <a:buClr>
                <a:srgbClr val="F68C53">
                  <a:lumMod val="75000"/>
                </a:srgbClr>
              </a:buClr>
              <a:buFont typeface="Wingdings" panose="05000000000000000000" pitchFamily="2" charset="2"/>
              <a:buChar char="ü"/>
              <a:defRPr/>
            </a:pPr>
            <a:r>
              <a:rPr lang="en-GB" sz="2133" dirty="0">
                <a:solidFill>
                  <a:srgbClr val="002A5C"/>
                </a:solidFill>
                <a:latin typeface="Arial" panose="020B0604020202020204" pitchFamily="34" charset="0"/>
              </a:rPr>
              <a:t>Understand the systemic and intersectoral approach induced by DES</a:t>
            </a:r>
          </a:p>
          <a:p>
            <a:pPr marL="1257300" lvl="2" indent="-342900" eaLnBrk="0" hangingPunct="0">
              <a:lnSpc>
                <a:spcPct val="114000"/>
              </a:lnSpc>
              <a:buClr>
                <a:srgbClr val="F68C53">
                  <a:lumMod val="75000"/>
                </a:srgbClr>
              </a:buClr>
              <a:buFont typeface="Wingdings" panose="05000000000000000000" pitchFamily="2" charset="2"/>
              <a:buChar char="ü"/>
              <a:defRPr/>
            </a:pPr>
            <a:r>
              <a:rPr kumimoji="0" lang="en-GB" sz="2133" b="0" i="0" u="none" strike="noStrike" kern="1200" cap="none" spc="0" normalizeH="0" baseline="0" noProof="0" dirty="0">
                <a:ln>
                  <a:noFill/>
                </a:ln>
                <a:solidFill>
                  <a:srgbClr val="002A5C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Understand the role of GTs as a flexi</a:t>
            </a:r>
            <a:r>
              <a:rPr lang="en-GB" sz="2133" dirty="0" err="1">
                <a:solidFill>
                  <a:srgbClr val="002A5C"/>
                </a:solidFill>
                <a:latin typeface="Arial" panose="020B0604020202020204" pitchFamily="34" charset="0"/>
              </a:rPr>
              <a:t>ble</a:t>
            </a:r>
            <a:r>
              <a:rPr lang="en-GB" sz="2133" dirty="0">
                <a:solidFill>
                  <a:srgbClr val="002A5C"/>
                </a:solidFill>
                <a:latin typeface="Arial" panose="020B0604020202020204" pitchFamily="34" charset="0"/>
              </a:rPr>
              <a:t> unit in DES</a:t>
            </a:r>
          </a:p>
          <a:p>
            <a:pPr marL="1257300" lvl="2" indent="-342900" eaLnBrk="0" hangingPunct="0">
              <a:lnSpc>
                <a:spcPct val="114000"/>
              </a:lnSpc>
              <a:buClr>
                <a:srgbClr val="F68C53">
                  <a:lumMod val="75000"/>
                </a:srgbClr>
              </a:buClr>
              <a:buFont typeface="Wingdings" panose="05000000000000000000" pitchFamily="2" charset="2"/>
              <a:buChar char="ü"/>
              <a:defRPr/>
            </a:pPr>
            <a:r>
              <a:rPr kumimoji="0" lang="en-GB" sz="2133" b="0" i="0" u="none" strike="noStrike" kern="1200" cap="none" spc="0" normalizeH="0" baseline="0" noProof="0" dirty="0">
                <a:ln>
                  <a:noFill/>
                </a:ln>
                <a:solidFill>
                  <a:srgbClr val="002A5C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Understand the component level requirements </a:t>
            </a:r>
          </a:p>
          <a:p>
            <a:pPr marR="0" lvl="1" algn="l" defTabSz="914400" rtl="0" eaLnBrk="0" fontAlgn="auto" latinLnBrk="0" hangingPunct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rgbClr val="F68C53">
                  <a:lumMod val="75000"/>
                </a:srgbClr>
              </a:buClr>
              <a:buSzTx/>
              <a:tabLst/>
              <a:defRPr/>
            </a:pPr>
            <a:endParaRPr kumimoji="0" lang="en-GB" sz="2133" b="1" i="0" u="none" strike="noStrike" kern="1200" cap="none" spc="0" normalizeH="0" baseline="0" noProof="0" dirty="0">
              <a:ln>
                <a:noFill/>
              </a:ln>
              <a:solidFill>
                <a:srgbClr val="002A5C"/>
              </a:solidFill>
              <a:effectLst/>
              <a:uLnTx/>
              <a:uFillTx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marR="0" lvl="1" indent="0" algn="l" defTabSz="914400" rtl="0" eaLnBrk="0" fontAlgn="auto" latinLnBrk="0" hangingPunct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rgbClr val="F68C53">
                  <a:lumMod val="75000"/>
                </a:srgbClr>
              </a:buClr>
              <a:buSzTx/>
              <a:buFontTx/>
              <a:buNone/>
              <a:tabLst/>
              <a:defRPr/>
            </a:pPr>
            <a:endParaRPr kumimoji="0" lang="en-GB" sz="2133" b="0" i="0" u="none" strike="noStrike" kern="1200" cap="none" spc="0" normalizeH="0" baseline="0" noProof="0" dirty="0">
              <a:ln>
                <a:noFill/>
              </a:ln>
              <a:solidFill>
                <a:srgbClr val="002A5C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457200" marR="0" lvl="1" indent="0" algn="l" defTabSz="914400" rtl="0" eaLnBrk="0" fontAlgn="auto" latinLnBrk="0" hangingPunct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rgbClr val="F68C53">
                  <a:lumMod val="75000"/>
                </a:srgbClr>
              </a:buClr>
              <a:buSzTx/>
              <a:buFontTx/>
              <a:buNone/>
              <a:tabLst/>
              <a:defRPr/>
            </a:pPr>
            <a:endParaRPr kumimoji="0" lang="en-GB" sz="2133" b="0" i="0" u="none" strike="noStrike" kern="1200" cap="none" spc="0" normalizeH="0" baseline="0" noProof="0" dirty="0">
              <a:ln>
                <a:noFill/>
              </a:ln>
              <a:solidFill>
                <a:srgbClr val="002A5C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457200" marR="0" lvl="1" indent="0" algn="l" defTabSz="914400" rtl="0" eaLnBrk="0" fontAlgn="auto" latinLnBrk="0" hangingPunct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rgbClr val="F68C53">
                  <a:lumMod val="75000"/>
                </a:srgbClr>
              </a:buClr>
              <a:buSzTx/>
              <a:buFontTx/>
              <a:buNone/>
              <a:tabLst/>
              <a:defRPr/>
            </a:pPr>
            <a:endParaRPr kumimoji="0" lang="en-GB" sz="2133" b="0" i="0" u="none" strike="noStrike" kern="1200" cap="none" spc="0" normalizeH="0" baseline="0" noProof="0" dirty="0">
              <a:ln>
                <a:noFill/>
              </a:ln>
              <a:solidFill>
                <a:srgbClr val="002A5C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457200" marR="0" lvl="1" indent="0" algn="l" defTabSz="914400" rtl="0" eaLnBrk="0" fontAlgn="auto" latinLnBrk="0" hangingPunct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rgbClr val="F68C53">
                  <a:lumMod val="75000"/>
                </a:srgbClr>
              </a:buClr>
              <a:buSzTx/>
              <a:buFontTx/>
              <a:buNone/>
              <a:tabLst/>
              <a:defRPr/>
            </a:pPr>
            <a:endParaRPr kumimoji="0" lang="en-GB" sz="2133" b="0" i="0" u="none" strike="noStrike" kern="1200" cap="none" spc="0" normalizeH="0" baseline="0" noProof="0" dirty="0">
              <a:ln>
                <a:noFill/>
              </a:ln>
              <a:solidFill>
                <a:srgbClr val="002A5C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457200" marR="0" lvl="1" indent="0" algn="l" defTabSz="914400" rtl="0" eaLnBrk="0" fontAlgn="auto" latinLnBrk="0" hangingPunct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rgbClr val="F68C53">
                  <a:lumMod val="75000"/>
                </a:srgbClr>
              </a:buClr>
              <a:buSzTx/>
              <a:buFontTx/>
              <a:buNone/>
              <a:tabLst/>
              <a:defRPr/>
            </a:pPr>
            <a:endParaRPr kumimoji="0" lang="en-GB" sz="2133" b="0" i="0" u="none" strike="noStrike" kern="1200" cap="none" spc="0" normalizeH="0" baseline="0" noProof="0" dirty="0">
              <a:ln>
                <a:noFill/>
              </a:ln>
              <a:solidFill>
                <a:srgbClr val="002A5C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457200" marR="0" lvl="1" indent="0" algn="l" defTabSz="914400" rtl="0" eaLnBrk="0" fontAlgn="auto" latinLnBrk="0" hangingPunct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rgbClr val="F68C53">
                  <a:lumMod val="75000"/>
                </a:srgbClr>
              </a:buClr>
              <a:buSzTx/>
              <a:buFontTx/>
              <a:buNone/>
              <a:tabLst/>
              <a:defRPr/>
            </a:pPr>
            <a:endParaRPr kumimoji="0" lang="en-GB" sz="2133" b="0" i="0" u="none" strike="noStrike" kern="1200" cap="none" spc="0" normalizeH="0" baseline="0" noProof="0" dirty="0">
              <a:ln>
                <a:noFill/>
              </a:ln>
              <a:solidFill>
                <a:srgbClr val="002A5C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457200" marR="0" lvl="1" indent="0" algn="l" defTabSz="914400" rtl="0" eaLnBrk="0" fontAlgn="auto" latinLnBrk="0" hangingPunct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rgbClr val="F68C53">
                  <a:lumMod val="75000"/>
                </a:srgbClr>
              </a:buClr>
              <a:buSzTx/>
              <a:buFontTx/>
              <a:buNone/>
              <a:tabLst/>
              <a:defRPr/>
            </a:pPr>
            <a:endParaRPr kumimoji="0" lang="en-GB" sz="2133" b="0" i="0" u="none" strike="noStrike" kern="1200" cap="none" spc="0" normalizeH="0" baseline="0" noProof="0" dirty="0">
              <a:ln>
                <a:noFill/>
              </a:ln>
              <a:solidFill>
                <a:srgbClr val="002A5C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457200" marR="0" lvl="1" indent="0" algn="l" defTabSz="914400" rtl="0" eaLnBrk="0" fontAlgn="auto" latinLnBrk="0" hangingPunct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rgbClr val="F68C53">
                  <a:lumMod val="75000"/>
                </a:srgbClr>
              </a:buClr>
              <a:buSzTx/>
              <a:buFontTx/>
              <a:buNone/>
              <a:tabLst/>
              <a:defRPr/>
            </a:pPr>
            <a:endParaRPr kumimoji="0" lang="en-GB" sz="2133" b="0" i="0" u="none" strike="noStrike" kern="1200" cap="none" spc="0" normalizeH="0" baseline="0" noProof="0" dirty="0">
              <a:ln>
                <a:noFill/>
              </a:ln>
              <a:solidFill>
                <a:srgbClr val="002A5C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457200" marR="0" lvl="1" indent="0" algn="l" defTabSz="914400" rtl="0" eaLnBrk="0" fontAlgn="auto" latinLnBrk="0" hangingPunct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rgbClr val="F68C53">
                  <a:lumMod val="75000"/>
                </a:srgbClr>
              </a:buClr>
              <a:buSzTx/>
              <a:buFontTx/>
              <a:buNone/>
              <a:tabLst/>
              <a:defRPr/>
            </a:pPr>
            <a:endParaRPr kumimoji="0" lang="en-GB" sz="2133" b="0" i="0" u="none" strike="noStrike" kern="1200" cap="none" spc="0" normalizeH="0" baseline="0" noProof="0" dirty="0">
              <a:ln>
                <a:noFill/>
              </a:ln>
              <a:solidFill>
                <a:srgbClr val="002A5C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052195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5" name="Slide Number Placeholder 1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990478" indent="-380953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523811" indent="-30476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2133333" indent="-30476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742858" indent="-30476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3352380" indent="-30476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3961906" indent="-30476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4571430" indent="-30476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5180953" indent="-30476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793C922-BF5D-4FA6-B320-FA1D2B199EB9}" type="slidenum">
              <a:rPr kumimoji="0" lang="en-GB" altLang="en-US" sz="1867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GB" altLang="en-US" sz="1867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5" name="Title 2"/>
          <p:cNvSpPr>
            <a:spLocks noGrp="1"/>
          </p:cNvSpPr>
          <p:nvPr>
            <p:ph type="title"/>
          </p:nvPr>
        </p:nvSpPr>
        <p:spPr>
          <a:xfrm>
            <a:off x="1219200" y="299244"/>
            <a:ext cx="10972800" cy="1219200"/>
          </a:xfrm>
        </p:spPr>
        <p:txBody>
          <a:bodyPr>
            <a:noAutofit/>
          </a:bodyPr>
          <a:lstStyle/>
          <a:p>
            <a:pPr marL="0">
              <a:defRPr/>
            </a:pPr>
            <a:r>
              <a:rPr lang="nl-NL" sz="4267" dirty="0" err="1">
                <a:solidFill>
                  <a:srgbClr val="002060"/>
                </a:solidFill>
                <a:latin typeface="Arial Bold"/>
                <a:cs typeface="Arial Bold"/>
              </a:rPr>
              <a:t>Decentralised</a:t>
            </a:r>
            <a:r>
              <a:rPr lang="nl-NL" sz="4267" dirty="0">
                <a:solidFill>
                  <a:srgbClr val="002060"/>
                </a:solidFill>
                <a:latin typeface="Arial Bold"/>
                <a:cs typeface="Arial Bold"/>
              </a:rPr>
              <a:t> Energy Systems WG</a:t>
            </a:r>
            <a:br>
              <a:rPr lang="nl-NL" sz="4267" dirty="0">
                <a:solidFill>
                  <a:srgbClr val="002060"/>
                </a:solidFill>
                <a:latin typeface="Arial Bold"/>
                <a:cs typeface="Arial Bold"/>
              </a:rPr>
            </a:br>
            <a:r>
              <a:rPr lang="nl-NL" sz="2667" dirty="0">
                <a:solidFill>
                  <a:schemeClr val="accent1"/>
                </a:solidFill>
                <a:latin typeface="Arial Bold"/>
                <a:cs typeface="Arial Bold"/>
              </a:rPr>
              <a:t>DES WG </a:t>
            </a:r>
            <a:r>
              <a:rPr lang="nl-NL" sz="2667" dirty="0" err="1">
                <a:solidFill>
                  <a:schemeClr val="accent1"/>
                </a:solidFill>
                <a:latin typeface="Arial Bold"/>
                <a:cs typeface="Arial Bold"/>
              </a:rPr>
              <a:t>Roadmap</a:t>
            </a:r>
            <a:endParaRPr lang="en-GB" altLang="en-US" sz="2667" dirty="0">
              <a:solidFill>
                <a:schemeClr val="accent1"/>
              </a:solidFill>
            </a:endParaRPr>
          </a:p>
        </p:txBody>
      </p:sp>
      <p:sp>
        <p:nvSpPr>
          <p:cNvPr id="9" name="Text Box 8"/>
          <p:cNvSpPr txBox="1">
            <a:spLocks noChangeArrowheads="1"/>
          </p:cNvSpPr>
          <p:nvPr/>
        </p:nvSpPr>
        <p:spPr bwMode="auto">
          <a:xfrm>
            <a:off x="203200" y="1633049"/>
            <a:ext cx="11785600" cy="64225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marR="0" lvl="1" indent="0" algn="l" defTabSz="914400" rtl="0" eaLnBrk="0" fontAlgn="auto" latinLnBrk="0" hangingPunct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rgbClr val="F68C53">
                  <a:lumMod val="75000"/>
                </a:srgbClr>
              </a:buClr>
              <a:buSzTx/>
              <a:buFontTx/>
              <a:buNone/>
              <a:tabLst/>
              <a:defRPr/>
            </a:pPr>
            <a:endParaRPr kumimoji="0" lang="en-GB" sz="2133" b="0" i="0" u="none" strike="noStrike" kern="1200" cap="none" spc="0" normalizeH="0" baseline="0" noProof="0" dirty="0">
              <a:ln>
                <a:noFill/>
              </a:ln>
              <a:solidFill>
                <a:srgbClr val="002A5C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800100" marR="0" lvl="1" indent="-342900" algn="l" defTabSz="914400" rtl="0" eaLnBrk="0" fontAlgn="auto" latinLnBrk="0" hangingPunct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rgbClr val="F68C53">
                  <a:lumMod val="75000"/>
                </a:srgbClr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2133" b="1" i="0" u="none" strike="noStrike" kern="1200" cap="none" spc="0" normalizeH="0" baseline="0" noProof="0" dirty="0">
                <a:ln>
                  <a:noFill/>
                </a:ln>
                <a:solidFill>
                  <a:srgbClr val="002A5C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From these</a:t>
            </a:r>
            <a:r>
              <a:rPr lang="en-GB" sz="2133" b="1" dirty="0">
                <a:solidFill>
                  <a:srgbClr val="002A5C"/>
                </a:solidFill>
                <a:latin typeface="Arial" panose="020B0604020202020204" pitchFamily="34" charset="0"/>
              </a:rPr>
              <a:t> first discussions, Chairs and ETN Secretariat developed a roadmap for the WG: </a:t>
            </a:r>
          </a:p>
          <a:p>
            <a:pPr marR="0" lvl="1" algn="l" defTabSz="914400" rtl="0" eaLnBrk="0" fontAlgn="auto" latinLnBrk="0" hangingPunct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rgbClr val="F68C53">
                  <a:lumMod val="75000"/>
                </a:srgbClr>
              </a:buClr>
              <a:buSzTx/>
              <a:tabLst/>
              <a:defRPr/>
            </a:pPr>
            <a:endParaRPr kumimoji="0" lang="en-GB" sz="2133" i="0" u="none" strike="noStrike" kern="1200" cap="none" spc="0" normalizeH="0" baseline="0" noProof="0" dirty="0">
              <a:ln>
                <a:noFill/>
              </a:ln>
              <a:solidFill>
                <a:srgbClr val="002A5C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R="0" lvl="1" algn="l" defTabSz="914400" rtl="0" eaLnBrk="0" fontAlgn="auto" latinLnBrk="0" hangingPunct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rgbClr val="F68C53">
                  <a:lumMod val="75000"/>
                </a:srgbClr>
              </a:buClr>
              <a:buSzTx/>
              <a:tabLst/>
              <a:defRPr/>
            </a:pPr>
            <a:endParaRPr lang="en-GB" sz="2133" dirty="0">
              <a:solidFill>
                <a:srgbClr val="002A5C"/>
              </a:solidFill>
              <a:latin typeface="Arial" panose="020B0604020202020204" pitchFamily="34" charset="0"/>
            </a:endParaRPr>
          </a:p>
          <a:p>
            <a:pPr marR="0" lvl="1" algn="l" defTabSz="914400" rtl="0" eaLnBrk="0" fontAlgn="auto" latinLnBrk="0" hangingPunct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rgbClr val="F68C53">
                  <a:lumMod val="75000"/>
                </a:srgbClr>
              </a:buClr>
              <a:buSzTx/>
              <a:tabLst/>
              <a:defRPr/>
            </a:pPr>
            <a:endParaRPr kumimoji="0" lang="en-GB" sz="2133" i="0" u="none" strike="noStrike" kern="1200" cap="none" spc="0" normalizeH="0" baseline="0" noProof="0" dirty="0">
              <a:ln>
                <a:noFill/>
              </a:ln>
              <a:solidFill>
                <a:srgbClr val="002A5C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R="0" lvl="1" algn="l" defTabSz="914400" rtl="0" eaLnBrk="0" fontAlgn="auto" latinLnBrk="0" hangingPunct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rgbClr val="F68C53">
                  <a:lumMod val="75000"/>
                </a:srgbClr>
              </a:buClr>
              <a:buSzTx/>
              <a:tabLst/>
              <a:defRPr/>
            </a:pPr>
            <a:endParaRPr kumimoji="0" lang="en-GB" sz="2133" i="0" u="none" strike="noStrike" kern="1200" cap="none" spc="0" normalizeH="0" baseline="0" noProof="0" dirty="0">
              <a:ln>
                <a:noFill/>
              </a:ln>
              <a:solidFill>
                <a:srgbClr val="002A5C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R="0" lvl="1" algn="l" defTabSz="914400" rtl="0" eaLnBrk="0" fontAlgn="auto" latinLnBrk="0" hangingPunct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rgbClr val="F68C53">
                  <a:lumMod val="75000"/>
                </a:srgbClr>
              </a:buClr>
              <a:buSzTx/>
              <a:tabLst/>
              <a:defRPr/>
            </a:pPr>
            <a:endParaRPr kumimoji="0" lang="en-GB" sz="2133" b="1" i="0" u="none" strike="noStrike" kern="1200" cap="none" spc="0" normalizeH="0" baseline="0" noProof="0" dirty="0">
              <a:ln>
                <a:noFill/>
              </a:ln>
              <a:solidFill>
                <a:srgbClr val="002A5C"/>
              </a:solidFill>
              <a:effectLst/>
              <a:uLnTx/>
              <a:uFillTx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marR="0" lvl="1" indent="0" algn="l" defTabSz="914400" rtl="0" eaLnBrk="0" fontAlgn="auto" latinLnBrk="0" hangingPunct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rgbClr val="F68C53">
                  <a:lumMod val="75000"/>
                </a:srgbClr>
              </a:buClr>
              <a:buSzTx/>
              <a:buFontTx/>
              <a:buNone/>
              <a:tabLst/>
              <a:defRPr/>
            </a:pPr>
            <a:endParaRPr kumimoji="0" lang="en-GB" sz="2133" b="0" i="0" u="none" strike="noStrike" kern="1200" cap="none" spc="0" normalizeH="0" baseline="0" noProof="0" dirty="0">
              <a:ln>
                <a:noFill/>
              </a:ln>
              <a:solidFill>
                <a:srgbClr val="002A5C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457200" marR="0" lvl="1" indent="0" algn="l" defTabSz="914400" rtl="0" eaLnBrk="0" fontAlgn="auto" latinLnBrk="0" hangingPunct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rgbClr val="F68C53">
                  <a:lumMod val="75000"/>
                </a:srgbClr>
              </a:buClr>
              <a:buSzTx/>
              <a:buFontTx/>
              <a:buNone/>
              <a:tabLst/>
              <a:defRPr/>
            </a:pPr>
            <a:endParaRPr kumimoji="0" lang="en-GB" sz="2133" b="0" i="0" u="none" strike="noStrike" kern="1200" cap="none" spc="0" normalizeH="0" baseline="0" noProof="0" dirty="0">
              <a:ln>
                <a:noFill/>
              </a:ln>
              <a:solidFill>
                <a:srgbClr val="002A5C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457200" marR="0" lvl="1" indent="0" algn="l" defTabSz="914400" rtl="0" eaLnBrk="0" fontAlgn="auto" latinLnBrk="0" hangingPunct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rgbClr val="F68C53">
                  <a:lumMod val="75000"/>
                </a:srgbClr>
              </a:buClr>
              <a:buSzTx/>
              <a:buFontTx/>
              <a:buNone/>
              <a:tabLst/>
              <a:defRPr/>
            </a:pPr>
            <a:endParaRPr kumimoji="0" lang="en-GB" sz="2133" b="0" i="0" u="none" strike="noStrike" kern="1200" cap="none" spc="0" normalizeH="0" baseline="0" noProof="0" dirty="0">
              <a:ln>
                <a:noFill/>
              </a:ln>
              <a:solidFill>
                <a:srgbClr val="002A5C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457200" marR="0" lvl="1" indent="0" algn="l" defTabSz="914400" rtl="0" eaLnBrk="0" fontAlgn="auto" latinLnBrk="0" hangingPunct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rgbClr val="F68C53">
                  <a:lumMod val="75000"/>
                </a:srgbClr>
              </a:buClr>
              <a:buSzTx/>
              <a:buFontTx/>
              <a:buNone/>
              <a:tabLst/>
              <a:defRPr/>
            </a:pPr>
            <a:endParaRPr kumimoji="0" lang="en-GB" sz="2133" b="0" i="0" u="none" strike="noStrike" kern="1200" cap="none" spc="0" normalizeH="0" baseline="0" noProof="0" dirty="0">
              <a:ln>
                <a:noFill/>
              </a:ln>
              <a:solidFill>
                <a:srgbClr val="002A5C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457200" marR="0" lvl="1" indent="0" algn="l" defTabSz="914400" rtl="0" eaLnBrk="0" fontAlgn="auto" latinLnBrk="0" hangingPunct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rgbClr val="F68C53">
                  <a:lumMod val="75000"/>
                </a:srgbClr>
              </a:buClr>
              <a:buSzTx/>
              <a:buFontTx/>
              <a:buNone/>
              <a:tabLst/>
              <a:defRPr/>
            </a:pPr>
            <a:endParaRPr kumimoji="0" lang="en-GB" sz="2133" b="0" i="0" u="none" strike="noStrike" kern="1200" cap="none" spc="0" normalizeH="0" baseline="0" noProof="0" dirty="0">
              <a:ln>
                <a:noFill/>
              </a:ln>
              <a:solidFill>
                <a:srgbClr val="002A5C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457200" marR="0" lvl="1" indent="0" algn="l" defTabSz="914400" rtl="0" eaLnBrk="0" fontAlgn="auto" latinLnBrk="0" hangingPunct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rgbClr val="F68C53">
                  <a:lumMod val="75000"/>
                </a:srgbClr>
              </a:buClr>
              <a:buSzTx/>
              <a:buFontTx/>
              <a:buNone/>
              <a:tabLst/>
              <a:defRPr/>
            </a:pPr>
            <a:endParaRPr kumimoji="0" lang="en-GB" sz="2133" b="0" i="0" u="none" strike="noStrike" kern="1200" cap="none" spc="0" normalizeH="0" baseline="0" noProof="0" dirty="0">
              <a:ln>
                <a:noFill/>
              </a:ln>
              <a:solidFill>
                <a:srgbClr val="002A5C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457200" marR="0" lvl="1" indent="0" algn="l" defTabSz="914400" rtl="0" eaLnBrk="0" fontAlgn="auto" latinLnBrk="0" hangingPunct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rgbClr val="F68C53">
                  <a:lumMod val="75000"/>
                </a:srgbClr>
              </a:buClr>
              <a:buSzTx/>
              <a:buFontTx/>
              <a:buNone/>
              <a:tabLst/>
              <a:defRPr/>
            </a:pPr>
            <a:endParaRPr kumimoji="0" lang="en-GB" sz="2133" b="0" i="0" u="none" strike="noStrike" kern="1200" cap="none" spc="0" normalizeH="0" baseline="0" noProof="0" dirty="0">
              <a:ln>
                <a:noFill/>
              </a:ln>
              <a:solidFill>
                <a:srgbClr val="002A5C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457200" marR="0" lvl="1" indent="0" algn="l" defTabSz="914400" rtl="0" eaLnBrk="0" fontAlgn="auto" latinLnBrk="0" hangingPunct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rgbClr val="F68C53">
                  <a:lumMod val="75000"/>
                </a:srgbClr>
              </a:buClr>
              <a:buSzTx/>
              <a:buFontTx/>
              <a:buNone/>
              <a:tabLst/>
              <a:defRPr/>
            </a:pPr>
            <a:endParaRPr kumimoji="0" lang="en-GB" sz="2133" b="0" i="0" u="none" strike="noStrike" kern="1200" cap="none" spc="0" normalizeH="0" baseline="0" noProof="0" dirty="0">
              <a:ln>
                <a:noFill/>
              </a:ln>
              <a:solidFill>
                <a:srgbClr val="002A5C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457200" marR="0" lvl="1" indent="0" algn="l" defTabSz="914400" rtl="0" eaLnBrk="0" fontAlgn="auto" latinLnBrk="0" hangingPunct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rgbClr val="F68C53">
                  <a:lumMod val="75000"/>
                </a:srgbClr>
              </a:buClr>
              <a:buSzTx/>
              <a:buFontTx/>
              <a:buNone/>
              <a:tabLst/>
              <a:defRPr/>
            </a:pPr>
            <a:endParaRPr kumimoji="0" lang="en-GB" sz="2133" b="0" i="0" u="none" strike="noStrike" kern="1200" cap="none" spc="0" normalizeH="0" baseline="0" noProof="0" dirty="0">
              <a:ln>
                <a:noFill/>
              </a:ln>
              <a:solidFill>
                <a:srgbClr val="002A5C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75AC3D7C-857A-4C78-B9E5-2F5D00B07F5E}"/>
              </a:ext>
            </a:extLst>
          </p:cNvPr>
          <p:cNvSpPr/>
          <p:nvPr/>
        </p:nvSpPr>
        <p:spPr>
          <a:xfrm>
            <a:off x="2256366" y="2899097"/>
            <a:ext cx="7679268" cy="105980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b="1" dirty="0"/>
              <a:t>Scope of the WG</a:t>
            </a:r>
          </a:p>
          <a:p>
            <a:pPr algn="ctr"/>
            <a:r>
              <a:rPr lang="en-GB" sz="2400" dirty="0"/>
              <a:t>identify and assess promising DES applications where GTs may be </a:t>
            </a:r>
            <a:r>
              <a:rPr lang="en-GB" sz="2400" b="1" dirty="0">
                <a:highlight>
                  <a:srgbClr val="000080"/>
                </a:highlight>
              </a:rPr>
              <a:t>technically</a:t>
            </a:r>
            <a:r>
              <a:rPr lang="en-GB" sz="2400" dirty="0">
                <a:highlight>
                  <a:srgbClr val="000080"/>
                </a:highlight>
              </a:rPr>
              <a:t> </a:t>
            </a:r>
            <a:r>
              <a:rPr lang="en-GB" sz="2400" dirty="0"/>
              <a:t>and</a:t>
            </a:r>
            <a:r>
              <a:rPr lang="en-GB" sz="2400" dirty="0">
                <a:highlight>
                  <a:srgbClr val="000080"/>
                </a:highlight>
              </a:rPr>
              <a:t> </a:t>
            </a:r>
            <a:r>
              <a:rPr lang="en-GB" sz="2400" b="1" dirty="0">
                <a:highlight>
                  <a:srgbClr val="000080"/>
                </a:highlight>
              </a:rPr>
              <a:t>commercially</a:t>
            </a:r>
            <a:r>
              <a:rPr lang="en-GB" sz="2400" dirty="0"/>
              <a:t> integrated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F7ED944-5D6F-43CF-BD98-0476A4880CC5}"/>
              </a:ext>
            </a:extLst>
          </p:cNvPr>
          <p:cNvSpPr/>
          <p:nvPr/>
        </p:nvSpPr>
        <p:spPr>
          <a:xfrm>
            <a:off x="1219200" y="4552122"/>
            <a:ext cx="4058478" cy="113306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b="1" dirty="0"/>
              <a:t> Benchmarking approach</a:t>
            </a:r>
            <a:endParaRPr lang="en-BE" sz="2400" b="1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A43D161-B6A8-44F5-8951-3641A9B830EB}"/>
              </a:ext>
            </a:extLst>
          </p:cNvPr>
          <p:cNvSpPr/>
          <p:nvPr/>
        </p:nvSpPr>
        <p:spPr>
          <a:xfrm>
            <a:off x="6914324" y="4552122"/>
            <a:ext cx="4058478" cy="113306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b="1" dirty="0"/>
              <a:t>Screening criteria </a:t>
            </a:r>
            <a:endParaRPr lang="en-BE" sz="2400" b="1" dirty="0"/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935C66CC-2015-44EF-BBBE-C60769C68084}"/>
              </a:ext>
            </a:extLst>
          </p:cNvPr>
          <p:cNvCxnSpPr/>
          <p:nvPr/>
        </p:nvCxnSpPr>
        <p:spPr>
          <a:xfrm>
            <a:off x="8602601" y="4122549"/>
            <a:ext cx="340962" cy="30996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75915BE6-1591-4610-B2D7-D9D5AA2C64E8}"/>
              </a:ext>
            </a:extLst>
          </p:cNvPr>
          <p:cNvCxnSpPr>
            <a:cxnSpLocks/>
          </p:cNvCxnSpPr>
          <p:nvPr/>
        </p:nvCxnSpPr>
        <p:spPr>
          <a:xfrm flipH="1">
            <a:off x="3112057" y="4089519"/>
            <a:ext cx="272764" cy="33198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096210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5" name="Slide Number Placeholder 1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990478" indent="-380953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523811" indent="-30476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2133333" indent="-30476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742858" indent="-30476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3352380" indent="-30476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3961906" indent="-30476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4571430" indent="-30476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5180953" indent="-30476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793C922-BF5D-4FA6-B320-FA1D2B199EB9}" type="slidenum">
              <a:rPr kumimoji="0" lang="en-GB" altLang="en-US" sz="1867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GB" altLang="en-US" sz="1867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5" name="Title 2"/>
          <p:cNvSpPr>
            <a:spLocks noGrp="1"/>
          </p:cNvSpPr>
          <p:nvPr>
            <p:ph type="title"/>
          </p:nvPr>
        </p:nvSpPr>
        <p:spPr>
          <a:xfrm>
            <a:off x="1219200" y="299244"/>
            <a:ext cx="10972800" cy="1219200"/>
          </a:xfrm>
        </p:spPr>
        <p:txBody>
          <a:bodyPr>
            <a:noAutofit/>
          </a:bodyPr>
          <a:lstStyle/>
          <a:p>
            <a:pPr marL="0">
              <a:defRPr/>
            </a:pPr>
            <a:r>
              <a:rPr lang="nl-NL" sz="4267" dirty="0" err="1">
                <a:solidFill>
                  <a:srgbClr val="002060"/>
                </a:solidFill>
                <a:latin typeface="Arial Bold"/>
                <a:cs typeface="Arial Bold"/>
              </a:rPr>
              <a:t>Decentralised</a:t>
            </a:r>
            <a:r>
              <a:rPr lang="nl-NL" sz="4267" dirty="0">
                <a:solidFill>
                  <a:srgbClr val="002060"/>
                </a:solidFill>
                <a:latin typeface="Arial Bold"/>
                <a:cs typeface="Arial Bold"/>
              </a:rPr>
              <a:t> Energy Systems WG</a:t>
            </a:r>
            <a:br>
              <a:rPr lang="nl-NL" sz="4267" dirty="0">
                <a:solidFill>
                  <a:srgbClr val="002060"/>
                </a:solidFill>
                <a:latin typeface="Arial Bold"/>
                <a:cs typeface="Arial Bold"/>
              </a:rPr>
            </a:br>
            <a:r>
              <a:rPr lang="nl-NL" sz="2667" dirty="0">
                <a:solidFill>
                  <a:schemeClr val="accent1"/>
                </a:solidFill>
                <a:latin typeface="Arial Bold"/>
                <a:cs typeface="Arial Bold"/>
              </a:rPr>
              <a:t>Matrix tool</a:t>
            </a:r>
            <a:endParaRPr lang="en-GB" altLang="en-US" sz="2667" dirty="0">
              <a:solidFill>
                <a:schemeClr val="accent1"/>
              </a:solidFill>
            </a:endParaRPr>
          </a:p>
        </p:txBody>
      </p:sp>
      <p:sp>
        <p:nvSpPr>
          <p:cNvPr id="9" name="Text Box 8"/>
          <p:cNvSpPr txBox="1">
            <a:spLocks noChangeArrowheads="1"/>
          </p:cNvSpPr>
          <p:nvPr/>
        </p:nvSpPr>
        <p:spPr bwMode="auto">
          <a:xfrm>
            <a:off x="0" y="1353659"/>
            <a:ext cx="11785600" cy="105387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marR="0" lvl="1" indent="0" algn="l" defTabSz="914400" rtl="0" eaLnBrk="0" fontAlgn="auto" latinLnBrk="0" hangingPunct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rgbClr val="F68C53">
                  <a:lumMod val="75000"/>
                </a:srgbClr>
              </a:buClr>
              <a:buSzTx/>
              <a:buFontTx/>
              <a:buNone/>
              <a:tabLst/>
              <a:defRPr/>
            </a:pPr>
            <a:endParaRPr kumimoji="0" lang="en-GB" sz="2133" b="0" i="0" u="none" strike="noStrike" kern="1200" cap="none" spc="0" normalizeH="0" baseline="0" noProof="0" dirty="0">
              <a:ln>
                <a:noFill/>
              </a:ln>
              <a:solidFill>
                <a:srgbClr val="002A5C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800100" marR="0" lvl="1" indent="-342900" algn="l" defTabSz="914400" rtl="0" eaLnBrk="0" fontAlgn="auto" latinLnBrk="0" hangingPunct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rgbClr val="F68C53">
                  <a:lumMod val="75000"/>
                </a:srgbClr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2133" i="0" u="none" strike="noStrike" kern="1200" cap="none" spc="0" normalizeH="0" baseline="0" noProof="0" dirty="0">
                <a:ln>
                  <a:noFill/>
                </a:ln>
                <a:solidFill>
                  <a:srgbClr val="002A5C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According to the roadmap, a </a:t>
            </a:r>
            <a:r>
              <a:rPr kumimoji="0" lang="en-GB" sz="2133" b="1" i="0" u="none" strike="noStrike" kern="1200" cap="none" spc="0" normalizeH="0" baseline="0" noProof="0" dirty="0">
                <a:ln>
                  <a:noFill/>
                </a:ln>
                <a:solidFill>
                  <a:srgbClr val="002A5C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draft matrix tool </a:t>
            </a:r>
            <a:r>
              <a:rPr kumimoji="0" lang="en-GB" sz="2133" i="0" u="none" strike="noStrike" kern="1200" cap="none" spc="0" normalizeH="0" baseline="0" noProof="0" dirty="0">
                <a:ln>
                  <a:noFill/>
                </a:ln>
                <a:solidFill>
                  <a:srgbClr val="002A5C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has been developed by the Chairs</a:t>
            </a:r>
            <a:r>
              <a:rPr lang="en-GB" sz="2133" dirty="0">
                <a:solidFill>
                  <a:srgbClr val="002A5C"/>
                </a:solidFill>
                <a:latin typeface="Arial" panose="020B0604020202020204" pitchFamily="34" charset="0"/>
              </a:rPr>
              <a:t>, listing potential applications and proposing potential criteria of assessment. </a:t>
            </a:r>
            <a:endParaRPr kumimoji="0" lang="en-GB" sz="2133" i="0" u="none" strike="noStrike" kern="1200" cap="none" spc="0" normalizeH="0" baseline="0" noProof="0" dirty="0">
              <a:ln>
                <a:noFill/>
              </a:ln>
              <a:solidFill>
                <a:srgbClr val="002A5C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800100" marR="0" lvl="1" indent="-342900" algn="l" defTabSz="914400" rtl="0" eaLnBrk="0" fontAlgn="auto" latinLnBrk="0" hangingPunct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rgbClr val="F68C53">
                  <a:lumMod val="75000"/>
                </a:srgbClr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endParaRPr lang="en-GB" sz="2133" dirty="0">
              <a:solidFill>
                <a:srgbClr val="002A5C"/>
              </a:solidFill>
              <a:latin typeface="Arial" panose="020B0604020202020204" pitchFamily="34" charset="0"/>
            </a:endParaRPr>
          </a:p>
          <a:p>
            <a:pPr marL="800100" marR="0" lvl="1" indent="-342900" algn="l" defTabSz="914400" rtl="0" eaLnBrk="0" fontAlgn="auto" latinLnBrk="0" hangingPunct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rgbClr val="F68C53">
                  <a:lumMod val="75000"/>
                </a:srgbClr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2133" i="0" u="none" strike="noStrike" kern="1200" cap="none" spc="0" normalizeH="0" baseline="0" noProof="0" dirty="0">
                <a:ln>
                  <a:noFill/>
                </a:ln>
                <a:solidFill>
                  <a:srgbClr val="002A5C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This tool should support to develop a systematic methodology for assessing any </a:t>
            </a:r>
            <a:r>
              <a:rPr lang="en-GB" sz="2133" dirty="0">
                <a:solidFill>
                  <a:srgbClr val="002A5C"/>
                </a:solidFill>
                <a:latin typeface="Arial" panose="020B0604020202020204" pitchFamily="34" charset="0"/>
              </a:rPr>
              <a:t>decentralised </a:t>
            </a:r>
            <a:r>
              <a:rPr kumimoji="0" lang="en-GB" sz="2133" i="0" u="none" strike="noStrike" kern="1200" cap="none" spc="0" normalizeH="0" baseline="0" noProof="0" dirty="0">
                <a:ln>
                  <a:noFill/>
                </a:ln>
                <a:solidFill>
                  <a:srgbClr val="002A5C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application with: </a:t>
            </a:r>
          </a:p>
          <a:p>
            <a:pPr marL="1257300" lvl="2" indent="-342900" eaLnBrk="0" hangingPunct="0">
              <a:lnSpc>
                <a:spcPct val="114000"/>
              </a:lnSpc>
              <a:buClr>
                <a:srgbClr val="F68C53">
                  <a:lumMod val="75000"/>
                </a:srgbClr>
              </a:buClr>
              <a:buFont typeface="Wingdings" panose="05000000000000000000" pitchFamily="2" charset="2"/>
              <a:buChar char="§"/>
              <a:defRPr/>
            </a:pPr>
            <a:r>
              <a:rPr lang="en-GB" sz="2133" b="1" dirty="0">
                <a:solidFill>
                  <a:srgbClr val="002A5C"/>
                </a:solidFill>
                <a:latin typeface="Arial" panose="020B0604020202020204" pitchFamily="34" charset="0"/>
              </a:rPr>
              <a:t>Technical requirements: </a:t>
            </a:r>
            <a:r>
              <a:rPr lang="en-GB" sz="2133" dirty="0">
                <a:solidFill>
                  <a:srgbClr val="002A5C"/>
                </a:solidFill>
                <a:latin typeface="Arial" panose="020B0604020202020204" pitchFamily="34" charset="0"/>
              </a:rPr>
              <a:t>(heat, cooling, integration with RES, size, emissions, interconnections.)</a:t>
            </a:r>
          </a:p>
          <a:p>
            <a:pPr marL="1257300" lvl="2" indent="-342900" eaLnBrk="0" hangingPunct="0">
              <a:lnSpc>
                <a:spcPct val="114000"/>
              </a:lnSpc>
              <a:buClr>
                <a:srgbClr val="F68C53">
                  <a:lumMod val="75000"/>
                </a:srgbClr>
              </a:buClr>
              <a:buFont typeface="Wingdings" panose="05000000000000000000" pitchFamily="2" charset="2"/>
              <a:buChar char="§"/>
              <a:defRPr/>
            </a:pPr>
            <a:r>
              <a:rPr kumimoji="0" lang="en-GB" sz="2133" b="1" i="0" u="none" strike="noStrike" kern="1200" cap="none" spc="0" normalizeH="0" baseline="0" noProof="0" dirty="0">
                <a:ln>
                  <a:noFill/>
                </a:ln>
                <a:solidFill>
                  <a:srgbClr val="002A5C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Regulatory framework: </a:t>
            </a:r>
            <a:r>
              <a:rPr kumimoji="0" lang="en-GB" sz="2133" i="0" u="none" strike="noStrike" kern="1200" cap="none" spc="0" normalizeH="0" baseline="0" noProof="0" dirty="0">
                <a:ln>
                  <a:noFill/>
                </a:ln>
                <a:solidFill>
                  <a:srgbClr val="002A5C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(energy policies, local regulations, tariffs, emission limits..) </a:t>
            </a:r>
          </a:p>
          <a:p>
            <a:pPr marL="1257300" lvl="2" indent="-342900" eaLnBrk="0" hangingPunct="0">
              <a:lnSpc>
                <a:spcPct val="114000"/>
              </a:lnSpc>
              <a:buClr>
                <a:srgbClr val="F68C53">
                  <a:lumMod val="75000"/>
                </a:srgbClr>
              </a:buClr>
              <a:buFont typeface="Wingdings" panose="05000000000000000000" pitchFamily="2" charset="2"/>
              <a:buChar char="§"/>
              <a:defRPr/>
            </a:pPr>
            <a:r>
              <a:rPr lang="en-GB" sz="2133" b="1" dirty="0">
                <a:solidFill>
                  <a:srgbClr val="002A5C"/>
                </a:solidFill>
                <a:latin typeface="Arial" panose="020B0604020202020204" pitchFamily="34" charset="0"/>
              </a:rPr>
              <a:t>Socioeconomics: </a:t>
            </a:r>
            <a:r>
              <a:rPr lang="en-GB" sz="2133" dirty="0">
                <a:solidFill>
                  <a:srgbClr val="002A5C"/>
                </a:solidFill>
                <a:latin typeface="Arial" panose="020B0604020202020204" pitchFamily="34" charset="0"/>
              </a:rPr>
              <a:t>is a GT the most competitive option? Would a user buy it or not at the end of the day ? Would the technology be socially accepted ? (drivers/barriers) </a:t>
            </a:r>
          </a:p>
          <a:p>
            <a:pPr lvl="2" eaLnBrk="0" hangingPunct="0">
              <a:lnSpc>
                <a:spcPct val="114000"/>
              </a:lnSpc>
              <a:buClr>
                <a:srgbClr val="F68C53">
                  <a:lumMod val="75000"/>
                </a:srgbClr>
              </a:buClr>
              <a:defRPr/>
            </a:pPr>
            <a:endParaRPr lang="en-GB" sz="2133" dirty="0">
              <a:solidFill>
                <a:srgbClr val="002A5C"/>
              </a:solidFill>
              <a:latin typeface="Arial" panose="020B0604020202020204" pitchFamily="34" charset="0"/>
            </a:endParaRPr>
          </a:p>
          <a:p>
            <a:pPr marL="800100" lvl="1" indent="-342900" eaLnBrk="0" hangingPunct="0">
              <a:lnSpc>
                <a:spcPct val="114000"/>
              </a:lnSpc>
              <a:buClr>
                <a:srgbClr val="F68C53">
                  <a:lumMod val="75000"/>
                </a:srgbClr>
              </a:buClr>
              <a:buFont typeface="Arial" panose="020B0604020202020204" pitchFamily="34" charset="0"/>
              <a:buChar char="•"/>
              <a:defRPr/>
            </a:pPr>
            <a:r>
              <a:rPr lang="en-GB" sz="2133" dirty="0">
                <a:solidFill>
                  <a:srgbClr val="002A5C"/>
                </a:solidFill>
                <a:latin typeface="Arial" panose="020B0604020202020204" pitchFamily="34" charset="0"/>
              </a:rPr>
              <a:t>The WG would have a common repository folder to contribute to this approach. </a:t>
            </a:r>
          </a:p>
          <a:p>
            <a:pPr marR="0" lvl="1" algn="l" defTabSz="914400" rtl="0" eaLnBrk="0" fontAlgn="auto" latinLnBrk="0" hangingPunct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rgbClr val="F68C53">
                  <a:lumMod val="75000"/>
                </a:srgbClr>
              </a:buClr>
              <a:buSzTx/>
              <a:tabLst/>
              <a:defRPr/>
            </a:pPr>
            <a:r>
              <a:rPr kumimoji="0" lang="en-GB" sz="2133" i="0" u="none" strike="noStrike" kern="1200" cap="none" spc="0" normalizeH="0" baseline="0" noProof="0" dirty="0">
                <a:ln>
                  <a:noFill/>
                </a:ln>
                <a:solidFill>
                  <a:srgbClr val="002A5C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</a:t>
            </a:r>
            <a:endParaRPr lang="en-GB" sz="2133" dirty="0">
              <a:solidFill>
                <a:srgbClr val="002A5C"/>
              </a:solidFill>
              <a:latin typeface="Arial" panose="020B0604020202020204" pitchFamily="34" charset="0"/>
            </a:endParaRPr>
          </a:p>
          <a:p>
            <a:pPr marR="0" lvl="1" algn="l" defTabSz="914400" rtl="0" eaLnBrk="0" fontAlgn="auto" latinLnBrk="0" hangingPunct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rgbClr val="F68C53">
                  <a:lumMod val="75000"/>
                </a:srgbClr>
              </a:buClr>
              <a:buSzTx/>
              <a:tabLst/>
              <a:defRPr/>
            </a:pPr>
            <a:endParaRPr kumimoji="0" lang="en-GB" sz="2133" i="0" u="none" strike="noStrike" kern="1200" cap="none" spc="0" normalizeH="0" baseline="0" noProof="0" dirty="0">
              <a:ln>
                <a:noFill/>
              </a:ln>
              <a:solidFill>
                <a:srgbClr val="002A5C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R="0" lvl="1" algn="l" defTabSz="914400" rtl="0" eaLnBrk="0" fontAlgn="auto" latinLnBrk="0" hangingPunct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rgbClr val="F68C53">
                  <a:lumMod val="75000"/>
                </a:srgbClr>
              </a:buClr>
              <a:buSzTx/>
              <a:tabLst/>
              <a:defRPr/>
            </a:pPr>
            <a:endParaRPr lang="en-GB" sz="2133" dirty="0">
              <a:solidFill>
                <a:srgbClr val="002A5C"/>
              </a:solidFill>
              <a:latin typeface="Arial" panose="020B0604020202020204" pitchFamily="34" charset="0"/>
            </a:endParaRPr>
          </a:p>
          <a:p>
            <a:pPr marR="0" lvl="1" algn="l" defTabSz="914400" rtl="0" eaLnBrk="0" fontAlgn="auto" latinLnBrk="0" hangingPunct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rgbClr val="F68C53">
                  <a:lumMod val="75000"/>
                </a:srgbClr>
              </a:buClr>
              <a:buSzTx/>
              <a:tabLst/>
              <a:defRPr/>
            </a:pPr>
            <a:endParaRPr kumimoji="0" lang="en-GB" sz="2133" i="0" u="none" strike="noStrike" kern="1200" cap="none" spc="0" normalizeH="0" baseline="0" noProof="0" dirty="0">
              <a:ln>
                <a:noFill/>
              </a:ln>
              <a:solidFill>
                <a:srgbClr val="002A5C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R="0" lvl="1" algn="l" defTabSz="914400" rtl="0" eaLnBrk="0" fontAlgn="auto" latinLnBrk="0" hangingPunct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rgbClr val="F68C53">
                  <a:lumMod val="75000"/>
                </a:srgbClr>
              </a:buClr>
              <a:buSzTx/>
              <a:tabLst/>
              <a:defRPr/>
            </a:pPr>
            <a:endParaRPr kumimoji="0" lang="en-GB" sz="2133" i="0" u="none" strike="noStrike" kern="1200" cap="none" spc="0" normalizeH="0" baseline="0" noProof="0" dirty="0">
              <a:ln>
                <a:noFill/>
              </a:ln>
              <a:solidFill>
                <a:srgbClr val="002A5C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R="0" lvl="1" algn="l" defTabSz="914400" rtl="0" eaLnBrk="0" fontAlgn="auto" latinLnBrk="0" hangingPunct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rgbClr val="F68C53">
                  <a:lumMod val="75000"/>
                </a:srgbClr>
              </a:buClr>
              <a:buSzTx/>
              <a:tabLst/>
              <a:defRPr/>
            </a:pPr>
            <a:endParaRPr kumimoji="0" lang="en-GB" sz="2133" b="1" i="0" u="none" strike="noStrike" kern="1200" cap="none" spc="0" normalizeH="0" baseline="0" noProof="0" dirty="0">
              <a:ln>
                <a:noFill/>
              </a:ln>
              <a:solidFill>
                <a:srgbClr val="002A5C"/>
              </a:solidFill>
              <a:effectLst/>
              <a:uLnTx/>
              <a:uFillTx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marR="0" lvl="1" indent="0" algn="l" defTabSz="914400" rtl="0" eaLnBrk="0" fontAlgn="auto" latinLnBrk="0" hangingPunct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rgbClr val="F68C53">
                  <a:lumMod val="75000"/>
                </a:srgbClr>
              </a:buClr>
              <a:buSzTx/>
              <a:buFontTx/>
              <a:buNone/>
              <a:tabLst/>
              <a:defRPr/>
            </a:pPr>
            <a:endParaRPr kumimoji="0" lang="en-GB" sz="2133" b="0" i="0" u="none" strike="noStrike" kern="1200" cap="none" spc="0" normalizeH="0" baseline="0" noProof="0" dirty="0">
              <a:ln>
                <a:noFill/>
              </a:ln>
              <a:solidFill>
                <a:srgbClr val="002A5C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457200" marR="0" lvl="1" indent="0" algn="l" defTabSz="914400" rtl="0" eaLnBrk="0" fontAlgn="auto" latinLnBrk="0" hangingPunct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rgbClr val="F68C53">
                  <a:lumMod val="75000"/>
                </a:srgbClr>
              </a:buClr>
              <a:buSzTx/>
              <a:buFontTx/>
              <a:buNone/>
              <a:tabLst/>
              <a:defRPr/>
            </a:pPr>
            <a:endParaRPr kumimoji="0" lang="en-GB" sz="2133" b="0" i="0" u="none" strike="noStrike" kern="1200" cap="none" spc="0" normalizeH="0" baseline="0" noProof="0" dirty="0">
              <a:ln>
                <a:noFill/>
              </a:ln>
              <a:solidFill>
                <a:srgbClr val="002A5C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457200" marR="0" lvl="1" indent="0" algn="l" defTabSz="914400" rtl="0" eaLnBrk="0" fontAlgn="auto" latinLnBrk="0" hangingPunct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rgbClr val="F68C53">
                  <a:lumMod val="75000"/>
                </a:srgbClr>
              </a:buClr>
              <a:buSzTx/>
              <a:buFontTx/>
              <a:buNone/>
              <a:tabLst/>
              <a:defRPr/>
            </a:pPr>
            <a:endParaRPr kumimoji="0" lang="en-GB" sz="2133" b="0" i="0" u="none" strike="noStrike" kern="1200" cap="none" spc="0" normalizeH="0" baseline="0" noProof="0" dirty="0">
              <a:ln>
                <a:noFill/>
              </a:ln>
              <a:solidFill>
                <a:srgbClr val="002A5C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457200" marR="0" lvl="1" indent="0" algn="l" defTabSz="914400" rtl="0" eaLnBrk="0" fontAlgn="auto" latinLnBrk="0" hangingPunct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rgbClr val="F68C53">
                  <a:lumMod val="75000"/>
                </a:srgbClr>
              </a:buClr>
              <a:buSzTx/>
              <a:buFontTx/>
              <a:buNone/>
              <a:tabLst/>
              <a:defRPr/>
            </a:pPr>
            <a:endParaRPr kumimoji="0" lang="en-GB" sz="2133" b="0" i="0" u="none" strike="noStrike" kern="1200" cap="none" spc="0" normalizeH="0" baseline="0" noProof="0" dirty="0">
              <a:ln>
                <a:noFill/>
              </a:ln>
              <a:solidFill>
                <a:srgbClr val="002A5C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457200" marR="0" lvl="1" indent="0" algn="l" defTabSz="914400" rtl="0" eaLnBrk="0" fontAlgn="auto" latinLnBrk="0" hangingPunct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rgbClr val="F68C53">
                  <a:lumMod val="75000"/>
                </a:srgbClr>
              </a:buClr>
              <a:buSzTx/>
              <a:buFontTx/>
              <a:buNone/>
              <a:tabLst/>
              <a:defRPr/>
            </a:pPr>
            <a:endParaRPr kumimoji="0" lang="en-GB" sz="2133" b="0" i="0" u="none" strike="noStrike" kern="1200" cap="none" spc="0" normalizeH="0" baseline="0" noProof="0" dirty="0">
              <a:ln>
                <a:noFill/>
              </a:ln>
              <a:solidFill>
                <a:srgbClr val="002A5C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457200" marR="0" lvl="1" indent="0" algn="l" defTabSz="914400" rtl="0" eaLnBrk="0" fontAlgn="auto" latinLnBrk="0" hangingPunct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rgbClr val="F68C53">
                  <a:lumMod val="75000"/>
                </a:srgbClr>
              </a:buClr>
              <a:buSzTx/>
              <a:buFontTx/>
              <a:buNone/>
              <a:tabLst/>
              <a:defRPr/>
            </a:pPr>
            <a:endParaRPr kumimoji="0" lang="en-GB" sz="2133" b="0" i="0" u="none" strike="noStrike" kern="1200" cap="none" spc="0" normalizeH="0" baseline="0" noProof="0" dirty="0">
              <a:ln>
                <a:noFill/>
              </a:ln>
              <a:solidFill>
                <a:srgbClr val="002A5C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457200" marR="0" lvl="1" indent="0" algn="l" defTabSz="914400" rtl="0" eaLnBrk="0" fontAlgn="auto" latinLnBrk="0" hangingPunct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rgbClr val="F68C53">
                  <a:lumMod val="75000"/>
                </a:srgbClr>
              </a:buClr>
              <a:buSzTx/>
              <a:buFontTx/>
              <a:buNone/>
              <a:tabLst/>
              <a:defRPr/>
            </a:pPr>
            <a:endParaRPr kumimoji="0" lang="en-GB" sz="2133" b="0" i="0" u="none" strike="noStrike" kern="1200" cap="none" spc="0" normalizeH="0" baseline="0" noProof="0" dirty="0">
              <a:ln>
                <a:noFill/>
              </a:ln>
              <a:solidFill>
                <a:srgbClr val="002A5C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457200" marR="0" lvl="1" indent="0" algn="l" defTabSz="914400" rtl="0" eaLnBrk="0" fontAlgn="auto" latinLnBrk="0" hangingPunct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rgbClr val="F68C53">
                  <a:lumMod val="75000"/>
                </a:srgbClr>
              </a:buClr>
              <a:buSzTx/>
              <a:buFontTx/>
              <a:buNone/>
              <a:tabLst/>
              <a:defRPr/>
            </a:pPr>
            <a:endParaRPr kumimoji="0" lang="en-GB" sz="2133" b="0" i="0" u="none" strike="noStrike" kern="1200" cap="none" spc="0" normalizeH="0" baseline="0" noProof="0" dirty="0">
              <a:ln>
                <a:noFill/>
              </a:ln>
              <a:solidFill>
                <a:srgbClr val="002A5C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457200" marR="0" lvl="1" indent="0" algn="l" defTabSz="914400" rtl="0" eaLnBrk="0" fontAlgn="auto" latinLnBrk="0" hangingPunct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rgbClr val="F68C53">
                  <a:lumMod val="75000"/>
                </a:srgbClr>
              </a:buClr>
              <a:buSzTx/>
              <a:buFontTx/>
              <a:buNone/>
              <a:tabLst/>
              <a:defRPr/>
            </a:pPr>
            <a:endParaRPr kumimoji="0" lang="en-GB" sz="2133" b="0" i="0" u="none" strike="noStrike" kern="1200" cap="none" spc="0" normalizeH="0" baseline="0" noProof="0" dirty="0">
              <a:ln>
                <a:noFill/>
              </a:ln>
              <a:solidFill>
                <a:srgbClr val="002A5C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589315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5" name="Slide Number Placeholder 1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990478" indent="-380953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523811" indent="-30476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2133333" indent="-30476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742858" indent="-30476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3352380" indent="-30476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3961906" indent="-30476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4571430" indent="-30476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5180953" indent="-30476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793C922-BF5D-4FA6-B320-FA1D2B199EB9}" type="slidenum">
              <a:rPr kumimoji="0" lang="en-GB" altLang="en-US" sz="1867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GB" altLang="en-US" sz="1867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5" name="Title 2"/>
          <p:cNvSpPr>
            <a:spLocks noGrp="1"/>
          </p:cNvSpPr>
          <p:nvPr>
            <p:ph type="title"/>
          </p:nvPr>
        </p:nvSpPr>
        <p:spPr>
          <a:xfrm>
            <a:off x="1219200" y="299244"/>
            <a:ext cx="10972800" cy="1219200"/>
          </a:xfrm>
        </p:spPr>
        <p:txBody>
          <a:bodyPr>
            <a:noAutofit/>
          </a:bodyPr>
          <a:lstStyle/>
          <a:p>
            <a:pPr marL="0">
              <a:defRPr/>
            </a:pPr>
            <a:r>
              <a:rPr lang="nl-NL" sz="4267" dirty="0" err="1">
                <a:solidFill>
                  <a:srgbClr val="002060"/>
                </a:solidFill>
                <a:latin typeface="Arial Bold"/>
                <a:cs typeface="Arial Bold"/>
              </a:rPr>
              <a:t>Decentralised</a:t>
            </a:r>
            <a:r>
              <a:rPr lang="nl-NL" sz="4267" dirty="0">
                <a:solidFill>
                  <a:srgbClr val="002060"/>
                </a:solidFill>
                <a:latin typeface="Arial Bold"/>
                <a:cs typeface="Arial Bold"/>
              </a:rPr>
              <a:t> Energy Systems WG</a:t>
            </a:r>
            <a:br>
              <a:rPr lang="nl-NL" sz="4267" dirty="0">
                <a:solidFill>
                  <a:srgbClr val="002060"/>
                </a:solidFill>
                <a:latin typeface="Arial Bold"/>
                <a:cs typeface="Arial Bold"/>
              </a:rPr>
            </a:br>
            <a:r>
              <a:rPr lang="nl-NL" sz="2667" dirty="0">
                <a:solidFill>
                  <a:schemeClr val="accent1"/>
                </a:solidFill>
                <a:latin typeface="Arial Bold"/>
                <a:cs typeface="Arial Bold"/>
              </a:rPr>
              <a:t>Matrix tool</a:t>
            </a:r>
            <a:endParaRPr lang="en-GB" altLang="en-US" sz="2667" dirty="0">
              <a:solidFill>
                <a:schemeClr val="accent1"/>
              </a:solidFill>
            </a:endParaRPr>
          </a:p>
        </p:txBody>
      </p:sp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9B904674-25A2-4A44-A3B1-181A757DFF1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3827660"/>
              </p:ext>
            </p:extLst>
          </p:nvPr>
        </p:nvGraphicFramePr>
        <p:xfrm>
          <a:off x="1219200" y="1689652"/>
          <a:ext cx="9230142" cy="43800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38357">
                  <a:extLst>
                    <a:ext uri="{9D8B030D-6E8A-4147-A177-3AD203B41FA5}">
                      <a16:colId xmlns:a16="http://schemas.microsoft.com/office/drawing/2014/main" val="739941603"/>
                    </a:ext>
                  </a:extLst>
                </a:gridCol>
                <a:gridCol w="1538357">
                  <a:extLst>
                    <a:ext uri="{9D8B030D-6E8A-4147-A177-3AD203B41FA5}">
                      <a16:colId xmlns:a16="http://schemas.microsoft.com/office/drawing/2014/main" val="3419899117"/>
                    </a:ext>
                  </a:extLst>
                </a:gridCol>
                <a:gridCol w="1538357">
                  <a:extLst>
                    <a:ext uri="{9D8B030D-6E8A-4147-A177-3AD203B41FA5}">
                      <a16:colId xmlns:a16="http://schemas.microsoft.com/office/drawing/2014/main" val="3944037609"/>
                    </a:ext>
                  </a:extLst>
                </a:gridCol>
                <a:gridCol w="1538357">
                  <a:extLst>
                    <a:ext uri="{9D8B030D-6E8A-4147-A177-3AD203B41FA5}">
                      <a16:colId xmlns:a16="http://schemas.microsoft.com/office/drawing/2014/main" val="3732155450"/>
                    </a:ext>
                  </a:extLst>
                </a:gridCol>
                <a:gridCol w="1538357">
                  <a:extLst>
                    <a:ext uri="{9D8B030D-6E8A-4147-A177-3AD203B41FA5}">
                      <a16:colId xmlns:a16="http://schemas.microsoft.com/office/drawing/2014/main" val="98121101"/>
                    </a:ext>
                  </a:extLst>
                </a:gridCol>
                <a:gridCol w="1538357">
                  <a:extLst>
                    <a:ext uri="{9D8B030D-6E8A-4147-A177-3AD203B41FA5}">
                      <a16:colId xmlns:a16="http://schemas.microsoft.com/office/drawing/2014/main" val="1934221688"/>
                    </a:ext>
                  </a:extLst>
                </a:gridCol>
              </a:tblGrid>
              <a:tr h="754572">
                <a:tc gridSpan="6"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Pros/Cons in small-micro GTs integration in DES</a:t>
                      </a:r>
                      <a:endParaRPr lang="en-BE" sz="2400" dirty="0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BE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BE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BE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BE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B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73274367"/>
                  </a:ext>
                </a:extLst>
              </a:tr>
              <a:tr h="421286">
                <a:tc gridSpan="2">
                  <a:txBody>
                    <a:bodyPr/>
                    <a:lstStyle/>
                    <a:p>
                      <a:pPr algn="ctr"/>
                      <a:r>
                        <a:rPr lang="en-GB" b="1" dirty="0">
                          <a:solidFill>
                            <a:schemeClr val="tx1"/>
                          </a:solidFill>
                        </a:rPr>
                        <a:t>1- Technical aspects </a:t>
                      </a:r>
                      <a:endParaRPr lang="en-BE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BE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b="1" dirty="0">
                          <a:solidFill>
                            <a:schemeClr val="tx1"/>
                          </a:solidFill>
                        </a:rPr>
                        <a:t>2 - Regulatory framework</a:t>
                      </a:r>
                      <a:endParaRPr lang="en-BE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BE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b="1" dirty="0">
                          <a:solidFill>
                            <a:schemeClr val="tx1"/>
                          </a:solidFill>
                        </a:rPr>
                        <a:t>3- Socioeconomics criteria</a:t>
                      </a:r>
                      <a:endParaRPr lang="en-BE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B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54167804"/>
                  </a:ext>
                </a:extLst>
              </a:tr>
              <a:tr h="421286">
                <a:tc>
                  <a:txBody>
                    <a:bodyPr/>
                    <a:lstStyle/>
                    <a:p>
                      <a:pPr algn="ctr"/>
                      <a:r>
                        <a:rPr lang="en-GB" b="0" dirty="0"/>
                        <a:t>Pros</a:t>
                      </a:r>
                      <a:endParaRPr lang="en-BE" b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dirty="0"/>
                        <a:t>Cons</a:t>
                      </a:r>
                      <a:endParaRPr lang="en-BE" b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dirty="0"/>
                        <a:t>Pros</a:t>
                      </a:r>
                      <a:endParaRPr lang="en-BE" b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dirty="0"/>
                        <a:t>Cons</a:t>
                      </a:r>
                      <a:endParaRPr lang="en-BE" b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dirty="0"/>
                        <a:t>Pro </a:t>
                      </a:r>
                      <a:endParaRPr lang="en-BE" b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dirty="0"/>
                        <a:t>Cons</a:t>
                      </a:r>
                      <a:endParaRPr lang="en-BE" b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63515606"/>
                  </a:ext>
                </a:extLst>
              </a:tr>
              <a:tr h="2782928">
                <a:tc>
                  <a:txBody>
                    <a:bodyPr/>
                    <a:lstStyle/>
                    <a:p>
                      <a:pPr algn="ctr"/>
                      <a:endParaRPr lang="en-BE" b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BE" b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BE" b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BE" b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BE" b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BE" b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326817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961691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5" name="Slide Number Placeholder 1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990478" indent="-380953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523811" indent="-30476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2133333" indent="-30476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742858" indent="-30476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3352380" indent="-30476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3961906" indent="-30476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4571430" indent="-30476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5180953" indent="-30476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793C922-BF5D-4FA6-B320-FA1D2B199EB9}" type="slidenum">
              <a:rPr kumimoji="0" lang="en-GB" altLang="en-US" sz="1867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GB" altLang="en-US" sz="1867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5" name="Title 2"/>
          <p:cNvSpPr>
            <a:spLocks noGrp="1"/>
          </p:cNvSpPr>
          <p:nvPr>
            <p:ph type="title"/>
          </p:nvPr>
        </p:nvSpPr>
        <p:spPr>
          <a:xfrm>
            <a:off x="1219200" y="299244"/>
            <a:ext cx="10972800" cy="1219200"/>
          </a:xfrm>
        </p:spPr>
        <p:txBody>
          <a:bodyPr>
            <a:noAutofit/>
          </a:bodyPr>
          <a:lstStyle/>
          <a:p>
            <a:pPr marL="0">
              <a:defRPr/>
            </a:pPr>
            <a:r>
              <a:rPr lang="nl-NL" sz="4267" dirty="0" err="1">
                <a:solidFill>
                  <a:srgbClr val="002060"/>
                </a:solidFill>
                <a:latin typeface="Arial Bold"/>
                <a:cs typeface="Arial Bold"/>
              </a:rPr>
              <a:t>Decentralised</a:t>
            </a:r>
            <a:r>
              <a:rPr lang="nl-NL" sz="4267" dirty="0">
                <a:solidFill>
                  <a:srgbClr val="002060"/>
                </a:solidFill>
                <a:latin typeface="Arial Bold"/>
                <a:cs typeface="Arial Bold"/>
              </a:rPr>
              <a:t> Energy Systems WG</a:t>
            </a:r>
            <a:br>
              <a:rPr lang="nl-NL" sz="4267" dirty="0">
                <a:solidFill>
                  <a:srgbClr val="002060"/>
                </a:solidFill>
                <a:latin typeface="Arial Bold"/>
                <a:cs typeface="Arial Bold"/>
              </a:rPr>
            </a:br>
            <a:r>
              <a:rPr lang="nl-NL" sz="2667" dirty="0" err="1">
                <a:solidFill>
                  <a:schemeClr val="accent1"/>
                </a:solidFill>
                <a:latin typeface="Arial Bold"/>
                <a:cs typeface="Arial Bold"/>
              </a:rPr>
              <a:t>Dissemination</a:t>
            </a:r>
            <a:r>
              <a:rPr lang="nl-NL" sz="2667" dirty="0">
                <a:solidFill>
                  <a:schemeClr val="accent1"/>
                </a:solidFill>
                <a:latin typeface="Arial Bold"/>
                <a:cs typeface="Arial Bold"/>
              </a:rPr>
              <a:t> </a:t>
            </a:r>
            <a:r>
              <a:rPr lang="nl-NL" sz="2667" dirty="0" err="1">
                <a:solidFill>
                  <a:schemeClr val="accent1"/>
                </a:solidFill>
                <a:latin typeface="Arial Bold"/>
                <a:cs typeface="Arial Bold"/>
              </a:rPr>
              <a:t>strategy</a:t>
            </a:r>
            <a:endParaRPr lang="en-GB" altLang="en-US" sz="2667" dirty="0">
              <a:solidFill>
                <a:schemeClr val="accent1"/>
              </a:solidFill>
            </a:endParaRPr>
          </a:p>
        </p:txBody>
      </p:sp>
      <p:sp>
        <p:nvSpPr>
          <p:cNvPr id="9" name="Text Box 8"/>
          <p:cNvSpPr txBox="1">
            <a:spLocks noChangeArrowheads="1"/>
          </p:cNvSpPr>
          <p:nvPr/>
        </p:nvSpPr>
        <p:spPr bwMode="auto">
          <a:xfrm>
            <a:off x="203200" y="1633049"/>
            <a:ext cx="11785600" cy="94156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marR="0" lvl="1" indent="0" algn="l" defTabSz="914400" rtl="0" eaLnBrk="0" fontAlgn="auto" latinLnBrk="0" hangingPunct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rgbClr val="F68C53">
                  <a:lumMod val="75000"/>
                </a:srgbClr>
              </a:buClr>
              <a:buSzTx/>
              <a:buFontTx/>
              <a:buNone/>
              <a:tabLst/>
              <a:defRPr/>
            </a:pPr>
            <a:endParaRPr kumimoji="0" lang="en-GB" sz="2133" b="0" i="0" u="none" strike="noStrike" kern="1200" cap="none" spc="0" normalizeH="0" baseline="0" noProof="0" dirty="0">
              <a:ln>
                <a:noFill/>
              </a:ln>
              <a:solidFill>
                <a:srgbClr val="002A5C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800100" marR="0" lvl="1" indent="-342900" algn="l" defTabSz="914400" rtl="0" eaLnBrk="0" fontAlgn="auto" latinLnBrk="0" hangingPunct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rgbClr val="F68C53">
                  <a:lumMod val="75000"/>
                </a:srgbClr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2130" i="0" u="none" strike="noStrike" kern="1200" cap="none" spc="0" normalizeH="0" baseline="0" noProof="0" dirty="0">
                <a:ln>
                  <a:noFill/>
                </a:ln>
                <a:solidFill>
                  <a:srgbClr val="002A5C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Disseminate and communicate the WG’s work: </a:t>
            </a:r>
          </a:p>
          <a:p>
            <a:pPr marL="800100" marR="0" lvl="1" indent="-342900" algn="l" defTabSz="914400" rtl="0" eaLnBrk="0" fontAlgn="auto" latinLnBrk="0" hangingPunct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rgbClr val="F68C53">
                  <a:lumMod val="75000"/>
                </a:srgbClr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endParaRPr lang="en-GB" sz="2133" dirty="0">
              <a:solidFill>
                <a:srgbClr val="002A5C"/>
              </a:solidFill>
              <a:latin typeface="Arial" panose="020B0604020202020204" pitchFamily="34" charset="0"/>
            </a:endParaRPr>
          </a:p>
          <a:p>
            <a:pPr marL="800100" marR="0" lvl="1" indent="-342900" algn="l" defTabSz="914400" rtl="0" eaLnBrk="0" fontAlgn="auto" latinLnBrk="0" hangingPunct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rgbClr val="F68C53">
                  <a:lumMod val="75000"/>
                </a:srgbClr>
              </a:buClr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lang="en-GB" sz="2133" dirty="0">
                <a:solidFill>
                  <a:srgbClr val="002A5C"/>
                </a:solidFill>
                <a:latin typeface="Arial" panose="020B0604020202020204" pitchFamily="34" charset="0"/>
              </a:rPr>
              <a:t>ETN AGM 2022 </a:t>
            </a:r>
            <a:r>
              <a:rPr lang="en-GB" sz="2133">
                <a:solidFill>
                  <a:srgbClr val="002A5C"/>
                </a:solidFill>
                <a:latin typeface="Arial" panose="020B0604020202020204" pitchFamily="34" charset="0"/>
              </a:rPr>
              <a:t>and Workshop </a:t>
            </a:r>
            <a:r>
              <a:rPr lang="en-GB" sz="2133" dirty="0">
                <a:solidFill>
                  <a:srgbClr val="002A5C"/>
                </a:solidFill>
                <a:latin typeface="Arial" panose="020B0604020202020204" pitchFamily="34" charset="0"/>
              </a:rPr>
              <a:t>(29-30 March – Brussels) </a:t>
            </a:r>
          </a:p>
          <a:p>
            <a:pPr marL="800100" marR="0" lvl="1" indent="-342900" algn="l" defTabSz="914400" rtl="0" eaLnBrk="0" fontAlgn="auto" latinLnBrk="0" hangingPunct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rgbClr val="F68C53">
                  <a:lumMod val="75000"/>
                </a:srgbClr>
              </a:buClr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lang="en-GB" sz="2133" dirty="0">
                <a:solidFill>
                  <a:srgbClr val="002A5C"/>
                </a:solidFill>
                <a:latin typeface="Arial" panose="020B0604020202020204" pitchFamily="34" charset="0"/>
              </a:rPr>
              <a:t>ASME Conference (June 2022)</a:t>
            </a:r>
          </a:p>
          <a:p>
            <a:pPr marL="800100" marR="0" lvl="1" indent="-342900" algn="l" defTabSz="914400" rtl="0" eaLnBrk="0" fontAlgn="auto" latinLnBrk="0" hangingPunct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rgbClr val="F68C53">
                  <a:lumMod val="75000"/>
                </a:srgbClr>
              </a:buClr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lang="en-GB" sz="2133" dirty="0">
                <a:solidFill>
                  <a:srgbClr val="002A5C"/>
                </a:solidFill>
                <a:latin typeface="Arial" panose="020B0604020202020204" pitchFamily="34" charset="0"/>
              </a:rPr>
              <a:t>ETN social medias channels (regular posts)</a:t>
            </a:r>
          </a:p>
          <a:p>
            <a:pPr marL="800100" marR="0" lvl="1" indent="-342900" algn="l" defTabSz="914400" rtl="0" eaLnBrk="0" fontAlgn="auto" latinLnBrk="0" hangingPunct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rgbClr val="F68C53">
                  <a:lumMod val="75000"/>
                </a:srgbClr>
              </a:buClr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lang="en-GB" sz="2133" dirty="0">
                <a:solidFill>
                  <a:srgbClr val="002A5C"/>
                </a:solidFill>
                <a:latin typeface="Arial" panose="020B0604020202020204" pitchFamily="34" charset="0"/>
              </a:rPr>
              <a:t>Summary review document – paper ?</a:t>
            </a:r>
          </a:p>
          <a:p>
            <a:pPr marL="800100" marR="0" lvl="1" indent="-342900" algn="l" defTabSz="914400" rtl="0" eaLnBrk="0" fontAlgn="auto" latinLnBrk="0" hangingPunct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rgbClr val="F68C53">
                  <a:lumMod val="75000"/>
                </a:srgbClr>
              </a:buClr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lang="en-GB" sz="2133" dirty="0">
                <a:solidFill>
                  <a:srgbClr val="002A5C"/>
                </a:solidFill>
                <a:latin typeface="Arial" panose="020B0604020202020204" pitchFamily="34" charset="0"/>
              </a:rPr>
              <a:t>A complete dissemination strategy would be decided later on in 2022. </a:t>
            </a:r>
          </a:p>
          <a:p>
            <a:pPr marL="800100" marR="0" lvl="1" indent="-342900" algn="l" defTabSz="914400" rtl="0" eaLnBrk="0" fontAlgn="auto" latinLnBrk="0" hangingPunct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rgbClr val="F68C53">
                  <a:lumMod val="75000"/>
                </a:srgbClr>
              </a:buClr>
              <a:buSzTx/>
              <a:buFont typeface="Wingdings" panose="05000000000000000000" pitchFamily="2" charset="2"/>
              <a:buChar char="§"/>
              <a:tabLst/>
              <a:defRPr/>
            </a:pPr>
            <a:endParaRPr kumimoji="0" lang="en-GB" sz="2133" i="0" u="none" strike="noStrike" kern="1200" cap="none" spc="0" normalizeH="0" baseline="0" noProof="0" dirty="0">
              <a:ln>
                <a:noFill/>
              </a:ln>
              <a:solidFill>
                <a:srgbClr val="002A5C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800100" marR="0" lvl="1" indent="-342900" algn="l" defTabSz="914400" rtl="0" eaLnBrk="0" fontAlgn="auto" latinLnBrk="0" hangingPunct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rgbClr val="F68C53">
                  <a:lumMod val="75000"/>
                </a:srgbClr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endParaRPr lang="en-GB" sz="2133" dirty="0">
              <a:solidFill>
                <a:srgbClr val="002A5C"/>
              </a:solidFill>
              <a:latin typeface="Arial" panose="020B0604020202020204" pitchFamily="34" charset="0"/>
            </a:endParaRPr>
          </a:p>
          <a:p>
            <a:pPr marR="0" lvl="1" algn="l" defTabSz="914400" rtl="0" eaLnBrk="0" fontAlgn="auto" latinLnBrk="0" hangingPunct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rgbClr val="F68C53">
                  <a:lumMod val="75000"/>
                </a:srgbClr>
              </a:buClr>
              <a:buSzTx/>
              <a:tabLst/>
              <a:defRPr/>
            </a:pPr>
            <a:r>
              <a:rPr kumimoji="0" lang="en-GB" sz="2133" i="0" u="none" strike="noStrike" kern="1200" cap="none" spc="0" normalizeH="0" baseline="0" noProof="0" dirty="0">
                <a:ln>
                  <a:noFill/>
                </a:ln>
                <a:solidFill>
                  <a:srgbClr val="002A5C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</a:t>
            </a:r>
            <a:endParaRPr lang="en-GB" sz="2133" dirty="0">
              <a:solidFill>
                <a:srgbClr val="002A5C"/>
              </a:solidFill>
              <a:latin typeface="Arial" panose="020B0604020202020204" pitchFamily="34" charset="0"/>
            </a:endParaRPr>
          </a:p>
          <a:p>
            <a:pPr marR="0" lvl="1" algn="l" defTabSz="914400" rtl="0" eaLnBrk="0" fontAlgn="auto" latinLnBrk="0" hangingPunct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rgbClr val="F68C53">
                  <a:lumMod val="75000"/>
                </a:srgbClr>
              </a:buClr>
              <a:buSzTx/>
              <a:tabLst/>
              <a:defRPr/>
            </a:pPr>
            <a:endParaRPr kumimoji="0" lang="en-GB" sz="2133" i="0" u="none" strike="noStrike" kern="1200" cap="none" spc="0" normalizeH="0" baseline="0" noProof="0" dirty="0">
              <a:ln>
                <a:noFill/>
              </a:ln>
              <a:solidFill>
                <a:srgbClr val="002A5C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R="0" lvl="1" algn="l" defTabSz="914400" rtl="0" eaLnBrk="0" fontAlgn="auto" latinLnBrk="0" hangingPunct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rgbClr val="F68C53">
                  <a:lumMod val="75000"/>
                </a:srgbClr>
              </a:buClr>
              <a:buSzTx/>
              <a:tabLst/>
              <a:defRPr/>
            </a:pPr>
            <a:endParaRPr lang="en-GB" sz="2133" dirty="0">
              <a:solidFill>
                <a:srgbClr val="002A5C"/>
              </a:solidFill>
              <a:latin typeface="Arial" panose="020B0604020202020204" pitchFamily="34" charset="0"/>
            </a:endParaRPr>
          </a:p>
          <a:p>
            <a:pPr marR="0" lvl="1" algn="l" defTabSz="914400" rtl="0" eaLnBrk="0" fontAlgn="auto" latinLnBrk="0" hangingPunct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rgbClr val="F68C53">
                  <a:lumMod val="75000"/>
                </a:srgbClr>
              </a:buClr>
              <a:buSzTx/>
              <a:tabLst/>
              <a:defRPr/>
            </a:pPr>
            <a:endParaRPr kumimoji="0" lang="en-GB" sz="2133" i="0" u="none" strike="noStrike" kern="1200" cap="none" spc="0" normalizeH="0" baseline="0" noProof="0" dirty="0">
              <a:ln>
                <a:noFill/>
              </a:ln>
              <a:solidFill>
                <a:srgbClr val="002A5C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R="0" lvl="1" algn="l" defTabSz="914400" rtl="0" eaLnBrk="0" fontAlgn="auto" latinLnBrk="0" hangingPunct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rgbClr val="F68C53">
                  <a:lumMod val="75000"/>
                </a:srgbClr>
              </a:buClr>
              <a:buSzTx/>
              <a:tabLst/>
              <a:defRPr/>
            </a:pPr>
            <a:endParaRPr kumimoji="0" lang="en-GB" sz="2133" i="0" u="none" strike="noStrike" kern="1200" cap="none" spc="0" normalizeH="0" baseline="0" noProof="0" dirty="0">
              <a:ln>
                <a:noFill/>
              </a:ln>
              <a:solidFill>
                <a:srgbClr val="002A5C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R="0" lvl="1" algn="l" defTabSz="914400" rtl="0" eaLnBrk="0" fontAlgn="auto" latinLnBrk="0" hangingPunct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rgbClr val="F68C53">
                  <a:lumMod val="75000"/>
                </a:srgbClr>
              </a:buClr>
              <a:buSzTx/>
              <a:tabLst/>
              <a:defRPr/>
            </a:pPr>
            <a:endParaRPr kumimoji="0" lang="en-GB" sz="2133" b="1" i="0" u="none" strike="noStrike" kern="1200" cap="none" spc="0" normalizeH="0" baseline="0" noProof="0" dirty="0">
              <a:ln>
                <a:noFill/>
              </a:ln>
              <a:solidFill>
                <a:srgbClr val="002A5C"/>
              </a:solidFill>
              <a:effectLst/>
              <a:uLnTx/>
              <a:uFillTx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marR="0" lvl="1" indent="0" algn="l" defTabSz="914400" rtl="0" eaLnBrk="0" fontAlgn="auto" latinLnBrk="0" hangingPunct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rgbClr val="F68C53">
                  <a:lumMod val="75000"/>
                </a:srgbClr>
              </a:buClr>
              <a:buSzTx/>
              <a:buFontTx/>
              <a:buNone/>
              <a:tabLst/>
              <a:defRPr/>
            </a:pPr>
            <a:endParaRPr kumimoji="0" lang="en-GB" sz="2133" b="0" i="0" u="none" strike="noStrike" kern="1200" cap="none" spc="0" normalizeH="0" baseline="0" noProof="0" dirty="0">
              <a:ln>
                <a:noFill/>
              </a:ln>
              <a:solidFill>
                <a:srgbClr val="002A5C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457200" marR="0" lvl="1" indent="0" algn="l" defTabSz="914400" rtl="0" eaLnBrk="0" fontAlgn="auto" latinLnBrk="0" hangingPunct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rgbClr val="F68C53">
                  <a:lumMod val="75000"/>
                </a:srgbClr>
              </a:buClr>
              <a:buSzTx/>
              <a:buFontTx/>
              <a:buNone/>
              <a:tabLst/>
              <a:defRPr/>
            </a:pPr>
            <a:endParaRPr kumimoji="0" lang="en-GB" sz="2133" b="0" i="0" u="none" strike="noStrike" kern="1200" cap="none" spc="0" normalizeH="0" baseline="0" noProof="0" dirty="0">
              <a:ln>
                <a:noFill/>
              </a:ln>
              <a:solidFill>
                <a:srgbClr val="002A5C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457200" marR="0" lvl="1" indent="0" algn="l" defTabSz="914400" rtl="0" eaLnBrk="0" fontAlgn="auto" latinLnBrk="0" hangingPunct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rgbClr val="F68C53">
                  <a:lumMod val="75000"/>
                </a:srgbClr>
              </a:buClr>
              <a:buSzTx/>
              <a:buFontTx/>
              <a:buNone/>
              <a:tabLst/>
              <a:defRPr/>
            </a:pPr>
            <a:endParaRPr kumimoji="0" lang="en-GB" sz="2133" b="0" i="0" u="none" strike="noStrike" kern="1200" cap="none" spc="0" normalizeH="0" baseline="0" noProof="0" dirty="0">
              <a:ln>
                <a:noFill/>
              </a:ln>
              <a:solidFill>
                <a:srgbClr val="002A5C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457200" marR="0" lvl="1" indent="0" algn="l" defTabSz="914400" rtl="0" eaLnBrk="0" fontAlgn="auto" latinLnBrk="0" hangingPunct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rgbClr val="F68C53">
                  <a:lumMod val="75000"/>
                </a:srgbClr>
              </a:buClr>
              <a:buSzTx/>
              <a:buFontTx/>
              <a:buNone/>
              <a:tabLst/>
              <a:defRPr/>
            </a:pPr>
            <a:endParaRPr kumimoji="0" lang="en-GB" sz="2133" b="0" i="0" u="none" strike="noStrike" kern="1200" cap="none" spc="0" normalizeH="0" baseline="0" noProof="0" dirty="0">
              <a:ln>
                <a:noFill/>
              </a:ln>
              <a:solidFill>
                <a:srgbClr val="002A5C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457200" marR="0" lvl="1" indent="0" algn="l" defTabSz="914400" rtl="0" eaLnBrk="0" fontAlgn="auto" latinLnBrk="0" hangingPunct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rgbClr val="F68C53">
                  <a:lumMod val="75000"/>
                </a:srgbClr>
              </a:buClr>
              <a:buSzTx/>
              <a:buFontTx/>
              <a:buNone/>
              <a:tabLst/>
              <a:defRPr/>
            </a:pPr>
            <a:endParaRPr kumimoji="0" lang="en-GB" sz="2133" b="0" i="0" u="none" strike="noStrike" kern="1200" cap="none" spc="0" normalizeH="0" baseline="0" noProof="0" dirty="0">
              <a:ln>
                <a:noFill/>
              </a:ln>
              <a:solidFill>
                <a:srgbClr val="002A5C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457200" marR="0" lvl="1" indent="0" algn="l" defTabSz="914400" rtl="0" eaLnBrk="0" fontAlgn="auto" latinLnBrk="0" hangingPunct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rgbClr val="F68C53">
                  <a:lumMod val="75000"/>
                </a:srgbClr>
              </a:buClr>
              <a:buSzTx/>
              <a:buFontTx/>
              <a:buNone/>
              <a:tabLst/>
              <a:defRPr/>
            </a:pPr>
            <a:endParaRPr kumimoji="0" lang="en-GB" sz="2133" b="0" i="0" u="none" strike="noStrike" kern="1200" cap="none" spc="0" normalizeH="0" baseline="0" noProof="0" dirty="0">
              <a:ln>
                <a:noFill/>
              </a:ln>
              <a:solidFill>
                <a:srgbClr val="002A5C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457200" marR="0" lvl="1" indent="0" algn="l" defTabSz="914400" rtl="0" eaLnBrk="0" fontAlgn="auto" latinLnBrk="0" hangingPunct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rgbClr val="F68C53">
                  <a:lumMod val="75000"/>
                </a:srgbClr>
              </a:buClr>
              <a:buSzTx/>
              <a:buFontTx/>
              <a:buNone/>
              <a:tabLst/>
              <a:defRPr/>
            </a:pPr>
            <a:endParaRPr kumimoji="0" lang="en-GB" sz="2133" b="0" i="0" u="none" strike="noStrike" kern="1200" cap="none" spc="0" normalizeH="0" baseline="0" noProof="0" dirty="0">
              <a:ln>
                <a:noFill/>
              </a:ln>
              <a:solidFill>
                <a:srgbClr val="002A5C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457200" marR="0" lvl="1" indent="0" algn="l" defTabSz="914400" rtl="0" eaLnBrk="0" fontAlgn="auto" latinLnBrk="0" hangingPunct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rgbClr val="F68C53">
                  <a:lumMod val="75000"/>
                </a:srgbClr>
              </a:buClr>
              <a:buSzTx/>
              <a:buFontTx/>
              <a:buNone/>
              <a:tabLst/>
              <a:defRPr/>
            </a:pPr>
            <a:endParaRPr kumimoji="0" lang="en-GB" sz="2133" b="0" i="0" u="none" strike="noStrike" kern="1200" cap="none" spc="0" normalizeH="0" baseline="0" noProof="0" dirty="0">
              <a:ln>
                <a:noFill/>
              </a:ln>
              <a:solidFill>
                <a:srgbClr val="002A5C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457200" marR="0" lvl="1" indent="0" algn="l" defTabSz="914400" rtl="0" eaLnBrk="0" fontAlgn="auto" latinLnBrk="0" hangingPunct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rgbClr val="F68C53">
                  <a:lumMod val="75000"/>
                </a:srgbClr>
              </a:buClr>
              <a:buSzTx/>
              <a:buFontTx/>
              <a:buNone/>
              <a:tabLst/>
              <a:defRPr/>
            </a:pPr>
            <a:endParaRPr kumimoji="0" lang="en-GB" sz="2133" b="0" i="0" u="none" strike="noStrike" kern="1200" cap="none" spc="0" normalizeH="0" baseline="0" noProof="0" dirty="0">
              <a:ln>
                <a:noFill/>
              </a:ln>
              <a:solidFill>
                <a:srgbClr val="002A5C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720948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5" name="Slide Number Placeholder 1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990478" indent="-380953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523811" indent="-30476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2133333" indent="-30476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742858" indent="-30476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3352380" indent="-30476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3961906" indent="-30476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4571430" indent="-30476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5180953" indent="-30476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793C922-BF5D-4FA6-B320-FA1D2B199EB9}" type="slidenum">
              <a:rPr kumimoji="0" lang="en-GB" altLang="en-US" sz="1867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GB" altLang="en-US" sz="1867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5" name="Title 2"/>
          <p:cNvSpPr>
            <a:spLocks noGrp="1"/>
          </p:cNvSpPr>
          <p:nvPr>
            <p:ph type="title"/>
          </p:nvPr>
        </p:nvSpPr>
        <p:spPr>
          <a:xfrm>
            <a:off x="1219200" y="299244"/>
            <a:ext cx="10972800" cy="1219200"/>
          </a:xfrm>
        </p:spPr>
        <p:txBody>
          <a:bodyPr>
            <a:noAutofit/>
          </a:bodyPr>
          <a:lstStyle/>
          <a:p>
            <a:pPr marL="0">
              <a:defRPr/>
            </a:pPr>
            <a:r>
              <a:rPr lang="nl-NL" sz="4267" dirty="0" err="1">
                <a:solidFill>
                  <a:srgbClr val="002060"/>
                </a:solidFill>
                <a:latin typeface="Arial Bold"/>
                <a:cs typeface="Arial Bold"/>
              </a:rPr>
              <a:t>Decentralised</a:t>
            </a:r>
            <a:r>
              <a:rPr lang="nl-NL" sz="4267" dirty="0">
                <a:solidFill>
                  <a:srgbClr val="002060"/>
                </a:solidFill>
                <a:latin typeface="Arial Bold"/>
                <a:cs typeface="Arial Bold"/>
              </a:rPr>
              <a:t> Energy Systems WG</a:t>
            </a:r>
            <a:br>
              <a:rPr lang="nl-NL" sz="4267" dirty="0">
                <a:solidFill>
                  <a:srgbClr val="002060"/>
                </a:solidFill>
                <a:latin typeface="Arial Bold"/>
                <a:cs typeface="Arial Bold"/>
              </a:rPr>
            </a:br>
            <a:r>
              <a:rPr lang="nl-NL" sz="2667" dirty="0" err="1">
                <a:solidFill>
                  <a:schemeClr val="accent1"/>
                </a:solidFill>
                <a:latin typeface="Arial Bold"/>
                <a:cs typeface="Arial Bold"/>
              </a:rPr>
              <a:t>Any</a:t>
            </a:r>
            <a:r>
              <a:rPr lang="nl-NL" sz="2667" dirty="0">
                <a:solidFill>
                  <a:schemeClr val="accent1"/>
                </a:solidFill>
                <a:latin typeface="Arial Bold"/>
                <a:cs typeface="Arial Bold"/>
              </a:rPr>
              <a:t> </a:t>
            </a:r>
            <a:r>
              <a:rPr lang="nl-NL" sz="2667" dirty="0" err="1">
                <a:solidFill>
                  <a:schemeClr val="accent1"/>
                </a:solidFill>
                <a:latin typeface="Arial Bold"/>
                <a:cs typeface="Arial Bold"/>
              </a:rPr>
              <a:t>other</a:t>
            </a:r>
            <a:r>
              <a:rPr lang="nl-NL" sz="2667" dirty="0">
                <a:solidFill>
                  <a:schemeClr val="accent1"/>
                </a:solidFill>
                <a:latin typeface="Arial Bold"/>
                <a:cs typeface="Arial Bold"/>
              </a:rPr>
              <a:t> business</a:t>
            </a:r>
            <a:endParaRPr lang="en-GB" altLang="en-US" sz="2667" dirty="0">
              <a:solidFill>
                <a:schemeClr val="accent1"/>
              </a:solidFill>
            </a:endParaRPr>
          </a:p>
        </p:txBody>
      </p:sp>
      <p:sp>
        <p:nvSpPr>
          <p:cNvPr id="9" name="Text Box 8"/>
          <p:cNvSpPr txBox="1">
            <a:spLocks noChangeArrowheads="1"/>
          </p:cNvSpPr>
          <p:nvPr/>
        </p:nvSpPr>
        <p:spPr bwMode="auto">
          <a:xfrm>
            <a:off x="203200" y="1633049"/>
            <a:ext cx="11785600" cy="7170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marR="0" lvl="1" indent="0" algn="l" defTabSz="914400" rtl="0" eaLnBrk="0" fontAlgn="auto" latinLnBrk="0" hangingPunct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rgbClr val="F68C53">
                  <a:lumMod val="75000"/>
                </a:srgbClr>
              </a:buClr>
              <a:buSzTx/>
              <a:buFontTx/>
              <a:buNone/>
              <a:tabLst/>
              <a:defRPr/>
            </a:pPr>
            <a:endParaRPr kumimoji="0" lang="en-GB" sz="2133" b="0" i="0" u="none" strike="noStrike" kern="1200" cap="none" spc="0" normalizeH="0" baseline="0" noProof="0" dirty="0">
              <a:ln>
                <a:noFill/>
              </a:ln>
              <a:solidFill>
                <a:srgbClr val="002A5C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800100" marR="0" lvl="1" indent="-342900" algn="l" defTabSz="914400" rtl="0" eaLnBrk="0" fontAlgn="auto" latinLnBrk="0" hangingPunct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rgbClr val="F68C53">
                  <a:lumMod val="75000"/>
                </a:srgbClr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2133" dirty="0">
                <a:solidFill>
                  <a:srgbClr val="002A5C"/>
                </a:solidFill>
                <a:latin typeface="Arial" panose="020B0604020202020204" pitchFamily="34" charset="0"/>
              </a:rPr>
              <a:t>Any other business ? </a:t>
            </a:r>
          </a:p>
          <a:p>
            <a:pPr marR="0" lvl="1" algn="l" defTabSz="914400" rtl="0" eaLnBrk="0" fontAlgn="auto" latinLnBrk="0" hangingPunct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rgbClr val="F68C53">
                  <a:lumMod val="75000"/>
                </a:srgbClr>
              </a:buClr>
              <a:buSzTx/>
              <a:tabLst/>
              <a:defRPr/>
            </a:pPr>
            <a:endParaRPr kumimoji="0" lang="en-GB" sz="2133" i="0" u="none" strike="noStrike" kern="1200" cap="none" spc="0" normalizeH="0" baseline="0" noProof="0" dirty="0">
              <a:ln>
                <a:noFill/>
              </a:ln>
              <a:solidFill>
                <a:srgbClr val="002A5C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800100" marR="0" lvl="1" indent="-342900" algn="l" defTabSz="914400" rtl="0" eaLnBrk="0" fontAlgn="auto" latinLnBrk="0" hangingPunct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rgbClr val="F68C53">
                  <a:lumMod val="75000"/>
                </a:srgbClr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endParaRPr lang="en-GB" sz="2133" dirty="0">
              <a:solidFill>
                <a:srgbClr val="002A5C"/>
              </a:solidFill>
              <a:latin typeface="Arial" panose="020B0604020202020204" pitchFamily="34" charset="0"/>
            </a:endParaRPr>
          </a:p>
          <a:p>
            <a:pPr marR="0" lvl="1" algn="l" defTabSz="914400" rtl="0" eaLnBrk="0" fontAlgn="auto" latinLnBrk="0" hangingPunct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rgbClr val="F68C53">
                  <a:lumMod val="75000"/>
                </a:srgbClr>
              </a:buClr>
              <a:buSzTx/>
              <a:tabLst/>
              <a:defRPr/>
            </a:pPr>
            <a:r>
              <a:rPr kumimoji="0" lang="en-GB" sz="2133" i="0" u="none" strike="noStrike" kern="1200" cap="none" spc="0" normalizeH="0" baseline="0" noProof="0" dirty="0">
                <a:ln>
                  <a:noFill/>
                </a:ln>
                <a:solidFill>
                  <a:srgbClr val="002A5C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</a:t>
            </a:r>
            <a:endParaRPr lang="en-GB" sz="2133" dirty="0">
              <a:solidFill>
                <a:srgbClr val="002A5C"/>
              </a:solidFill>
              <a:latin typeface="Arial" panose="020B0604020202020204" pitchFamily="34" charset="0"/>
            </a:endParaRPr>
          </a:p>
          <a:p>
            <a:pPr marR="0" lvl="1" algn="l" defTabSz="914400" rtl="0" eaLnBrk="0" fontAlgn="auto" latinLnBrk="0" hangingPunct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rgbClr val="F68C53">
                  <a:lumMod val="75000"/>
                </a:srgbClr>
              </a:buClr>
              <a:buSzTx/>
              <a:tabLst/>
              <a:defRPr/>
            </a:pPr>
            <a:endParaRPr kumimoji="0" lang="en-GB" sz="2133" i="0" u="none" strike="noStrike" kern="1200" cap="none" spc="0" normalizeH="0" baseline="0" noProof="0" dirty="0">
              <a:ln>
                <a:noFill/>
              </a:ln>
              <a:solidFill>
                <a:srgbClr val="002A5C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R="0" lvl="1" algn="l" defTabSz="914400" rtl="0" eaLnBrk="0" fontAlgn="auto" latinLnBrk="0" hangingPunct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rgbClr val="F68C53">
                  <a:lumMod val="75000"/>
                </a:srgbClr>
              </a:buClr>
              <a:buSzTx/>
              <a:tabLst/>
              <a:defRPr/>
            </a:pPr>
            <a:endParaRPr lang="en-GB" sz="2133" dirty="0">
              <a:solidFill>
                <a:srgbClr val="002A5C"/>
              </a:solidFill>
              <a:latin typeface="Arial" panose="020B0604020202020204" pitchFamily="34" charset="0"/>
            </a:endParaRPr>
          </a:p>
          <a:p>
            <a:pPr marR="0" lvl="1" algn="l" defTabSz="914400" rtl="0" eaLnBrk="0" fontAlgn="auto" latinLnBrk="0" hangingPunct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rgbClr val="F68C53">
                  <a:lumMod val="75000"/>
                </a:srgbClr>
              </a:buClr>
              <a:buSzTx/>
              <a:tabLst/>
              <a:defRPr/>
            </a:pPr>
            <a:endParaRPr kumimoji="0" lang="en-GB" sz="2133" i="0" u="none" strike="noStrike" kern="1200" cap="none" spc="0" normalizeH="0" baseline="0" noProof="0" dirty="0">
              <a:ln>
                <a:noFill/>
              </a:ln>
              <a:solidFill>
                <a:srgbClr val="002A5C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R="0" lvl="1" algn="l" defTabSz="914400" rtl="0" eaLnBrk="0" fontAlgn="auto" latinLnBrk="0" hangingPunct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rgbClr val="F68C53">
                  <a:lumMod val="75000"/>
                </a:srgbClr>
              </a:buClr>
              <a:buSzTx/>
              <a:tabLst/>
              <a:defRPr/>
            </a:pPr>
            <a:endParaRPr kumimoji="0" lang="en-GB" sz="2133" i="0" u="none" strike="noStrike" kern="1200" cap="none" spc="0" normalizeH="0" baseline="0" noProof="0" dirty="0">
              <a:ln>
                <a:noFill/>
              </a:ln>
              <a:solidFill>
                <a:srgbClr val="002A5C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R="0" lvl="1" algn="l" defTabSz="914400" rtl="0" eaLnBrk="0" fontAlgn="auto" latinLnBrk="0" hangingPunct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rgbClr val="F68C53">
                  <a:lumMod val="75000"/>
                </a:srgbClr>
              </a:buClr>
              <a:buSzTx/>
              <a:tabLst/>
              <a:defRPr/>
            </a:pPr>
            <a:endParaRPr kumimoji="0" lang="en-GB" sz="2133" b="1" i="0" u="none" strike="noStrike" kern="1200" cap="none" spc="0" normalizeH="0" baseline="0" noProof="0" dirty="0">
              <a:ln>
                <a:noFill/>
              </a:ln>
              <a:solidFill>
                <a:srgbClr val="002A5C"/>
              </a:solidFill>
              <a:effectLst/>
              <a:uLnTx/>
              <a:uFillTx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marR="0" lvl="1" indent="0" algn="l" defTabSz="914400" rtl="0" eaLnBrk="0" fontAlgn="auto" latinLnBrk="0" hangingPunct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rgbClr val="F68C53">
                  <a:lumMod val="75000"/>
                </a:srgbClr>
              </a:buClr>
              <a:buSzTx/>
              <a:buFontTx/>
              <a:buNone/>
              <a:tabLst/>
              <a:defRPr/>
            </a:pPr>
            <a:endParaRPr kumimoji="0" lang="en-GB" sz="2133" b="0" i="0" u="none" strike="noStrike" kern="1200" cap="none" spc="0" normalizeH="0" baseline="0" noProof="0" dirty="0">
              <a:ln>
                <a:noFill/>
              </a:ln>
              <a:solidFill>
                <a:srgbClr val="002A5C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457200" marR="0" lvl="1" indent="0" algn="l" defTabSz="914400" rtl="0" eaLnBrk="0" fontAlgn="auto" latinLnBrk="0" hangingPunct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rgbClr val="F68C53">
                  <a:lumMod val="75000"/>
                </a:srgbClr>
              </a:buClr>
              <a:buSzTx/>
              <a:buFontTx/>
              <a:buNone/>
              <a:tabLst/>
              <a:defRPr/>
            </a:pPr>
            <a:endParaRPr kumimoji="0" lang="en-GB" sz="2133" b="0" i="0" u="none" strike="noStrike" kern="1200" cap="none" spc="0" normalizeH="0" baseline="0" noProof="0" dirty="0">
              <a:ln>
                <a:noFill/>
              </a:ln>
              <a:solidFill>
                <a:srgbClr val="002A5C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457200" marR="0" lvl="1" indent="0" algn="l" defTabSz="914400" rtl="0" eaLnBrk="0" fontAlgn="auto" latinLnBrk="0" hangingPunct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rgbClr val="F68C53">
                  <a:lumMod val="75000"/>
                </a:srgbClr>
              </a:buClr>
              <a:buSzTx/>
              <a:buFontTx/>
              <a:buNone/>
              <a:tabLst/>
              <a:defRPr/>
            </a:pPr>
            <a:endParaRPr kumimoji="0" lang="en-GB" sz="2133" b="0" i="0" u="none" strike="noStrike" kern="1200" cap="none" spc="0" normalizeH="0" baseline="0" noProof="0" dirty="0">
              <a:ln>
                <a:noFill/>
              </a:ln>
              <a:solidFill>
                <a:srgbClr val="002A5C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457200" marR="0" lvl="1" indent="0" algn="l" defTabSz="914400" rtl="0" eaLnBrk="0" fontAlgn="auto" latinLnBrk="0" hangingPunct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rgbClr val="F68C53">
                  <a:lumMod val="75000"/>
                </a:srgbClr>
              </a:buClr>
              <a:buSzTx/>
              <a:buFontTx/>
              <a:buNone/>
              <a:tabLst/>
              <a:defRPr/>
            </a:pPr>
            <a:endParaRPr kumimoji="0" lang="en-GB" sz="2133" b="0" i="0" u="none" strike="noStrike" kern="1200" cap="none" spc="0" normalizeH="0" baseline="0" noProof="0" dirty="0">
              <a:ln>
                <a:noFill/>
              </a:ln>
              <a:solidFill>
                <a:srgbClr val="002A5C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457200" marR="0" lvl="1" indent="0" algn="l" defTabSz="914400" rtl="0" eaLnBrk="0" fontAlgn="auto" latinLnBrk="0" hangingPunct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rgbClr val="F68C53">
                  <a:lumMod val="75000"/>
                </a:srgbClr>
              </a:buClr>
              <a:buSzTx/>
              <a:buFontTx/>
              <a:buNone/>
              <a:tabLst/>
              <a:defRPr/>
            </a:pPr>
            <a:endParaRPr kumimoji="0" lang="en-GB" sz="2133" b="0" i="0" u="none" strike="noStrike" kern="1200" cap="none" spc="0" normalizeH="0" baseline="0" noProof="0" dirty="0">
              <a:ln>
                <a:noFill/>
              </a:ln>
              <a:solidFill>
                <a:srgbClr val="002A5C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457200" marR="0" lvl="1" indent="0" algn="l" defTabSz="914400" rtl="0" eaLnBrk="0" fontAlgn="auto" latinLnBrk="0" hangingPunct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rgbClr val="F68C53">
                  <a:lumMod val="75000"/>
                </a:srgbClr>
              </a:buClr>
              <a:buSzTx/>
              <a:buFontTx/>
              <a:buNone/>
              <a:tabLst/>
              <a:defRPr/>
            </a:pPr>
            <a:endParaRPr kumimoji="0" lang="en-GB" sz="2133" b="0" i="0" u="none" strike="noStrike" kern="1200" cap="none" spc="0" normalizeH="0" baseline="0" noProof="0" dirty="0">
              <a:ln>
                <a:noFill/>
              </a:ln>
              <a:solidFill>
                <a:srgbClr val="002A5C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457200" marR="0" lvl="1" indent="0" algn="l" defTabSz="914400" rtl="0" eaLnBrk="0" fontAlgn="auto" latinLnBrk="0" hangingPunct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rgbClr val="F68C53">
                  <a:lumMod val="75000"/>
                </a:srgbClr>
              </a:buClr>
              <a:buSzTx/>
              <a:buFontTx/>
              <a:buNone/>
              <a:tabLst/>
              <a:defRPr/>
            </a:pPr>
            <a:endParaRPr kumimoji="0" lang="en-GB" sz="2133" b="0" i="0" u="none" strike="noStrike" kern="1200" cap="none" spc="0" normalizeH="0" baseline="0" noProof="0" dirty="0">
              <a:ln>
                <a:noFill/>
              </a:ln>
              <a:solidFill>
                <a:srgbClr val="002A5C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457200" marR="0" lvl="1" indent="0" algn="l" defTabSz="914400" rtl="0" eaLnBrk="0" fontAlgn="auto" latinLnBrk="0" hangingPunct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rgbClr val="F68C53">
                  <a:lumMod val="75000"/>
                </a:srgbClr>
              </a:buClr>
              <a:buSzTx/>
              <a:buFontTx/>
              <a:buNone/>
              <a:tabLst/>
              <a:defRPr/>
            </a:pPr>
            <a:endParaRPr kumimoji="0" lang="en-GB" sz="2133" b="0" i="0" u="none" strike="noStrike" kern="1200" cap="none" spc="0" normalizeH="0" baseline="0" noProof="0" dirty="0">
              <a:ln>
                <a:noFill/>
              </a:ln>
              <a:solidFill>
                <a:srgbClr val="002A5C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457200" marR="0" lvl="1" indent="0" algn="l" defTabSz="914400" rtl="0" eaLnBrk="0" fontAlgn="auto" latinLnBrk="0" hangingPunct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rgbClr val="F68C53">
                  <a:lumMod val="75000"/>
                </a:srgbClr>
              </a:buClr>
              <a:buSzTx/>
              <a:buFontTx/>
              <a:buNone/>
              <a:tabLst/>
              <a:defRPr/>
            </a:pPr>
            <a:endParaRPr kumimoji="0" lang="en-GB" sz="2133" b="0" i="0" u="none" strike="noStrike" kern="1200" cap="none" spc="0" normalizeH="0" baseline="0" noProof="0" dirty="0">
              <a:ln>
                <a:noFill/>
              </a:ln>
              <a:solidFill>
                <a:srgbClr val="002A5C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76386755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478</Words>
  <Application>Microsoft Office PowerPoint</Application>
  <PresentationFormat>Widescreen</PresentationFormat>
  <Paragraphs>155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Arial Bold</vt:lpstr>
      <vt:lpstr>Calibri</vt:lpstr>
      <vt:lpstr>Calibri Light</vt:lpstr>
      <vt:lpstr>Wingdings</vt:lpstr>
      <vt:lpstr>1_Office Theme</vt:lpstr>
      <vt:lpstr>ETN Global</vt:lpstr>
      <vt:lpstr>Decentralised Energy Systems WG Agenda of the meeting</vt:lpstr>
      <vt:lpstr>Decentralised Energy Systems WG Welcome and introduction of the Chairs</vt:lpstr>
      <vt:lpstr>Decentralised Energy Systems WG Summary from last minutes</vt:lpstr>
      <vt:lpstr>Decentralised Energy Systems WG DES WG Roadmap</vt:lpstr>
      <vt:lpstr>Decentralised Energy Systems WG Matrix tool</vt:lpstr>
      <vt:lpstr>Decentralised Energy Systems WG Matrix tool</vt:lpstr>
      <vt:lpstr>Decentralised Energy Systems WG Dissemination strategy</vt:lpstr>
      <vt:lpstr>Decentralised Energy Systems WG Any other business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ETN Global</dc:title>
  <dc:creator>Simon Gianordoli (ETN)</dc:creator>
  <cp:lastModifiedBy>Simon Gianordoli (ETN)</cp:lastModifiedBy>
  <cp:revision>12</cp:revision>
  <dcterms:created xsi:type="dcterms:W3CDTF">2022-02-17T09:44:09Z</dcterms:created>
  <dcterms:modified xsi:type="dcterms:W3CDTF">2022-02-23T17:06:46Z</dcterms:modified>
</cp:coreProperties>
</file>