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6"/>
  </p:notesMasterIdLst>
  <p:sldIdLst>
    <p:sldId id="2145708124" r:id="rId2"/>
    <p:sldId id="2145708125" r:id="rId3"/>
    <p:sldId id="2145708126" r:id="rId4"/>
    <p:sldId id="2145708127" r:id="rId5"/>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3" d="100"/>
          <a:sy n="123" d="100"/>
        </p:scale>
        <p:origin x="114"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B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7204BE-FF81-4423-9854-2563E1CB6163}" type="datetimeFigureOut">
              <a:rPr lang="en-BE" smtClean="0"/>
              <a:t>28/10/2021</a:t>
            </a:fld>
            <a:endParaRPr lang="en-B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B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B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1396B6-552D-4A90-A780-689A63D42055}" type="slidenum">
              <a:rPr lang="en-BE" smtClean="0"/>
              <a:t>‹#›</a:t>
            </a:fld>
            <a:endParaRPr lang="en-BE"/>
          </a:p>
        </p:txBody>
      </p:sp>
    </p:spTree>
    <p:extLst>
      <p:ext uri="{BB962C8B-B14F-4D97-AF65-F5344CB8AC3E}">
        <p14:creationId xmlns:p14="http://schemas.microsoft.com/office/powerpoint/2010/main" val="3635150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xfrm>
            <a:off x="-223838" y="808038"/>
            <a:ext cx="7191376" cy="40449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3024" indent="-285779" eaLnBrk="0" hangingPunct="0">
              <a:defRPr>
                <a:solidFill>
                  <a:schemeClr val="tx1"/>
                </a:solidFill>
                <a:latin typeface="Calibri" panose="020F0502020204030204" pitchFamily="34" charset="0"/>
                <a:cs typeface="Arial" panose="020B0604020202020204" pitchFamily="34" charset="0"/>
              </a:defRPr>
            </a:lvl2pPr>
            <a:lvl3pPr marL="1143114" indent="-228623" eaLnBrk="0" hangingPunct="0">
              <a:defRPr>
                <a:solidFill>
                  <a:schemeClr val="tx1"/>
                </a:solidFill>
                <a:latin typeface="Calibri" panose="020F0502020204030204" pitchFamily="34" charset="0"/>
                <a:cs typeface="Arial" panose="020B0604020202020204" pitchFamily="34" charset="0"/>
              </a:defRPr>
            </a:lvl3pPr>
            <a:lvl4pPr marL="1600360" indent="-228623" eaLnBrk="0" hangingPunct="0">
              <a:defRPr>
                <a:solidFill>
                  <a:schemeClr val="tx1"/>
                </a:solidFill>
                <a:latin typeface="Calibri" panose="020F0502020204030204" pitchFamily="34" charset="0"/>
                <a:cs typeface="Arial" panose="020B0604020202020204" pitchFamily="34" charset="0"/>
              </a:defRPr>
            </a:lvl4pPr>
            <a:lvl5pPr marL="2057606" indent="-228623" eaLnBrk="0" hangingPunct="0">
              <a:defRPr>
                <a:solidFill>
                  <a:schemeClr val="tx1"/>
                </a:solidFill>
                <a:latin typeface="Calibri" panose="020F0502020204030204" pitchFamily="34" charset="0"/>
                <a:cs typeface="Arial" panose="020B0604020202020204" pitchFamily="34" charset="0"/>
              </a:defRPr>
            </a:lvl5pPr>
            <a:lvl6pPr marL="2514851" indent="-22862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2097" indent="-22862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343" indent="-22862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589" indent="-22862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0" marR="0" lvl="0" indent="0" algn="r" defTabSz="914491" rtl="0" eaLnBrk="1" fontAlgn="base" latinLnBrk="0" hangingPunct="1">
              <a:lnSpc>
                <a:spcPct val="100000"/>
              </a:lnSpc>
              <a:spcBef>
                <a:spcPct val="0"/>
              </a:spcBef>
              <a:spcAft>
                <a:spcPct val="0"/>
              </a:spcAft>
              <a:buClrTx/>
              <a:buSzTx/>
              <a:buFontTx/>
              <a:buNone/>
              <a:tabLst/>
              <a:defRPr/>
            </a:pPr>
            <a:fld id="{7899AA94-5156-4FFA-9770-9FEFCADFC53D}" type="slidenum">
              <a:rPr kumimoji="0" lang="en-GB"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14491" rtl="0" eaLnBrk="1" fontAlgn="base" latinLnBrk="0" hangingPunct="1">
                <a:lnSpc>
                  <a:spcPct val="100000"/>
                </a:lnSpc>
                <a:spcBef>
                  <a:spcPct val="0"/>
                </a:spcBef>
                <a:spcAft>
                  <a:spcPct val="0"/>
                </a:spcAft>
                <a:buClrTx/>
                <a:buSzTx/>
                <a:buFontTx/>
                <a:buNone/>
                <a:tabLst/>
                <a:defRPr/>
              </a:pPr>
              <a:t>2</a:t>
            </a:fld>
            <a:endParaRPr kumimoji="0" lang="en-GB"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887883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E" dirty="0"/>
          </a:p>
        </p:txBody>
      </p:sp>
      <p:sp>
        <p:nvSpPr>
          <p:cNvPr id="4" name="Slide Number Placeholder 3"/>
          <p:cNvSpPr>
            <a:spLocks noGrp="1"/>
          </p:cNvSpPr>
          <p:nvPr>
            <p:ph type="sldNum" sz="quarter" idx="5"/>
          </p:nvPr>
        </p:nvSpPr>
        <p:spPr/>
        <p:txBody>
          <a:bodyPr/>
          <a:lstStyle/>
          <a:p>
            <a:pPr marL="0" marR="0" lvl="0" indent="0" algn="r" defTabSz="914491" rtl="0" eaLnBrk="1" fontAlgn="base" latinLnBrk="0" hangingPunct="1">
              <a:lnSpc>
                <a:spcPct val="100000"/>
              </a:lnSpc>
              <a:spcBef>
                <a:spcPct val="0"/>
              </a:spcBef>
              <a:spcAft>
                <a:spcPct val="0"/>
              </a:spcAft>
              <a:buClrTx/>
              <a:buSzTx/>
              <a:buFontTx/>
              <a:buNone/>
              <a:tabLst/>
              <a:defRPr/>
            </a:pPr>
            <a:fld id="{C3002E76-C133-42D6-99C7-02903B597557}" type="slidenum">
              <a:rPr kumimoji="0" lang="en-GB"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91" rtl="0" eaLnBrk="1" fontAlgn="base" latinLnBrk="0" hangingPunct="1">
                <a:lnSpc>
                  <a:spcPct val="100000"/>
                </a:lnSpc>
                <a:spcBef>
                  <a:spcPct val="0"/>
                </a:spcBef>
                <a:spcAft>
                  <a:spcPct val="0"/>
                </a:spcAft>
                <a:buClrTx/>
                <a:buSzTx/>
                <a:buFontTx/>
                <a:buNone/>
                <a:tabLst/>
                <a:defRPr/>
              </a:pPr>
              <a:t>3</a:t>
            </a:fld>
            <a:endParaRPr kumimoji="0" lang="en-GB" altLang="en-US"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6797285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2.xml"/><Relationship Id="rId7" Type="http://schemas.openxmlformats.org/officeDocument/2006/relationships/image" Target="../media/image6.png"/><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oleObject" Target="../embeddings/oleObject1.bin"/><Relationship Id="rId4"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3" name="Rectangle 2"/>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121909" tIns="60955" rIns="121909" bIns="60955" anchor="ctr"/>
          <a:lstStyle/>
          <a:p>
            <a:pPr algn="ctr" fontAlgn="auto">
              <a:spcBef>
                <a:spcPts val="0"/>
              </a:spcBef>
              <a:spcAft>
                <a:spcPts val="0"/>
              </a:spcAft>
              <a:defRPr/>
            </a:pPr>
            <a:endParaRPr lang="en-GB" sz="2400">
              <a:solidFill>
                <a:prstClr val="white"/>
              </a:solidFill>
            </a:endParaRPr>
          </a:p>
        </p:txBody>
      </p:sp>
      <p:sp>
        <p:nvSpPr>
          <p:cNvPr id="4" name="TextBox 3"/>
          <p:cNvSpPr txBox="1">
            <a:spLocks noChangeArrowheads="1"/>
          </p:cNvSpPr>
          <p:nvPr userDrawn="1"/>
        </p:nvSpPr>
        <p:spPr bwMode="auto">
          <a:xfrm>
            <a:off x="3071313"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09" tIns="60955" rIns="121909" bIns="60955"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s-ES" altLang="en-US" sz="1600">
                <a:solidFill>
                  <a:srgbClr val="FFFFFF"/>
                </a:solidFill>
                <a:latin typeface="Arial" pitchFamily="34" charset="0"/>
              </a:rPr>
              <a:t>ETN Global</a:t>
            </a:r>
            <a:endParaRPr lang="en-GB" altLang="en-US" sz="1600">
              <a:solidFill>
                <a:srgbClr val="FFFFFF"/>
              </a:solidFill>
              <a:latin typeface="Arial" pitchFamily="34" charset="0"/>
            </a:endParaRPr>
          </a:p>
        </p:txBody>
      </p:sp>
      <p:pic>
        <p:nvPicPr>
          <p:cNvPr id="5"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381003"/>
            <a:ext cx="459317" cy="128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979851" y="485800"/>
            <a:ext cx="10972800" cy="1143000"/>
          </a:xfrm>
        </p:spPr>
        <p:txBody>
          <a:bodyPr>
            <a:normAutofit/>
          </a:bodyPr>
          <a:lstStyle>
            <a:lvl1pPr marL="224334"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6" name="Slide Number Placeholder 5"/>
          <p:cNvSpPr>
            <a:spLocks noGrp="1"/>
          </p:cNvSpPr>
          <p:nvPr>
            <p:ph type="sldNum" sz="quarter" idx="10"/>
          </p:nvPr>
        </p:nvSpPr>
        <p:spPr>
          <a:xfrm>
            <a:off x="9203267" y="6441017"/>
            <a:ext cx="2844800" cy="364067"/>
          </a:xfrm>
          <a:prstGeom prst="rect">
            <a:avLst/>
          </a:prstGeom>
        </p:spPr>
        <p:txBody>
          <a:bodyPr vert="horz" wrap="square" lIns="91432" tIns="45716" rIns="91432" bIns="45716"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0B6E0425-28FF-4F17-836A-D2E4E930D4F9}" type="slidenum">
              <a:rPr lang="en-GB" altLang="en-US"/>
              <a:pPr/>
              <a:t>‹#›</a:t>
            </a:fld>
            <a:endParaRPr lang="en-GB" altLang="en-US"/>
          </a:p>
        </p:txBody>
      </p:sp>
    </p:spTree>
    <p:extLst>
      <p:ext uri="{BB962C8B-B14F-4D97-AF65-F5344CB8AC3E}">
        <p14:creationId xmlns:p14="http://schemas.microsoft.com/office/powerpoint/2010/main" val="4226983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ítulo - subtítulo - eng">
    <p:spTree>
      <p:nvGrpSpPr>
        <p:cNvPr id="1" name=""/>
        <p:cNvGrpSpPr/>
        <p:nvPr/>
      </p:nvGrpSpPr>
      <p:grpSpPr>
        <a:xfrm>
          <a:off x="0" y="0"/>
          <a:ext cx="0" cy="0"/>
          <a:chOff x="0" y="0"/>
          <a:chExt cx="0" cy="0"/>
        </a:xfrm>
      </p:grpSpPr>
      <p:graphicFrame>
        <p:nvGraphicFramePr>
          <p:cNvPr id="2" name="Objeto 1" hidden="1"/>
          <p:cNvGraphicFramePr>
            <a:graphicFrameLocks noChangeAspect="1"/>
          </p:cNvGraphicFramePr>
          <p:nvPr userDrawn="1">
            <p:custDataLst>
              <p:tags r:id="rId2"/>
            </p:custDataLst>
            <p:extLst>
              <p:ext uri="{D42A27DB-BD31-4B8C-83A1-F6EECF244321}">
                <p14:modId xmlns:p14="http://schemas.microsoft.com/office/powerpoint/2010/main" val="1309549983"/>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spid="_x0000_s1028" name="Diapositiva de think-cell" r:id="rId5" imgW="270" imgH="270" progId="TCLayout.ActiveDocument.1">
                  <p:embed/>
                </p:oleObj>
              </mc:Choice>
              <mc:Fallback>
                <p:oleObj name="Diapositiva de think-cell" r:id="rId5" imgW="270" imgH="270" progId="TCLayout.ActiveDocument.1">
                  <p:embed/>
                  <p:pic>
                    <p:nvPicPr>
                      <p:cNvPr id="2" name="Objeto 1" hidden="1"/>
                      <p:cNvPicPr/>
                      <p:nvPr/>
                    </p:nvPicPr>
                    <p:blipFill>
                      <a:blip r:embed="rId6"/>
                      <a:stretch>
                        <a:fillRect/>
                      </a:stretch>
                    </p:blipFill>
                    <p:spPr>
                      <a:xfrm>
                        <a:off x="1589" y="1589"/>
                        <a:ext cx="1587" cy="1587"/>
                      </a:xfrm>
                      <a:prstGeom prst="rect">
                        <a:avLst/>
                      </a:prstGeom>
                    </p:spPr>
                  </p:pic>
                </p:oleObj>
              </mc:Fallback>
            </mc:AlternateContent>
          </a:graphicData>
        </a:graphic>
      </p:graphicFrame>
      <p:sp>
        <p:nvSpPr>
          <p:cNvPr id="3" name="Rectángulo 2" hidden="1"/>
          <p:cNvSpPr/>
          <p:nvPr userDrawn="1">
            <p:custDataLst>
              <p:tags r:id="rId3"/>
            </p:custDataLst>
          </p:nvPr>
        </p:nvSpPr>
        <p:spPr bwMode="auto">
          <a:xfrm>
            <a:off x="2" y="2"/>
            <a:ext cx="158751" cy="158751"/>
          </a:xfrm>
          <a:prstGeom prst="rect">
            <a:avLst/>
          </a:prstGeom>
          <a:solidFill>
            <a:schemeClr val="bg2">
              <a:lumMod val="40000"/>
              <a:lumOff val="60000"/>
            </a:schemeClr>
          </a:solidFill>
          <a:ln w="9525" cap="flat" cmpd="sng" algn="ctr">
            <a:noFill/>
            <a:prstDash val="solid"/>
            <a:round/>
            <a:headEnd type="none" w="med" len="med"/>
            <a:tailEnd type="none" w="med" len="med"/>
          </a:ln>
          <a:effectLst/>
        </p:spPr>
        <p:txBody>
          <a:bodyPr vert="horz" wrap="none" lIns="0" tIns="0" rIns="0" bIns="0" numCol="1" spcCol="0" rtlCol="0" anchor="t" anchorCtr="0" compatLnSpc="1">
            <a:prstTxWarp prst="textNoShape">
              <a:avLst/>
            </a:prstTxWarp>
            <a:noAutofit/>
          </a:bodyPr>
          <a:lstStyle/>
          <a:p>
            <a:pPr marL="0" marR="0" lvl="0" indent="0" algn="l" defTabSz="914354" rtl="0" eaLnBrk="0" fontAlgn="base" latinLnBrk="0" hangingPunct="0">
              <a:lnSpc>
                <a:spcPct val="92000"/>
              </a:lnSpc>
              <a:spcBef>
                <a:spcPct val="0"/>
              </a:spcBef>
              <a:spcAft>
                <a:spcPct val="0"/>
              </a:spcAft>
              <a:buClrTx/>
              <a:buSzTx/>
              <a:buFontTx/>
              <a:buNone/>
              <a:tabLst/>
            </a:pPr>
            <a:endParaRPr kumimoji="0" lang="en-US" sz="2400" b="1" i="0" u="none" strike="noStrike" cap="none" normalizeH="0" baseline="0" dirty="0">
              <a:ln>
                <a:noFill/>
              </a:ln>
              <a:solidFill>
                <a:schemeClr val="bg1"/>
              </a:solidFill>
              <a:effectLst/>
              <a:latin typeface="Arial" panose="020B0604020202020204" pitchFamily="34" charset="0"/>
              <a:ea typeface="ＭＳ Ｐゴシック" pitchFamily="-110" charset="-128"/>
              <a:cs typeface="Arial" panose="020B0604020202020204" pitchFamily="34" charset="0"/>
              <a:sym typeface="Arial" panose="020B0604020202020204" pitchFamily="34" charset="0"/>
            </a:endParaRPr>
          </a:p>
        </p:txBody>
      </p:sp>
      <p:sp>
        <p:nvSpPr>
          <p:cNvPr id="12" name="Marcador de contenido 11">
            <a:extLst>
              <a:ext uri="{FF2B5EF4-FFF2-40B4-BE49-F238E27FC236}">
                <a16:creationId xmlns:a16="http://schemas.microsoft.com/office/drawing/2014/main" id="{1F1640CF-0B91-4766-8623-E4ECBD9406F3}"/>
              </a:ext>
            </a:extLst>
          </p:cNvPr>
          <p:cNvSpPr>
            <a:spLocks noGrp="1"/>
          </p:cNvSpPr>
          <p:nvPr>
            <p:ph sz="quarter" idx="10" hasCustomPrompt="1"/>
          </p:nvPr>
        </p:nvSpPr>
        <p:spPr>
          <a:xfrm>
            <a:off x="474559" y="1845733"/>
            <a:ext cx="11425767" cy="3877733"/>
          </a:xfrm>
          <a:prstGeom prst="rect">
            <a:avLst/>
          </a:prstGeom>
        </p:spPr>
        <p:txBody>
          <a:bodyPr/>
          <a:lstStyle>
            <a:lvl1pPr marL="355574" indent="-355574">
              <a:lnSpc>
                <a:spcPct val="90000"/>
              </a:lnSpc>
              <a:spcBef>
                <a:spcPts val="400"/>
              </a:spcBef>
              <a:spcAft>
                <a:spcPts val="400"/>
              </a:spcAft>
              <a:buClr>
                <a:schemeClr val="tx1"/>
              </a:buClr>
              <a:buFont typeface="Verdana" panose="020B0604030504040204" pitchFamily="34" charset="0"/>
              <a:buChar char="–"/>
              <a:defRPr b="0">
                <a:solidFill>
                  <a:srgbClr val="004571"/>
                </a:solidFill>
                <a:latin typeface="+mn-lt"/>
              </a:defRPr>
            </a:lvl1pPr>
            <a:lvl2pPr marL="721731" indent="-366158">
              <a:lnSpc>
                <a:spcPct val="90000"/>
              </a:lnSpc>
              <a:spcBef>
                <a:spcPts val="400"/>
              </a:spcBef>
              <a:spcAft>
                <a:spcPts val="400"/>
              </a:spcAft>
              <a:buClr>
                <a:schemeClr val="tx1"/>
              </a:buClr>
              <a:buFont typeface="Verdana" panose="020B0604030504040204" pitchFamily="34" charset="0"/>
              <a:buChar char="–"/>
              <a:defRPr b="0">
                <a:solidFill>
                  <a:srgbClr val="004571"/>
                </a:solidFill>
                <a:latin typeface="+mn-lt"/>
              </a:defRPr>
            </a:lvl2pPr>
            <a:lvl3pPr marL="1077304" indent="-355574">
              <a:lnSpc>
                <a:spcPct val="90000"/>
              </a:lnSpc>
              <a:spcBef>
                <a:spcPts val="400"/>
              </a:spcBef>
              <a:spcAft>
                <a:spcPts val="400"/>
              </a:spcAft>
              <a:buClr>
                <a:schemeClr val="tx1"/>
              </a:buClr>
              <a:buFont typeface="Verdana" panose="020B0604030504040204" pitchFamily="34" charset="0"/>
              <a:buChar char="–"/>
              <a:defRPr b="0">
                <a:solidFill>
                  <a:srgbClr val="004571"/>
                </a:solidFill>
                <a:latin typeface="+mn-lt"/>
              </a:defRPr>
            </a:lvl3pPr>
            <a:lvl4pPr marL="1432876" indent="-355574">
              <a:lnSpc>
                <a:spcPct val="90000"/>
              </a:lnSpc>
              <a:spcBef>
                <a:spcPts val="400"/>
              </a:spcBef>
              <a:spcAft>
                <a:spcPts val="400"/>
              </a:spcAft>
              <a:buClr>
                <a:schemeClr val="tx1"/>
              </a:buClr>
              <a:buFont typeface="Verdana" panose="020B0604030504040204" pitchFamily="34" charset="0"/>
              <a:buChar char="–"/>
              <a:defRPr b="0">
                <a:solidFill>
                  <a:srgbClr val="004571"/>
                </a:solidFill>
                <a:latin typeface="+mn-lt"/>
              </a:defRPr>
            </a:lvl4pPr>
            <a:lvl5pPr marL="1788450" indent="-355574">
              <a:lnSpc>
                <a:spcPct val="90000"/>
              </a:lnSpc>
              <a:spcBef>
                <a:spcPts val="400"/>
              </a:spcBef>
              <a:spcAft>
                <a:spcPts val="400"/>
              </a:spcAft>
              <a:buClr>
                <a:schemeClr val="tx1"/>
              </a:buClr>
              <a:buFont typeface="Verdana" panose="020B0604030504040204" pitchFamily="34" charset="0"/>
              <a:buChar char="–"/>
              <a:defRPr b="0">
                <a:solidFill>
                  <a:srgbClr val="004571"/>
                </a:solidFill>
                <a:latin typeface="+mn-lt"/>
              </a:defRPr>
            </a:lvl5pPr>
          </a:lstStyle>
          <a:p>
            <a:pPr lvl="0"/>
            <a:r>
              <a:rPr lang="en-US" dirty="0" err="1"/>
              <a:t>Editar</a:t>
            </a:r>
            <a:r>
              <a:rPr lang="en-US" dirty="0"/>
              <a:t> </a:t>
            </a:r>
            <a:r>
              <a:rPr lang="en-US" dirty="0" err="1"/>
              <a:t>los</a:t>
            </a:r>
            <a:r>
              <a:rPr lang="en-US" dirty="0"/>
              <a:t> </a:t>
            </a:r>
            <a:r>
              <a:rPr lang="en-US" dirty="0" err="1"/>
              <a:t>estilos</a:t>
            </a:r>
            <a:r>
              <a:rPr lang="en-US" dirty="0"/>
              <a:t> de </a:t>
            </a:r>
            <a:r>
              <a:rPr lang="en-US" dirty="0" err="1"/>
              <a:t>texto</a:t>
            </a:r>
            <a:r>
              <a:rPr lang="en-US" dirty="0"/>
              <a:t> del </a:t>
            </a:r>
            <a:r>
              <a:rPr lang="en-US" dirty="0" err="1"/>
              <a:t>patrón</a:t>
            </a:r>
            <a:endParaRPr lang="en-US" dirty="0"/>
          </a:p>
          <a:p>
            <a:pPr lvl="1"/>
            <a:r>
              <a:rPr lang="en-US" dirty="0"/>
              <a:t>Segundo </a:t>
            </a:r>
            <a:r>
              <a:rPr lang="en-US" dirty="0" err="1"/>
              <a:t>nivel</a:t>
            </a:r>
            <a:endParaRPr lang="en-US" dirty="0"/>
          </a:p>
          <a:p>
            <a:pPr lvl="2"/>
            <a:r>
              <a:rPr lang="en-US" dirty="0" err="1"/>
              <a:t>Tercer</a:t>
            </a:r>
            <a:r>
              <a:rPr lang="en-US" dirty="0"/>
              <a:t> </a:t>
            </a:r>
            <a:r>
              <a:rPr lang="en-US" dirty="0" err="1"/>
              <a:t>nivel</a:t>
            </a:r>
            <a:endParaRPr lang="en-US" dirty="0"/>
          </a:p>
          <a:p>
            <a:pPr lvl="3"/>
            <a:r>
              <a:rPr lang="en-US" dirty="0"/>
              <a:t>Cuarto </a:t>
            </a:r>
            <a:r>
              <a:rPr lang="en-US" dirty="0" err="1"/>
              <a:t>nivel</a:t>
            </a:r>
            <a:endParaRPr lang="en-US" dirty="0"/>
          </a:p>
          <a:p>
            <a:pPr lvl="4"/>
            <a:r>
              <a:rPr lang="en-US" dirty="0"/>
              <a:t>Quinto </a:t>
            </a:r>
            <a:r>
              <a:rPr lang="en-US" dirty="0" err="1"/>
              <a:t>nivel</a:t>
            </a:r>
            <a:r>
              <a:rPr lang="en-US" dirty="0"/>
              <a:t> </a:t>
            </a:r>
          </a:p>
        </p:txBody>
      </p:sp>
      <p:sp>
        <p:nvSpPr>
          <p:cNvPr id="10" name="Título 1">
            <a:extLst>
              <a:ext uri="{FF2B5EF4-FFF2-40B4-BE49-F238E27FC236}">
                <a16:creationId xmlns:a16="http://schemas.microsoft.com/office/drawing/2014/main" id="{FA26B56F-AE74-43C3-A7CA-651B6126D87C}"/>
              </a:ext>
            </a:extLst>
          </p:cNvPr>
          <p:cNvSpPr>
            <a:spLocks noGrp="1"/>
          </p:cNvSpPr>
          <p:nvPr>
            <p:ph type="title" hasCustomPrompt="1"/>
          </p:nvPr>
        </p:nvSpPr>
        <p:spPr>
          <a:xfrm>
            <a:off x="474559" y="569273"/>
            <a:ext cx="6129444" cy="595200"/>
          </a:xfrm>
          <a:prstGeom prst="rect">
            <a:avLst/>
          </a:prstGeom>
        </p:spPr>
        <p:txBody>
          <a:bodyPr>
            <a:noAutofit/>
          </a:bodyPr>
          <a:lstStyle>
            <a:lvl1pPr>
              <a:spcBef>
                <a:spcPts val="0"/>
              </a:spcBef>
              <a:defRPr lang="es-ES" sz="2400" kern="0" dirty="0">
                <a:solidFill>
                  <a:srgbClr val="004571"/>
                </a:solidFill>
                <a:latin typeface="Arial"/>
                <a:ea typeface="Arial" charset="0"/>
                <a:cs typeface="Arial"/>
              </a:defRPr>
            </a:lvl1pPr>
          </a:lstStyle>
          <a:p>
            <a:pPr>
              <a:spcBef>
                <a:spcPts val="0"/>
              </a:spcBef>
            </a:pPr>
            <a:r>
              <a:rPr lang="en-US" sz="2400" kern="0" dirty="0" err="1">
                <a:solidFill>
                  <a:srgbClr val="155284"/>
                </a:solidFill>
                <a:latin typeface="Arial"/>
                <a:ea typeface="Arial" charset="0"/>
                <a:cs typeface="Arial"/>
              </a:rPr>
              <a:t>Título</a:t>
            </a:r>
            <a:r>
              <a:rPr lang="en-US" sz="2400" kern="0" dirty="0">
                <a:solidFill>
                  <a:srgbClr val="155284"/>
                </a:solidFill>
                <a:latin typeface="Arial"/>
                <a:ea typeface="Arial" charset="0"/>
                <a:cs typeface="Arial"/>
              </a:rPr>
              <a:t> de </a:t>
            </a:r>
            <a:r>
              <a:rPr lang="en-US" sz="2400" kern="0" dirty="0" err="1">
                <a:solidFill>
                  <a:srgbClr val="155284"/>
                </a:solidFill>
                <a:latin typeface="Arial"/>
                <a:ea typeface="Arial" charset="0"/>
                <a:cs typeface="Arial"/>
              </a:rPr>
              <a:t>Presentación</a:t>
            </a:r>
            <a:r>
              <a:rPr lang="en-US" sz="2400" kern="0" dirty="0">
                <a:solidFill>
                  <a:srgbClr val="155284"/>
                </a:solidFill>
                <a:latin typeface="Arial"/>
                <a:ea typeface="Arial" charset="0"/>
                <a:cs typeface="Arial"/>
              </a:rPr>
              <a:t>. Arial Bold 24</a:t>
            </a:r>
            <a:endParaRPr lang="en-US" sz="2400" kern="0" dirty="0">
              <a:solidFill>
                <a:srgbClr val="155284"/>
              </a:solidFill>
              <a:latin typeface="Arial" charset="0"/>
              <a:ea typeface="Arial" charset="0"/>
              <a:cs typeface="Arial" charset="0"/>
            </a:endParaRPr>
          </a:p>
        </p:txBody>
      </p:sp>
      <p:sp>
        <p:nvSpPr>
          <p:cNvPr id="11" name="Marcador de texto 2">
            <a:extLst>
              <a:ext uri="{FF2B5EF4-FFF2-40B4-BE49-F238E27FC236}">
                <a16:creationId xmlns:a16="http://schemas.microsoft.com/office/drawing/2014/main" id="{1083910C-90C5-4776-B4C5-DDF17004A77C}"/>
              </a:ext>
            </a:extLst>
          </p:cNvPr>
          <p:cNvSpPr>
            <a:spLocks noGrp="1"/>
          </p:cNvSpPr>
          <p:nvPr>
            <p:ph type="body" idx="1" hasCustomPrompt="1"/>
          </p:nvPr>
        </p:nvSpPr>
        <p:spPr>
          <a:xfrm>
            <a:off x="474557" y="1043026"/>
            <a:ext cx="3406563" cy="430887"/>
          </a:xfrm>
          <a:prstGeom prst="rect">
            <a:avLst/>
          </a:prstGeom>
        </p:spPr>
        <p:txBody>
          <a:bodyPr wrap="square">
            <a:noAutofit/>
          </a:bodyPr>
          <a:lstStyle>
            <a:lvl1pPr marL="0" marR="0" indent="0" algn="l" defTabSz="1219110" rtl="0" eaLnBrk="0" fontAlgn="base" latinLnBrk="0" hangingPunct="0">
              <a:lnSpc>
                <a:spcPct val="100000"/>
              </a:lnSpc>
              <a:spcBef>
                <a:spcPct val="0"/>
              </a:spcBef>
              <a:spcAft>
                <a:spcPct val="0"/>
              </a:spcAft>
              <a:buClrTx/>
              <a:buSzTx/>
              <a:buFontTx/>
              <a:buNone/>
              <a:tabLst/>
              <a:defRPr lang="es-ES" sz="2000" b="0" kern="1200" smtClean="0">
                <a:solidFill>
                  <a:srgbClr val="004571"/>
                </a:solidFill>
                <a:latin typeface="Arial" charset="0"/>
                <a:ea typeface="Arial" charset="0"/>
                <a:cs typeface="Arial" charset="0"/>
              </a:defRPr>
            </a:lvl1pPr>
          </a:lstStyle>
          <a:p>
            <a:r>
              <a:rPr lang="en-US" sz="2000" dirty="0" err="1">
                <a:solidFill>
                  <a:srgbClr val="155284"/>
                </a:solidFill>
                <a:latin typeface="Arial" charset="0"/>
                <a:ea typeface="Arial" charset="0"/>
                <a:cs typeface="Arial" charset="0"/>
              </a:rPr>
              <a:t>Subtítulo</a:t>
            </a:r>
            <a:r>
              <a:rPr lang="en-US" sz="2000" dirty="0">
                <a:solidFill>
                  <a:srgbClr val="155284"/>
                </a:solidFill>
                <a:latin typeface="Arial" charset="0"/>
                <a:ea typeface="Arial" charset="0"/>
                <a:cs typeface="Arial" charset="0"/>
              </a:rPr>
              <a:t>. Arial Regular 20</a:t>
            </a:r>
          </a:p>
        </p:txBody>
      </p:sp>
      <p:sp>
        <p:nvSpPr>
          <p:cNvPr id="7" name="CuadroTexto 6">
            <a:extLst>
              <a:ext uri="{FF2B5EF4-FFF2-40B4-BE49-F238E27FC236}">
                <a16:creationId xmlns:a16="http://schemas.microsoft.com/office/drawing/2014/main" id="{822E33AE-CE7D-483B-985C-1C5303DFB504}"/>
              </a:ext>
            </a:extLst>
          </p:cNvPr>
          <p:cNvSpPr txBox="1"/>
          <p:nvPr userDrawn="1"/>
        </p:nvSpPr>
        <p:spPr>
          <a:xfrm>
            <a:off x="383117" y="6512993"/>
            <a:ext cx="432000" cy="129600"/>
          </a:xfrm>
          <a:prstGeom prst="rect">
            <a:avLst/>
          </a:prstGeom>
          <a:noFill/>
        </p:spPr>
        <p:txBody>
          <a:bodyPr vert="horz" wrap="none" lIns="0" tIns="0" rIns="0" bIns="0" rtlCol="0" anchor="ctr"/>
          <a:lstStyle>
            <a:defPPr>
              <a:defRPr lang="es-ES"/>
            </a:defPPr>
            <a:lvl1pPr>
              <a:defRPr sz="800" b="1">
                <a:solidFill>
                  <a:srgbClr val="000000"/>
                </a:solidFill>
              </a:defRPr>
            </a:lvl1pPr>
          </a:lstStyle>
          <a:p>
            <a:pPr lvl="0"/>
            <a:fld id="{5C400F64-36F9-4816-BB20-163C389136A8}" type="slidenum">
              <a:rPr lang="en-US" sz="800" smtClean="0">
                <a:solidFill>
                  <a:schemeClr val="tx1"/>
                </a:solidFill>
              </a:rPr>
              <a:t>‹#›</a:t>
            </a:fld>
            <a:endParaRPr lang="en-US" sz="800" dirty="0">
              <a:solidFill>
                <a:schemeClr val="tx1"/>
              </a:solidFill>
            </a:endParaRPr>
          </a:p>
        </p:txBody>
      </p:sp>
      <p:pic>
        <p:nvPicPr>
          <p:cNvPr id="9" name="Picture 8" descr="Naturgy_RGB_Principal_Positiva-01.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9474172" y="565470"/>
            <a:ext cx="2168555" cy="552132"/>
          </a:xfrm>
          <a:prstGeom prst="rect">
            <a:avLst/>
          </a:prstGeom>
        </p:spPr>
      </p:pic>
    </p:spTree>
    <p:extLst>
      <p:ext uri="{BB962C8B-B14F-4D97-AF65-F5344CB8AC3E}">
        <p14:creationId xmlns:p14="http://schemas.microsoft.com/office/powerpoint/2010/main" val="4111922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7" name="Rectangle 6"/>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prstClr val="white"/>
              </a:solidFill>
            </a:endParaRPr>
          </a:p>
        </p:txBody>
      </p:sp>
      <p:sp>
        <p:nvSpPr>
          <p:cNvPr id="2" name="Title 1"/>
          <p:cNvSpPr>
            <a:spLocks noGrp="1"/>
          </p:cNvSpPr>
          <p:nvPr>
            <p:ph type="title"/>
          </p:nvPr>
        </p:nvSpPr>
        <p:spPr>
          <a:xfrm>
            <a:off x="1117600" y="152400"/>
            <a:ext cx="10972800" cy="1143000"/>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11"/>
          </p:nvPr>
        </p:nvSpPr>
        <p:spPr/>
        <p:txBody>
          <a:bodyPr/>
          <a:lstStyle/>
          <a:p>
            <a:r>
              <a:rPr lang="en-GB" dirty="0"/>
              <a:t>ETN Global</a:t>
            </a:r>
          </a:p>
        </p:txBody>
      </p:sp>
      <p:sp>
        <p:nvSpPr>
          <p:cNvPr id="4" name="Date Placeholder 3"/>
          <p:cNvSpPr>
            <a:spLocks noGrp="1"/>
          </p:cNvSpPr>
          <p:nvPr>
            <p:ph type="dt" sz="half" idx="10"/>
          </p:nvPr>
        </p:nvSpPr>
        <p:spPr/>
        <p:txBody>
          <a:bodyPr/>
          <a:lstStyle/>
          <a:p>
            <a:fld id="{E465BA14-3448-4FD5-BFE2-298993B9F90A}" type="datetime1">
              <a:rPr lang="en-GB" smtClean="0"/>
              <a:t>28/10/2021</a:t>
            </a:fld>
            <a:endParaRPr lang="en-GB" dirty="0"/>
          </a:p>
        </p:txBody>
      </p:sp>
    </p:spTree>
    <p:extLst>
      <p:ext uri="{BB962C8B-B14F-4D97-AF65-F5344CB8AC3E}">
        <p14:creationId xmlns:p14="http://schemas.microsoft.com/office/powerpoint/2010/main" val="39544472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39ED3BE-DF41-4A7E-A606-9FBFEDCC470C}" type="datetime1">
              <a:rPr lang="en-US" smtClean="0"/>
              <a:t>10/28/2021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t>‹#›</a:t>
            </a:fld>
            <a:endParaRPr lang="en-US" dirty="0"/>
          </a:p>
        </p:txBody>
      </p:sp>
    </p:spTree>
    <p:extLst>
      <p:ext uri="{BB962C8B-B14F-4D97-AF65-F5344CB8AC3E}">
        <p14:creationId xmlns:p14="http://schemas.microsoft.com/office/powerpoint/2010/main" val="40167726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5_Title Slide">
    <p:spTree>
      <p:nvGrpSpPr>
        <p:cNvPr id="1" name=""/>
        <p:cNvGrpSpPr/>
        <p:nvPr/>
      </p:nvGrpSpPr>
      <p:grpSpPr>
        <a:xfrm>
          <a:off x="0" y="0"/>
          <a:ext cx="0" cy="0"/>
          <a:chOff x="0" y="0"/>
          <a:chExt cx="0" cy="0"/>
        </a:xfrm>
      </p:grpSpPr>
      <p:sp>
        <p:nvSpPr>
          <p:cNvPr id="3" name="Rectangle 2"/>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a:solidFill>
                <a:prstClr val="white"/>
              </a:solidFill>
            </a:endParaRPr>
          </a:p>
        </p:txBody>
      </p:sp>
      <p:sp>
        <p:nvSpPr>
          <p:cNvPr id="4" name="TextBox 3"/>
          <p:cNvSpPr txBox="1">
            <a:spLocks noChangeArrowheads="1"/>
          </p:cNvSpPr>
          <p:nvPr userDrawn="1"/>
        </p:nvSpPr>
        <p:spPr bwMode="auto">
          <a:xfrm>
            <a:off x="3071304"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s-ES" altLang="en-US" sz="1600">
                <a:solidFill>
                  <a:srgbClr val="FFFFFF"/>
                </a:solidFill>
                <a:latin typeface="Arial" pitchFamily="34" charset="0"/>
              </a:rPr>
              <a:t>ETN Global</a:t>
            </a:r>
            <a:endParaRPr lang="en-GB" altLang="en-US" sz="1600">
              <a:solidFill>
                <a:srgbClr val="FFFFFF"/>
              </a:solidFill>
              <a:latin typeface="Arial" pitchFamily="34" charset="0"/>
            </a:endParaRPr>
          </a:p>
        </p:txBody>
      </p:sp>
      <p:pic>
        <p:nvPicPr>
          <p:cNvPr id="5"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10" y="378884"/>
            <a:ext cx="46143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979851" y="485800"/>
            <a:ext cx="10972800" cy="1143000"/>
          </a:xfrm>
        </p:spPr>
        <p:txBody>
          <a:bodyPr>
            <a:normAutofit/>
          </a:bodyPr>
          <a:lstStyle>
            <a:lvl1pPr marL="224350"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6" name="Slide Number Placeholder 5"/>
          <p:cNvSpPr>
            <a:spLocks noGrp="1"/>
          </p:cNvSpPr>
          <p:nvPr>
            <p:ph type="sldNum" sz="quarter" idx="10"/>
          </p:nvPr>
        </p:nvSpPr>
        <p:spPr>
          <a:xfrm>
            <a:off x="9203267" y="6441017"/>
            <a:ext cx="2844800" cy="364067"/>
          </a:xfrm>
          <a:prstGeom prst="rect">
            <a:avLst/>
          </a:prstGeom>
        </p:spPr>
        <p:txBody>
          <a:bodyPr vert="horz" wrap="square" lIns="91440" tIns="45720" rIns="91440" bIns="45720"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84F10832-48D1-457B-8ADB-CDD2E4C935F5}" type="slidenum">
              <a:rPr lang="en-GB" altLang="en-US"/>
              <a:pPr/>
              <a:t>‹#›</a:t>
            </a:fld>
            <a:endParaRPr lang="en-GB" altLang="en-US"/>
          </a:p>
        </p:txBody>
      </p:sp>
    </p:spTree>
    <p:extLst>
      <p:ext uri="{BB962C8B-B14F-4D97-AF65-F5344CB8AC3E}">
        <p14:creationId xmlns:p14="http://schemas.microsoft.com/office/powerpoint/2010/main" val="15440201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15_Title Slide">
    <p:spTree>
      <p:nvGrpSpPr>
        <p:cNvPr id="1" name=""/>
        <p:cNvGrpSpPr/>
        <p:nvPr/>
      </p:nvGrpSpPr>
      <p:grpSpPr>
        <a:xfrm>
          <a:off x="0" y="0"/>
          <a:ext cx="0" cy="0"/>
          <a:chOff x="0" y="0"/>
          <a:chExt cx="0" cy="0"/>
        </a:xfrm>
      </p:grpSpPr>
      <p:sp>
        <p:nvSpPr>
          <p:cNvPr id="4" name="Rectangle 3"/>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121909" tIns="60955" rIns="121909" bIns="60955" anchor="ctr"/>
          <a:lstStyle/>
          <a:p>
            <a:pPr algn="ctr" fontAlgn="auto">
              <a:spcBef>
                <a:spcPts val="0"/>
              </a:spcBef>
              <a:spcAft>
                <a:spcPts val="0"/>
              </a:spcAft>
              <a:defRPr/>
            </a:pPr>
            <a:endParaRPr lang="en-GB" sz="2400">
              <a:solidFill>
                <a:prstClr val="white"/>
              </a:solidFill>
            </a:endParaRPr>
          </a:p>
        </p:txBody>
      </p:sp>
      <p:sp>
        <p:nvSpPr>
          <p:cNvPr id="5" name="TextBox 4"/>
          <p:cNvSpPr txBox="1">
            <a:spLocks noChangeArrowheads="1"/>
          </p:cNvSpPr>
          <p:nvPr userDrawn="1"/>
        </p:nvSpPr>
        <p:spPr bwMode="auto">
          <a:xfrm>
            <a:off x="3071314"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09" tIns="60955" rIns="121909" bIns="60955"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s-ES" altLang="en-US" sz="1600">
                <a:solidFill>
                  <a:srgbClr val="FFFFFF"/>
                </a:solidFill>
                <a:latin typeface="Arial" pitchFamily="34" charset="0"/>
              </a:rPr>
              <a:t>ETN Global</a:t>
            </a:r>
            <a:endParaRPr lang="en-GB" altLang="en-US" sz="1600">
              <a:solidFill>
                <a:srgbClr val="FFFFFF"/>
              </a:solidFill>
              <a:latin typeface="Arial" pitchFamily="34" charset="0"/>
            </a:endParaRPr>
          </a:p>
        </p:txBody>
      </p:sp>
      <p:pic>
        <p:nvPicPr>
          <p:cNvPr id="6"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381003"/>
            <a:ext cx="459317" cy="128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979851" y="485800"/>
            <a:ext cx="10972800" cy="1143000"/>
          </a:xfrm>
        </p:spPr>
        <p:txBody>
          <a:bodyPr>
            <a:normAutofit/>
          </a:bodyPr>
          <a:lstStyle>
            <a:lvl1pPr marL="224329"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13" name="Content Placeholder 2"/>
          <p:cNvSpPr>
            <a:spLocks noGrp="1"/>
          </p:cNvSpPr>
          <p:nvPr>
            <p:ph idx="1"/>
          </p:nvPr>
        </p:nvSpPr>
        <p:spPr>
          <a:xfrm>
            <a:off x="979851" y="1905000"/>
            <a:ext cx="10972800" cy="4221163"/>
          </a:xfrm>
          <a:prstGeom prst="rect">
            <a:avLst/>
          </a:prstGeom>
        </p:spPr>
        <p:txBody>
          <a:bodyPr lIns="91432" tIns="45716" rIns="91432" bIns="45716"/>
          <a:lstStyle>
            <a:lvl1pPr marL="457119" indent="-457119">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1pPr>
            <a:lvl2pPr marL="990430" indent="-380934">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2pPr>
            <a:lvl3pPr marL="1523735" indent="-304744">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3pPr>
            <a:lvl4pPr marL="2133227" indent="-304744">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4pPr>
            <a:lvl5pPr>
              <a:defRPr>
                <a:solidFill>
                  <a:srgbClr val="002A5C"/>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3"/>
            <a:r>
              <a:rPr lang="en-US" dirty="0"/>
              <a:t>Fifth level</a:t>
            </a:r>
            <a:endParaRPr lang="en-GB" dirty="0"/>
          </a:p>
        </p:txBody>
      </p:sp>
      <p:sp>
        <p:nvSpPr>
          <p:cNvPr id="7" name="Slide Number Placeholder 5"/>
          <p:cNvSpPr>
            <a:spLocks noGrp="1"/>
          </p:cNvSpPr>
          <p:nvPr>
            <p:ph type="sldNum" sz="quarter" idx="10"/>
          </p:nvPr>
        </p:nvSpPr>
        <p:spPr>
          <a:xfrm>
            <a:off x="9203267" y="6441017"/>
            <a:ext cx="2844800" cy="364067"/>
          </a:xfrm>
          <a:prstGeom prst="rect">
            <a:avLst/>
          </a:prstGeom>
        </p:spPr>
        <p:txBody>
          <a:bodyPr vert="horz" wrap="square" lIns="91432" tIns="45716" rIns="91432" bIns="45716"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BCDE049F-0AEF-4C74-82DB-175D1B92A412}" type="slidenum">
              <a:rPr lang="en-GB" altLang="en-US"/>
              <a:pPr/>
              <a:t>‹#›</a:t>
            </a:fld>
            <a:endParaRPr lang="en-GB" altLang="en-US"/>
          </a:p>
        </p:txBody>
      </p:sp>
    </p:spTree>
    <p:extLst>
      <p:ext uri="{BB962C8B-B14F-4D97-AF65-F5344CB8AC3E}">
        <p14:creationId xmlns:p14="http://schemas.microsoft.com/office/powerpoint/2010/main" val="11766326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3_Title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3467" dirty="0">
              <a:solidFill>
                <a:prstClr val="white"/>
              </a:solidFill>
              <a:latin typeface="Arial" panose="020B0604020202020204" pitchFamily="34" charset="0"/>
              <a:cs typeface="Arial" panose="020B0604020202020204" pitchFamily="34" charset="0"/>
            </a:endParaRPr>
          </a:p>
        </p:txBody>
      </p:sp>
      <p:pic>
        <p:nvPicPr>
          <p:cNvPr id="5" name="Picture 9" descr="\\ETN-NAS-SERVER\all ETN docs\ETN\06 Communications\11 Visual Identity\ETN Global Logo\LOGO-ETN_GLOBAL-NEG.png"/>
          <p:cNvPicPr>
            <a:picLocks noChangeArrowheads="1"/>
          </p:cNvPicPr>
          <p:nvPr userDrawn="1"/>
        </p:nvPicPr>
        <p:blipFill>
          <a:blip r:embed="rId2" cstate="print">
            <a:extLst>
              <a:ext uri="{28A0092B-C50C-407E-A947-70E740481C1C}">
                <a14:useLocalDpi xmlns:a14="http://schemas.microsoft.com/office/drawing/2010/main" val="0"/>
              </a:ext>
            </a:extLst>
          </a:blip>
          <a:srcRect r="3732"/>
          <a:stretch>
            <a:fillRect/>
          </a:stretch>
        </p:blipFill>
        <p:spPr bwMode="auto">
          <a:xfrm>
            <a:off x="8953502" y="-213784"/>
            <a:ext cx="2933700" cy="5573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ctrTitle"/>
          </p:nvPr>
        </p:nvSpPr>
        <p:spPr>
          <a:xfrm>
            <a:off x="304800" y="1828833"/>
            <a:ext cx="8026400" cy="1887537"/>
          </a:xfrm>
          <a:noFill/>
        </p:spPr>
        <p:txBody>
          <a:bodyPr/>
          <a:lstStyle>
            <a:lvl1pPr>
              <a:defRPr sz="3467" b="1">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3" name="Subtitle 2"/>
          <p:cNvSpPr>
            <a:spLocks noGrp="1"/>
          </p:cNvSpPr>
          <p:nvPr>
            <p:ph type="subTitle" idx="1"/>
          </p:nvPr>
        </p:nvSpPr>
        <p:spPr>
          <a:xfrm>
            <a:off x="304800" y="3834441"/>
            <a:ext cx="8128000" cy="590909"/>
          </a:xfrm>
          <a:prstGeom prst="rect">
            <a:avLst/>
          </a:prstGeom>
        </p:spPr>
        <p:txBody>
          <a:bodyPr>
            <a:normAutofit/>
          </a:bodyPr>
          <a:lstStyle>
            <a:lvl1pPr marL="0" indent="0" algn="ctr">
              <a:buNone/>
              <a:defRPr sz="2667">
                <a:solidFill>
                  <a:schemeClr val="bg1"/>
                </a:solidFill>
                <a:latin typeface="Arial" panose="020B0604020202020204" pitchFamily="34" charset="0"/>
                <a:cs typeface="Arial" panose="020B0604020202020204" pitchFamily="34" charset="0"/>
              </a:defRPr>
            </a:lvl1pPr>
            <a:lvl2pPr marL="609570" indent="0" algn="ctr">
              <a:buNone/>
              <a:defRPr>
                <a:solidFill>
                  <a:schemeClr val="tx1">
                    <a:tint val="75000"/>
                  </a:schemeClr>
                </a:solidFill>
              </a:defRPr>
            </a:lvl2pPr>
            <a:lvl3pPr marL="1219140"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8"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2575708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121909" tIns="60955" rIns="121909" bIns="60955" anchor="ctr"/>
          <a:lstStyle/>
          <a:p>
            <a:pPr algn="ctr" fontAlgn="auto">
              <a:spcBef>
                <a:spcPts val="0"/>
              </a:spcBef>
              <a:spcAft>
                <a:spcPts val="0"/>
              </a:spcAft>
              <a:defRPr/>
            </a:pPr>
            <a:endParaRPr lang="en-GB" sz="3467" dirty="0">
              <a:solidFill>
                <a:prstClr val="white"/>
              </a:solidFill>
              <a:latin typeface="Arial" panose="020B0604020202020204" pitchFamily="34" charset="0"/>
              <a:cs typeface="Arial" panose="020B0604020202020204" pitchFamily="34" charset="0"/>
            </a:endParaRPr>
          </a:p>
        </p:txBody>
      </p:sp>
      <p:pic>
        <p:nvPicPr>
          <p:cNvPr id="5" name="Picture 10"/>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304803"/>
            <a:ext cx="1117600" cy="1155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9" descr="\\ETN-NAS-SERVER\all ETN docs\ETN\06 Communications\11 Visual Identity\ETN Global Logo\LOGO-ETN_GLOBAL-NEG.png"/>
          <p:cNvPicPr>
            <a:picLocks noChangeArrowheads="1"/>
          </p:cNvPicPr>
          <p:nvPr userDrawn="1"/>
        </p:nvPicPr>
        <p:blipFill>
          <a:blip r:embed="rId3" cstate="print">
            <a:extLst>
              <a:ext uri="{28A0092B-C50C-407E-A947-70E740481C1C}">
                <a14:useLocalDpi xmlns:a14="http://schemas.microsoft.com/office/drawing/2010/main" val="0"/>
              </a:ext>
            </a:extLst>
          </a:blip>
          <a:srcRect r="3732"/>
          <a:stretch>
            <a:fillRect/>
          </a:stretch>
        </p:blipFill>
        <p:spPr bwMode="auto">
          <a:xfrm>
            <a:off x="8953502" y="-213784"/>
            <a:ext cx="2933700" cy="5573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ctrTitle"/>
          </p:nvPr>
        </p:nvSpPr>
        <p:spPr>
          <a:xfrm>
            <a:off x="304800" y="1828840"/>
            <a:ext cx="8026400" cy="1887537"/>
          </a:xfrm>
          <a:noFill/>
        </p:spPr>
        <p:txBody>
          <a:bodyPr/>
          <a:lstStyle>
            <a:lvl1pPr>
              <a:defRPr sz="3467" b="1">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3" name="Subtitle 2"/>
          <p:cNvSpPr>
            <a:spLocks noGrp="1"/>
          </p:cNvSpPr>
          <p:nvPr>
            <p:ph type="subTitle" idx="1"/>
          </p:nvPr>
        </p:nvSpPr>
        <p:spPr>
          <a:xfrm>
            <a:off x="304800" y="3834441"/>
            <a:ext cx="8128000" cy="590909"/>
          </a:xfrm>
          <a:prstGeom prst="rect">
            <a:avLst/>
          </a:prstGeom>
        </p:spPr>
        <p:txBody>
          <a:bodyPr lIns="91432" tIns="45716" rIns="91432" bIns="45716">
            <a:normAutofit/>
          </a:bodyPr>
          <a:lstStyle>
            <a:lvl1pPr marL="0" indent="0" algn="ctr">
              <a:buNone/>
              <a:defRPr sz="2667">
                <a:solidFill>
                  <a:schemeClr val="bg1"/>
                </a:solidFill>
                <a:latin typeface="Arial" panose="020B0604020202020204" pitchFamily="34" charset="0"/>
                <a:cs typeface="Arial" panose="020B0604020202020204" pitchFamily="34" charset="0"/>
              </a:defRPr>
            </a:lvl1pPr>
            <a:lvl2pPr marL="609507" indent="0" algn="ctr">
              <a:buNone/>
              <a:defRPr>
                <a:solidFill>
                  <a:schemeClr val="tx1">
                    <a:tint val="75000"/>
                  </a:schemeClr>
                </a:solidFill>
              </a:defRPr>
            </a:lvl2pPr>
            <a:lvl3pPr marL="1219020" indent="0" algn="ctr">
              <a:buNone/>
              <a:defRPr>
                <a:solidFill>
                  <a:schemeClr val="tx1">
                    <a:tint val="75000"/>
                  </a:schemeClr>
                </a:solidFill>
              </a:defRPr>
            </a:lvl3pPr>
            <a:lvl4pPr marL="1828528" indent="0" algn="ctr">
              <a:buNone/>
              <a:defRPr>
                <a:solidFill>
                  <a:schemeClr val="tx1">
                    <a:tint val="75000"/>
                  </a:schemeClr>
                </a:solidFill>
              </a:defRPr>
            </a:lvl4pPr>
            <a:lvl5pPr marL="2438038" indent="0" algn="ctr">
              <a:buNone/>
              <a:defRPr>
                <a:solidFill>
                  <a:schemeClr val="tx1">
                    <a:tint val="75000"/>
                  </a:schemeClr>
                </a:solidFill>
              </a:defRPr>
            </a:lvl5pPr>
            <a:lvl6pPr marL="3047544" indent="0" algn="ctr">
              <a:buNone/>
              <a:defRPr>
                <a:solidFill>
                  <a:schemeClr val="tx1">
                    <a:tint val="75000"/>
                  </a:schemeClr>
                </a:solidFill>
              </a:defRPr>
            </a:lvl6pPr>
            <a:lvl7pPr marL="3657051" indent="0" algn="ctr">
              <a:buNone/>
              <a:defRPr>
                <a:solidFill>
                  <a:schemeClr val="tx1">
                    <a:tint val="75000"/>
                  </a:schemeClr>
                </a:solidFill>
              </a:defRPr>
            </a:lvl7pPr>
            <a:lvl8pPr marL="4266560" indent="0" algn="ctr">
              <a:buNone/>
              <a:defRPr>
                <a:solidFill>
                  <a:schemeClr val="tx1">
                    <a:tint val="75000"/>
                  </a:schemeClr>
                </a:solidFill>
              </a:defRPr>
            </a:lvl8pPr>
            <a:lvl9pPr marL="4876069"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411159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6_Title Slide">
    <p:spTree>
      <p:nvGrpSpPr>
        <p:cNvPr id="1" name=""/>
        <p:cNvGrpSpPr/>
        <p:nvPr/>
      </p:nvGrpSpPr>
      <p:grpSpPr>
        <a:xfrm>
          <a:off x="0" y="0"/>
          <a:ext cx="0" cy="0"/>
          <a:chOff x="0" y="0"/>
          <a:chExt cx="0" cy="0"/>
        </a:xfrm>
      </p:grpSpPr>
      <p:sp>
        <p:nvSpPr>
          <p:cNvPr id="3" name="Rectangle 2"/>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121909" tIns="60955" rIns="121909" bIns="60955" anchor="ctr"/>
          <a:lstStyle/>
          <a:p>
            <a:pPr algn="ctr" fontAlgn="auto">
              <a:spcBef>
                <a:spcPts val="0"/>
              </a:spcBef>
              <a:spcAft>
                <a:spcPts val="0"/>
              </a:spcAft>
              <a:defRPr/>
            </a:pPr>
            <a:endParaRPr lang="en-GB" sz="2400">
              <a:solidFill>
                <a:prstClr val="white"/>
              </a:solidFill>
            </a:endParaRPr>
          </a:p>
        </p:txBody>
      </p:sp>
      <p:pic>
        <p:nvPicPr>
          <p:cNvPr id="4"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20" y="378884"/>
            <a:ext cx="46143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userDrawn="1"/>
        </p:nvSpPr>
        <p:spPr bwMode="auto">
          <a:xfrm>
            <a:off x="3071313"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09" tIns="60955" rIns="121909" bIns="60955"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sp>
        <p:nvSpPr>
          <p:cNvPr id="12" name="Title 1"/>
          <p:cNvSpPr>
            <a:spLocks noGrp="1"/>
          </p:cNvSpPr>
          <p:nvPr>
            <p:ph type="title"/>
          </p:nvPr>
        </p:nvSpPr>
        <p:spPr>
          <a:xfrm>
            <a:off x="979851" y="485800"/>
            <a:ext cx="10972800" cy="1143000"/>
          </a:xfrm>
        </p:spPr>
        <p:txBody>
          <a:bodyPr>
            <a:normAutofit/>
          </a:bodyPr>
          <a:lstStyle>
            <a:lvl1pPr marL="224334"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6" name="Slide Number Placeholder 5"/>
          <p:cNvSpPr>
            <a:spLocks noGrp="1"/>
          </p:cNvSpPr>
          <p:nvPr>
            <p:ph type="sldNum" sz="quarter" idx="10"/>
          </p:nvPr>
        </p:nvSpPr>
        <p:spPr>
          <a:xfrm>
            <a:off x="9203267" y="6441017"/>
            <a:ext cx="2844800" cy="364067"/>
          </a:xfrm>
          <a:prstGeom prst="rect">
            <a:avLst/>
          </a:prstGeom>
        </p:spPr>
        <p:txBody>
          <a:bodyPr vert="horz" wrap="square" lIns="91432" tIns="45716" rIns="91432" bIns="45716"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A82729A4-8C4A-4648-91EA-A355E19A043E}" type="slidenum">
              <a:rPr lang="en-GB" altLang="en-US"/>
              <a:pPr/>
              <a:t>‹#›</a:t>
            </a:fld>
            <a:endParaRPr lang="en-GB" altLang="en-US"/>
          </a:p>
        </p:txBody>
      </p:sp>
    </p:spTree>
    <p:extLst>
      <p:ext uri="{BB962C8B-B14F-4D97-AF65-F5344CB8AC3E}">
        <p14:creationId xmlns:p14="http://schemas.microsoft.com/office/powerpoint/2010/main" val="1182635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7_Title Slide">
    <p:spTree>
      <p:nvGrpSpPr>
        <p:cNvPr id="1" name=""/>
        <p:cNvGrpSpPr/>
        <p:nvPr/>
      </p:nvGrpSpPr>
      <p:grpSpPr>
        <a:xfrm>
          <a:off x="0" y="0"/>
          <a:ext cx="0" cy="0"/>
          <a:chOff x="0" y="0"/>
          <a:chExt cx="0" cy="0"/>
        </a:xfrm>
      </p:grpSpPr>
      <p:sp>
        <p:nvSpPr>
          <p:cNvPr id="3" name="Rectangle 2"/>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121909" tIns="60955" rIns="121909" bIns="60955" anchor="ctr"/>
          <a:lstStyle/>
          <a:p>
            <a:pPr algn="ctr" fontAlgn="auto">
              <a:spcBef>
                <a:spcPts val="0"/>
              </a:spcBef>
              <a:spcAft>
                <a:spcPts val="0"/>
              </a:spcAft>
              <a:defRPr/>
            </a:pPr>
            <a:endParaRPr lang="en-GB" sz="2400">
              <a:solidFill>
                <a:prstClr val="white"/>
              </a:solidFill>
            </a:endParaRPr>
          </a:p>
        </p:txBody>
      </p:sp>
      <p:pic>
        <p:nvPicPr>
          <p:cNvPr id="4"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20" y="378884"/>
            <a:ext cx="46143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userDrawn="1"/>
        </p:nvSpPr>
        <p:spPr bwMode="auto">
          <a:xfrm>
            <a:off x="3071313"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09" tIns="60955" rIns="121909" bIns="60955"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sp>
        <p:nvSpPr>
          <p:cNvPr id="12" name="Title 1"/>
          <p:cNvSpPr>
            <a:spLocks noGrp="1"/>
          </p:cNvSpPr>
          <p:nvPr>
            <p:ph type="title"/>
          </p:nvPr>
        </p:nvSpPr>
        <p:spPr>
          <a:xfrm>
            <a:off x="979851" y="485800"/>
            <a:ext cx="10972800" cy="1143000"/>
          </a:xfrm>
        </p:spPr>
        <p:txBody>
          <a:bodyPr>
            <a:normAutofit/>
          </a:bodyPr>
          <a:lstStyle>
            <a:lvl1pPr marL="224334"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6" name="Slide Number Placeholder 5"/>
          <p:cNvSpPr>
            <a:spLocks noGrp="1"/>
          </p:cNvSpPr>
          <p:nvPr>
            <p:ph type="sldNum" sz="quarter" idx="10"/>
          </p:nvPr>
        </p:nvSpPr>
        <p:spPr>
          <a:xfrm>
            <a:off x="9203267" y="6441017"/>
            <a:ext cx="2844800" cy="364067"/>
          </a:xfrm>
          <a:prstGeom prst="rect">
            <a:avLst/>
          </a:prstGeom>
        </p:spPr>
        <p:txBody>
          <a:bodyPr vert="horz" wrap="square" lIns="91432" tIns="45716" rIns="91432" bIns="45716"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D36916A9-CB8C-4DA5-9C2E-9E708340FF6F}" type="slidenum">
              <a:rPr lang="en-GB" altLang="en-US"/>
              <a:pPr/>
              <a:t>‹#›</a:t>
            </a:fld>
            <a:endParaRPr lang="en-GB" altLang="en-US"/>
          </a:p>
        </p:txBody>
      </p:sp>
    </p:spTree>
    <p:extLst>
      <p:ext uri="{BB962C8B-B14F-4D97-AF65-F5344CB8AC3E}">
        <p14:creationId xmlns:p14="http://schemas.microsoft.com/office/powerpoint/2010/main" val="1989315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994400" y="5494179"/>
            <a:ext cx="5892800" cy="533400"/>
          </a:xfrm>
        </p:spPr>
        <p:txBody>
          <a:bodyPr>
            <a:normAutofit/>
          </a:bodyPr>
          <a:lstStyle>
            <a:lvl1pPr algn="r">
              <a:defRPr sz="3200" b="1" baseline="0">
                <a:solidFill>
                  <a:srgbClr val="002A5C"/>
                </a:solidFi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6197600" y="6027579"/>
            <a:ext cx="5689600" cy="457200"/>
          </a:xfrm>
          <a:prstGeom prst="rect">
            <a:avLst/>
          </a:prstGeom>
        </p:spPr>
        <p:txBody>
          <a:bodyPr lIns="91432" tIns="45716" rIns="91432" bIns="45716"/>
          <a:lstStyle>
            <a:lvl1pPr marL="0" indent="0" algn="r">
              <a:buNone/>
              <a:defRPr sz="2667" b="1">
                <a:solidFill>
                  <a:srgbClr val="002A5C"/>
                </a:solidFill>
                <a:latin typeface="Arial" panose="020B0604020202020204" pitchFamily="34" charset="0"/>
                <a:cs typeface="Arial" panose="020B0604020202020204" pitchFamily="34" charset="0"/>
              </a:defRPr>
            </a:lvl1pPr>
            <a:lvl2pPr marL="609507" indent="0" algn="ctr">
              <a:buNone/>
              <a:defRPr>
                <a:solidFill>
                  <a:schemeClr val="tx1">
                    <a:tint val="75000"/>
                  </a:schemeClr>
                </a:solidFill>
              </a:defRPr>
            </a:lvl2pPr>
            <a:lvl3pPr marL="1219020" indent="0" algn="ctr">
              <a:buNone/>
              <a:defRPr>
                <a:solidFill>
                  <a:schemeClr val="tx1">
                    <a:tint val="75000"/>
                  </a:schemeClr>
                </a:solidFill>
              </a:defRPr>
            </a:lvl3pPr>
            <a:lvl4pPr marL="1828528" indent="0" algn="ctr">
              <a:buNone/>
              <a:defRPr>
                <a:solidFill>
                  <a:schemeClr val="tx1">
                    <a:tint val="75000"/>
                  </a:schemeClr>
                </a:solidFill>
              </a:defRPr>
            </a:lvl4pPr>
            <a:lvl5pPr marL="2438038" indent="0" algn="ctr">
              <a:buNone/>
              <a:defRPr>
                <a:solidFill>
                  <a:schemeClr val="tx1">
                    <a:tint val="75000"/>
                  </a:schemeClr>
                </a:solidFill>
              </a:defRPr>
            </a:lvl5pPr>
            <a:lvl6pPr marL="3047544" indent="0" algn="ctr">
              <a:buNone/>
              <a:defRPr>
                <a:solidFill>
                  <a:schemeClr val="tx1">
                    <a:tint val="75000"/>
                  </a:schemeClr>
                </a:solidFill>
              </a:defRPr>
            </a:lvl6pPr>
            <a:lvl7pPr marL="3657051" indent="0" algn="ctr">
              <a:buNone/>
              <a:defRPr>
                <a:solidFill>
                  <a:schemeClr val="tx1">
                    <a:tint val="75000"/>
                  </a:schemeClr>
                </a:solidFill>
              </a:defRPr>
            </a:lvl7pPr>
            <a:lvl8pPr marL="4266560" indent="0" algn="ctr">
              <a:buNone/>
              <a:defRPr>
                <a:solidFill>
                  <a:schemeClr val="tx1">
                    <a:tint val="75000"/>
                  </a:schemeClr>
                </a:solidFill>
              </a:defRPr>
            </a:lvl8pPr>
            <a:lvl9pPr marL="4876069" indent="0" algn="ctr">
              <a:buNone/>
              <a:defRPr>
                <a:solidFill>
                  <a:schemeClr val="tx1">
                    <a:tint val="75000"/>
                  </a:schemeClr>
                </a:solidFill>
              </a:defRPr>
            </a:lvl9pPr>
          </a:lstStyle>
          <a:p>
            <a:r>
              <a:rPr lang="en-US"/>
              <a:t>Click to edit Master subtitle style</a:t>
            </a:r>
            <a:endParaRPr lang="en-GB" dirty="0"/>
          </a:p>
        </p:txBody>
      </p:sp>
      <p:sp>
        <p:nvSpPr>
          <p:cNvPr id="9" name="Text Placeholder 8"/>
          <p:cNvSpPr>
            <a:spLocks noGrp="1"/>
          </p:cNvSpPr>
          <p:nvPr>
            <p:ph type="body" sz="quarter" idx="10"/>
          </p:nvPr>
        </p:nvSpPr>
        <p:spPr>
          <a:xfrm>
            <a:off x="304800" y="0"/>
            <a:ext cx="5080000" cy="5257800"/>
          </a:xfrm>
          <a:prstGeom prst="rect">
            <a:avLst/>
          </a:prstGeom>
        </p:spPr>
        <p:txBody>
          <a:bodyPr lIns="91432" tIns="45716" rIns="91432" bIns="45716" anchor="ctr"/>
          <a:lstStyle>
            <a:lvl1pPr marL="0" indent="0">
              <a:buNone/>
              <a:defRPr b="1">
                <a:solidFill>
                  <a:schemeClr val="bg1"/>
                </a:solidFill>
                <a:latin typeface="Arial" panose="020B0604020202020204"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821538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7_Title Slide">
    <p:spTree>
      <p:nvGrpSpPr>
        <p:cNvPr id="1" name=""/>
        <p:cNvGrpSpPr/>
        <p:nvPr/>
      </p:nvGrpSpPr>
      <p:grpSpPr>
        <a:xfrm>
          <a:off x="0" y="0"/>
          <a:ext cx="0" cy="0"/>
          <a:chOff x="0" y="0"/>
          <a:chExt cx="0" cy="0"/>
        </a:xfrm>
      </p:grpSpPr>
      <p:sp>
        <p:nvSpPr>
          <p:cNvPr id="3" name="Rectangle 2"/>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a:solidFill>
                <a:prstClr val="white"/>
              </a:solidFill>
            </a:endParaRPr>
          </a:p>
        </p:txBody>
      </p:sp>
      <p:pic>
        <p:nvPicPr>
          <p:cNvPr id="4"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9" y="378884"/>
            <a:ext cx="46143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userDrawn="1"/>
        </p:nvSpPr>
        <p:spPr bwMode="auto">
          <a:xfrm>
            <a:off x="3071300"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sp>
        <p:nvSpPr>
          <p:cNvPr id="12" name="Title 1"/>
          <p:cNvSpPr>
            <a:spLocks noGrp="1"/>
          </p:cNvSpPr>
          <p:nvPr>
            <p:ph type="title"/>
          </p:nvPr>
        </p:nvSpPr>
        <p:spPr>
          <a:xfrm>
            <a:off x="979851" y="485800"/>
            <a:ext cx="10972800" cy="1143000"/>
          </a:xfrm>
        </p:spPr>
        <p:txBody>
          <a:bodyPr>
            <a:normAutofit/>
          </a:bodyPr>
          <a:lstStyle>
            <a:lvl1pPr marL="224356"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6" name="Slide Number Placeholder 5"/>
          <p:cNvSpPr>
            <a:spLocks noGrp="1"/>
          </p:cNvSpPr>
          <p:nvPr>
            <p:ph type="sldNum" sz="quarter" idx="10"/>
          </p:nvPr>
        </p:nvSpPr>
        <p:spPr>
          <a:xfrm>
            <a:off x="9203267" y="6441017"/>
            <a:ext cx="2844800" cy="364067"/>
          </a:xfrm>
          <a:prstGeom prst="rect">
            <a:avLst/>
          </a:prstGeom>
        </p:spPr>
        <p:txBody>
          <a:bodyPr vert="horz" wrap="square" lIns="91440" tIns="45720" rIns="91440" bIns="45720"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7B9537F1-7D83-4792-9725-188983C6BEB7}" type="slidenum">
              <a:rPr lang="en-GB" altLang="en-US"/>
              <a:pPr/>
              <a:t>‹#›</a:t>
            </a:fld>
            <a:endParaRPr lang="en-GB" altLang="en-US"/>
          </a:p>
        </p:txBody>
      </p:sp>
    </p:spTree>
    <p:extLst>
      <p:ext uri="{BB962C8B-B14F-4D97-AF65-F5344CB8AC3E}">
        <p14:creationId xmlns:p14="http://schemas.microsoft.com/office/powerpoint/2010/main" val="2394660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18_Title Slide">
    <p:spTree>
      <p:nvGrpSpPr>
        <p:cNvPr id="1" name=""/>
        <p:cNvGrpSpPr/>
        <p:nvPr/>
      </p:nvGrpSpPr>
      <p:grpSpPr>
        <a:xfrm>
          <a:off x="0" y="0"/>
          <a:ext cx="0" cy="0"/>
          <a:chOff x="0" y="0"/>
          <a:chExt cx="0" cy="0"/>
        </a:xfrm>
      </p:grpSpPr>
      <p:sp>
        <p:nvSpPr>
          <p:cNvPr id="4" name="Rectangle 3"/>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a:solidFill>
                <a:prstClr val="white"/>
              </a:solidFill>
            </a:endParaRPr>
          </a:p>
        </p:txBody>
      </p:sp>
      <p:sp>
        <p:nvSpPr>
          <p:cNvPr id="5" name="TextBox 4"/>
          <p:cNvSpPr txBox="1">
            <a:spLocks noChangeArrowheads="1"/>
          </p:cNvSpPr>
          <p:nvPr userDrawn="1"/>
        </p:nvSpPr>
        <p:spPr bwMode="auto">
          <a:xfrm>
            <a:off x="3071300"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defRPr/>
            </a:pPr>
            <a:r>
              <a:rPr lang="es-ES" altLang="en-US" sz="1600">
                <a:solidFill>
                  <a:srgbClr val="FFFFFF"/>
                </a:solidFill>
                <a:latin typeface="Arial" pitchFamily="34" charset="0"/>
              </a:rPr>
              <a:t>ETN Global</a:t>
            </a:r>
            <a:endParaRPr lang="en-GB" altLang="en-US" sz="1600">
              <a:solidFill>
                <a:srgbClr val="FFFFFF"/>
              </a:solidFill>
              <a:latin typeface="Arial" pitchFamily="34" charset="0"/>
            </a:endParaRPr>
          </a:p>
        </p:txBody>
      </p:sp>
      <p:pic>
        <p:nvPicPr>
          <p:cNvPr id="6"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381003"/>
            <a:ext cx="459317" cy="128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979851" y="485800"/>
            <a:ext cx="10972800" cy="1143000"/>
          </a:xfrm>
        </p:spPr>
        <p:txBody>
          <a:bodyPr>
            <a:normAutofit/>
          </a:bodyPr>
          <a:lstStyle>
            <a:lvl1pPr marL="224356"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13" name="Content Placeholder 2"/>
          <p:cNvSpPr>
            <a:spLocks noGrp="1"/>
          </p:cNvSpPr>
          <p:nvPr>
            <p:ph idx="1"/>
          </p:nvPr>
        </p:nvSpPr>
        <p:spPr>
          <a:xfrm>
            <a:off x="979851" y="1905000"/>
            <a:ext cx="10972800" cy="4221163"/>
          </a:xfrm>
          <a:prstGeom prst="rect">
            <a:avLst/>
          </a:prstGeom>
        </p:spPr>
        <p:txBody>
          <a:bodyPr/>
          <a:lstStyle>
            <a:lvl1pPr marL="457178" indent="-457178">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1pPr>
            <a:lvl2pPr marL="990550" indent="-380981">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2pPr>
            <a:lvl3pPr marL="1523925" indent="-304784">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3pPr>
            <a:lvl4pPr marL="2133493" indent="-304784">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4pPr>
            <a:lvl5pPr>
              <a:defRPr>
                <a:solidFill>
                  <a:srgbClr val="002A5C"/>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3"/>
            <a:r>
              <a:rPr lang="en-US" dirty="0"/>
              <a:t>Fifth level</a:t>
            </a:r>
            <a:endParaRPr lang="en-GB" dirty="0"/>
          </a:p>
        </p:txBody>
      </p:sp>
      <p:sp>
        <p:nvSpPr>
          <p:cNvPr id="7" name="Slide Number Placeholder 5"/>
          <p:cNvSpPr>
            <a:spLocks noGrp="1"/>
          </p:cNvSpPr>
          <p:nvPr>
            <p:ph type="sldNum" sz="quarter" idx="10"/>
          </p:nvPr>
        </p:nvSpPr>
        <p:spPr>
          <a:xfrm>
            <a:off x="9203267" y="6441017"/>
            <a:ext cx="2844800" cy="364067"/>
          </a:xfrm>
          <a:prstGeom prst="rect">
            <a:avLst/>
          </a:prstGeom>
        </p:spPr>
        <p:txBody>
          <a:bodyPr vert="horz" wrap="square" lIns="91440" tIns="45720" rIns="91440" bIns="45720"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45EC1190-9DE3-43CA-88FC-C15BBB9B4E26}" type="slidenum">
              <a:rPr lang="en-GB" altLang="en-US"/>
              <a:pPr/>
              <a:t>‹#›</a:t>
            </a:fld>
            <a:endParaRPr lang="en-GB" altLang="en-US"/>
          </a:p>
        </p:txBody>
      </p:sp>
    </p:spTree>
    <p:extLst>
      <p:ext uri="{BB962C8B-B14F-4D97-AF65-F5344CB8AC3E}">
        <p14:creationId xmlns:p14="http://schemas.microsoft.com/office/powerpoint/2010/main" val="3370173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19_Title Slide">
    <p:spTree>
      <p:nvGrpSpPr>
        <p:cNvPr id="1" name=""/>
        <p:cNvGrpSpPr/>
        <p:nvPr/>
      </p:nvGrpSpPr>
      <p:grpSpPr>
        <a:xfrm>
          <a:off x="0" y="0"/>
          <a:ext cx="0" cy="0"/>
          <a:chOff x="0" y="0"/>
          <a:chExt cx="0" cy="0"/>
        </a:xfrm>
      </p:grpSpPr>
      <p:sp>
        <p:nvSpPr>
          <p:cNvPr id="4" name="Rectangle 3"/>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a:solidFill>
                <a:prstClr val="white"/>
              </a:solidFill>
            </a:endParaRPr>
          </a:p>
        </p:txBody>
      </p:sp>
      <p:sp>
        <p:nvSpPr>
          <p:cNvPr id="5" name="TextBox 4"/>
          <p:cNvSpPr txBox="1">
            <a:spLocks noChangeArrowheads="1"/>
          </p:cNvSpPr>
          <p:nvPr userDrawn="1"/>
        </p:nvSpPr>
        <p:spPr bwMode="auto">
          <a:xfrm>
            <a:off x="3071300"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defRPr/>
            </a:pPr>
            <a:r>
              <a:rPr lang="es-ES" altLang="en-US" sz="1600">
                <a:solidFill>
                  <a:srgbClr val="FFFFFF"/>
                </a:solidFill>
                <a:latin typeface="Arial" pitchFamily="34" charset="0"/>
              </a:rPr>
              <a:t>ETN Global</a:t>
            </a:r>
            <a:endParaRPr lang="en-GB" altLang="en-US" sz="1600">
              <a:solidFill>
                <a:srgbClr val="FFFFFF"/>
              </a:solidFill>
              <a:latin typeface="Arial" pitchFamily="34" charset="0"/>
            </a:endParaRPr>
          </a:p>
        </p:txBody>
      </p:sp>
      <p:pic>
        <p:nvPicPr>
          <p:cNvPr id="6"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381003"/>
            <a:ext cx="459317" cy="128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979851" y="485800"/>
            <a:ext cx="10972800" cy="1143000"/>
          </a:xfrm>
        </p:spPr>
        <p:txBody>
          <a:bodyPr>
            <a:normAutofit/>
          </a:bodyPr>
          <a:lstStyle>
            <a:lvl1pPr marL="224356"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13" name="Content Placeholder 2"/>
          <p:cNvSpPr>
            <a:spLocks noGrp="1"/>
          </p:cNvSpPr>
          <p:nvPr>
            <p:ph idx="1"/>
          </p:nvPr>
        </p:nvSpPr>
        <p:spPr>
          <a:xfrm>
            <a:off x="979851" y="1905000"/>
            <a:ext cx="10972800" cy="4221163"/>
          </a:xfrm>
          <a:prstGeom prst="rect">
            <a:avLst/>
          </a:prstGeom>
        </p:spPr>
        <p:txBody>
          <a:bodyPr/>
          <a:lstStyle>
            <a:lvl1pPr marL="457178" indent="-457178">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1pPr>
            <a:lvl2pPr marL="990550" indent="-380981">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2pPr>
            <a:lvl3pPr marL="1523925" indent="-304784">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3pPr>
            <a:lvl4pPr marL="2133493" indent="-304784">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4pPr>
            <a:lvl5pPr>
              <a:defRPr>
                <a:solidFill>
                  <a:srgbClr val="002A5C"/>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3"/>
            <a:r>
              <a:rPr lang="en-US" dirty="0"/>
              <a:t>Fifth level</a:t>
            </a:r>
            <a:endParaRPr lang="en-GB" dirty="0"/>
          </a:p>
        </p:txBody>
      </p:sp>
      <p:sp>
        <p:nvSpPr>
          <p:cNvPr id="7" name="Slide Number Placeholder 5"/>
          <p:cNvSpPr>
            <a:spLocks noGrp="1"/>
          </p:cNvSpPr>
          <p:nvPr>
            <p:ph type="sldNum" sz="quarter" idx="10"/>
          </p:nvPr>
        </p:nvSpPr>
        <p:spPr>
          <a:xfrm>
            <a:off x="9203267" y="6441017"/>
            <a:ext cx="2844800" cy="364067"/>
          </a:xfrm>
          <a:prstGeom prst="rect">
            <a:avLst/>
          </a:prstGeom>
        </p:spPr>
        <p:txBody>
          <a:bodyPr vert="horz" wrap="square" lIns="91440" tIns="45720" rIns="91440" bIns="45720"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92094E77-7BC7-4CDB-B096-8DAB507C685E}" type="slidenum">
              <a:rPr lang="en-GB" altLang="en-US"/>
              <a:pPr/>
              <a:t>‹#›</a:t>
            </a:fld>
            <a:endParaRPr lang="en-GB" altLang="en-US" dirty="0"/>
          </a:p>
        </p:txBody>
      </p:sp>
    </p:spTree>
    <p:extLst>
      <p:ext uri="{BB962C8B-B14F-4D97-AF65-F5344CB8AC3E}">
        <p14:creationId xmlns:p14="http://schemas.microsoft.com/office/powerpoint/2010/main" val="3254046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4_Title Slide">
    <p:spTree>
      <p:nvGrpSpPr>
        <p:cNvPr id="1" name=""/>
        <p:cNvGrpSpPr/>
        <p:nvPr/>
      </p:nvGrpSpPr>
      <p:grpSpPr>
        <a:xfrm>
          <a:off x="0" y="0"/>
          <a:ext cx="0" cy="0"/>
          <a:chOff x="0" y="0"/>
          <a:chExt cx="0" cy="0"/>
        </a:xfrm>
      </p:grpSpPr>
      <p:sp>
        <p:nvSpPr>
          <p:cNvPr id="3" name="Rectangle 2"/>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a:solidFill>
                <a:prstClr val="white"/>
              </a:solidFill>
            </a:endParaRPr>
          </a:p>
        </p:txBody>
      </p:sp>
      <p:sp>
        <p:nvSpPr>
          <p:cNvPr id="5" name="TextBox 4"/>
          <p:cNvSpPr txBox="1">
            <a:spLocks noChangeArrowheads="1"/>
          </p:cNvSpPr>
          <p:nvPr userDrawn="1"/>
        </p:nvSpPr>
        <p:spPr bwMode="auto">
          <a:xfrm>
            <a:off x="3071288" y="6400803"/>
            <a:ext cx="6049433"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s-ES" altLang="en-US" sz="1600">
                <a:solidFill>
                  <a:srgbClr val="FFFFFF"/>
                </a:solidFill>
                <a:latin typeface="Arial" pitchFamily="34" charset="0"/>
              </a:rPr>
              <a:t>ETN Global</a:t>
            </a:r>
            <a:endParaRPr lang="en-GB" altLang="en-US" sz="1600">
              <a:solidFill>
                <a:srgbClr val="FFFFFF"/>
              </a:solidFill>
              <a:latin typeface="Arial" pitchFamily="34" charset="0"/>
            </a:endParaRPr>
          </a:p>
        </p:txBody>
      </p:sp>
      <p:sp>
        <p:nvSpPr>
          <p:cNvPr id="12" name="Title 1"/>
          <p:cNvSpPr>
            <a:spLocks noGrp="1"/>
          </p:cNvSpPr>
          <p:nvPr>
            <p:ph type="title"/>
          </p:nvPr>
        </p:nvSpPr>
        <p:spPr>
          <a:xfrm>
            <a:off x="979851" y="485800"/>
            <a:ext cx="10972800" cy="1143000"/>
          </a:xfrm>
        </p:spPr>
        <p:txBody>
          <a:bodyPr>
            <a:normAutofit/>
          </a:bodyPr>
          <a:lstStyle>
            <a:lvl1pPr marL="224356"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6" name="Slide Number Placeholder 5"/>
          <p:cNvSpPr>
            <a:spLocks noGrp="1"/>
          </p:cNvSpPr>
          <p:nvPr>
            <p:ph type="sldNum" sz="quarter" idx="10"/>
          </p:nvPr>
        </p:nvSpPr>
        <p:spPr>
          <a:xfrm>
            <a:off x="9203267" y="6440488"/>
            <a:ext cx="2844800" cy="365125"/>
          </a:xfrm>
          <a:prstGeom prst="rect">
            <a:avLst/>
          </a:prstGeom>
        </p:spPr>
        <p:txBody>
          <a:bodyPr anchor="ctr"/>
          <a:lstStyle>
            <a:lvl1pPr algn="r" fontAlgn="auto">
              <a:spcBef>
                <a:spcPts val="0"/>
              </a:spcBef>
              <a:spcAft>
                <a:spcPts val="0"/>
              </a:spcAft>
              <a:defRPr sz="1867">
                <a:solidFill>
                  <a:prstClr val="white"/>
                </a:solidFill>
                <a:latin typeface="Arial" panose="020B0604020202020204" pitchFamily="34" charset="0"/>
                <a:cs typeface="Arial" panose="020B0604020202020204" pitchFamily="34" charset="0"/>
              </a:defRPr>
            </a:lvl1pPr>
          </a:lstStyle>
          <a:p>
            <a:pPr>
              <a:defRPr/>
            </a:pPr>
            <a:fld id="{40480110-7BC2-4F29-9845-6FEB98F8EBCD}" type="slidenum">
              <a:rPr lang="en-GB"/>
              <a:pPr>
                <a:defRPr/>
              </a:pPr>
              <a:t>‹#›</a:t>
            </a:fld>
            <a:endParaRPr lang="en-GB" dirty="0"/>
          </a:p>
        </p:txBody>
      </p:sp>
      <p:pic>
        <p:nvPicPr>
          <p:cNvPr id="7"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20" y="378884"/>
            <a:ext cx="46143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5492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ctr" anchorCtr="0" compatLnSpc="1">
            <a:prstTxWarp prst="textNoShape">
              <a:avLst/>
            </a:prstTxWarp>
          </a:bodyPr>
          <a:lstStyle/>
          <a:p>
            <a:pPr lvl="0"/>
            <a:r>
              <a:rPr lang="en-US" altLang="en-US"/>
              <a:t>Click to edit Master title style</a:t>
            </a:r>
            <a:endParaRPr lang="en-GB" altLang="en-US"/>
          </a:p>
        </p:txBody>
      </p:sp>
      <p:sp>
        <p:nvSpPr>
          <p:cNvPr id="7" name="Rectangle 6"/>
          <p:cNvSpPr/>
          <p:nvPr/>
        </p:nvSpPr>
        <p:spPr>
          <a:xfrm>
            <a:off x="0" y="0"/>
            <a:ext cx="12192000" cy="52578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121909" tIns="60955" rIns="121909" bIns="60955" anchor="ctr"/>
          <a:lstStyle/>
          <a:p>
            <a:pPr algn="ctr" fontAlgn="auto">
              <a:spcBef>
                <a:spcPts val="0"/>
              </a:spcBef>
              <a:spcAft>
                <a:spcPts val="0"/>
              </a:spcAft>
              <a:defRPr/>
            </a:pPr>
            <a:endParaRPr lang="en-GB" sz="2400" dirty="0">
              <a:solidFill>
                <a:prstClr val="white"/>
              </a:solidFill>
            </a:endParaRPr>
          </a:p>
        </p:txBody>
      </p:sp>
      <p:sp>
        <p:nvSpPr>
          <p:cNvPr id="8" name="Rectangle 7"/>
          <p:cNvSpPr/>
          <p:nvPr/>
        </p:nvSpPr>
        <p:spPr>
          <a:xfrm>
            <a:off x="0" y="5249333"/>
            <a:ext cx="12192000" cy="76200"/>
          </a:xfrm>
          <a:prstGeom prst="rect">
            <a:avLst/>
          </a:prstGeom>
          <a:solidFill>
            <a:srgbClr val="002A5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9" tIns="60955" rIns="121909" bIns="60955" anchor="ctr"/>
          <a:lstStyle/>
          <a:p>
            <a:pPr algn="ctr" fontAlgn="auto">
              <a:spcBef>
                <a:spcPts val="0"/>
              </a:spcBef>
              <a:spcAft>
                <a:spcPts val="0"/>
              </a:spcAft>
              <a:defRPr/>
            </a:pPr>
            <a:endParaRPr lang="en-GB" sz="2400" dirty="0">
              <a:solidFill>
                <a:prstClr val="white"/>
              </a:solidFill>
            </a:endParaRPr>
          </a:p>
        </p:txBody>
      </p:sp>
      <p:pic>
        <p:nvPicPr>
          <p:cNvPr id="1029" name="Picture 2" descr="\\ETN-NAS-SERVER\all ETN docs\ETN\06 Communications\11 Visual Identity\ETN Global Logo\LOGO-ETN_GLOBAL-NEG.png"/>
          <p:cNvPicPr>
            <a:picLocks noChangeAspect="1" noChangeArrowheads="1"/>
          </p:cNvPicPr>
          <p:nvPr/>
        </p:nvPicPr>
        <p:blipFill>
          <a:blip r:embed="rId17" cstate="print">
            <a:extLst>
              <a:ext uri="{28A0092B-C50C-407E-A947-70E740481C1C}">
                <a14:useLocalDpi xmlns:a14="http://schemas.microsoft.com/office/drawing/2010/main" val="0"/>
              </a:ext>
            </a:extLst>
          </a:blip>
          <a:srcRect r="3732"/>
          <a:stretch>
            <a:fillRect/>
          </a:stretch>
        </p:blipFill>
        <p:spPr bwMode="auto">
          <a:xfrm>
            <a:off x="8904833" y="-213784"/>
            <a:ext cx="2982383" cy="5666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3" descr="\\ETN-NAS-SERVER\all ETN docs\ETN\06 Communications\11 Visual Identity\ETN Global Logo\LOGO-ETN_GLOBAL_transparent.png"/>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304800" y="5461040"/>
            <a:ext cx="457200" cy="128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0205073"/>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Lst>
  <p:hf hdr="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Calibri" pitchFamily="34" charset="0"/>
        </a:defRPr>
      </a:lvl2pPr>
      <a:lvl3pPr algn="ctr" rtl="0" eaLnBrk="0" fontAlgn="base" hangingPunct="0">
        <a:spcBef>
          <a:spcPct val="0"/>
        </a:spcBef>
        <a:spcAft>
          <a:spcPct val="0"/>
        </a:spcAft>
        <a:defRPr sz="5867">
          <a:solidFill>
            <a:schemeClr val="tx1"/>
          </a:solidFill>
          <a:latin typeface="Calibri" pitchFamily="34" charset="0"/>
        </a:defRPr>
      </a:lvl3pPr>
      <a:lvl4pPr algn="ctr" rtl="0" eaLnBrk="0" fontAlgn="base" hangingPunct="0">
        <a:spcBef>
          <a:spcPct val="0"/>
        </a:spcBef>
        <a:spcAft>
          <a:spcPct val="0"/>
        </a:spcAft>
        <a:defRPr sz="5867">
          <a:solidFill>
            <a:schemeClr val="tx1"/>
          </a:solidFill>
          <a:latin typeface="Calibri" pitchFamily="34" charset="0"/>
        </a:defRPr>
      </a:lvl4pPr>
      <a:lvl5pPr algn="ctr" rtl="0" eaLnBrk="0" fontAlgn="base" hangingPunct="0">
        <a:spcBef>
          <a:spcPct val="0"/>
        </a:spcBef>
        <a:spcAft>
          <a:spcPct val="0"/>
        </a:spcAft>
        <a:defRPr sz="5867">
          <a:solidFill>
            <a:schemeClr val="tx1"/>
          </a:solidFill>
          <a:latin typeface="Calibri" pitchFamily="34" charset="0"/>
        </a:defRPr>
      </a:lvl5pPr>
      <a:lvl6pPr marL="609507" algn="ctr" rtl="0" fontAlgn="base">
        <a:spcBef>
          <a:spcPct val="0"/>
        </a:spcBef>
        <a:spcAft>
          <a:spcPct val="0"/>
        </a:spcAft>
        <a:defRPr sz="5867">
          <a:solidFill>
            <a:schemeClr val="tx1"/>
          </a:solidFill>
          <a:latin typeface="Calibri" pitchFamily="34" charset="0"/>
        </a:defRPr>
      </a:lvl6pPr>
      <a:lvl7pPr marL="1219020" algn="ctr" rtl="0" fontAlgn="base">
        <a:spcBef>
          <a:spcPct val="0"/>
        </a:spcBef>
        <a:spcAft>
          <a:spcPct val="0"/>
        </a:spcAft>
        <a:defRPr sz="5867">
          <a:solidFill>
            <a:schemeClr val="tx1"/>
          </a:solidFill>
          <a:latin typeface="Calibri" pitchFamily="34" charset="0"/>
        </a:defRPr>
      </a:lvl7pPr>
      <a:lvl8pPr marL="1828528" algn="ctr" rtl="0" fontAlgn="base">
        <a:spcBef>
          <a:spcPct val="0"/>
        </a:spcBef>
        <a:spcAft>
          <a:spcPct val="0"/>
        </a:spcAft>
        <a:defRPr sz="5867">
          <a:solidFill>
            <a:schemeClr val="tx1"/>
          </a:solidFill>
          <a:latin typeface="Calibri" pitchFamily="34" charset="0"/>
        </a:defRPr>
      </a:lvl8pPr>
      <a:lvl9pPr marL="2438038" algn="ctr" rtl="0" fontAlgn="base">
        <a:spcBef>
          <a:spcPct val="0"/>
        </a:spcBef>
        <a:spcAft>
          <a:spcPct val="0"/>
        </a:spcAft>
        <a:defRPr sz="5867">
          <a:solidFill>
            <a:schemeClr val="tx1"/>
          </a:solidFill>
          <a:latin typeface="Calibri" pitchFamily="34" charset="0"/>
        </a:defRPr>
      </a:lvl9pPr>
    </p:titleStyle>
    <p:bodyStyle>
      <a:lvl1pPr marL="457131" indent="-457131" algn="l" rtl="0" eaLnBrk="0" fontAlgn="base" hangingPunct="0">
        <a:spcBef>
          <a:spcPct val="20000"/>
        </a:spcBef>
        <a:spcAft>
          <a:spcPct val="0"/>
        </a:spcAft>
        <a:buFont typeface="Arial" panose="020B0604020202020204" pitchFamily="34" charset="0"/>
        <a:buChar char="•"/>
        <a:defRPr sz="4267" kern="1200">
          <a:solidFill>
            <a:schemeClr val="tx1"/>
          </a:solidFill>
          <a:latin typeface="+mn-lt"/>
          <a:ea typeface="+mn-ea"/>
          <a:cs typeface="+mn-cs"/>
        </a:defRPr>
      </a:lvl1pPr>
      <a:lvl2pPr marL="990454" indent="-380944" algn="l" rtl="0" eaLnBrk="0" fontAlgn="base" hangingPunct="0">
        <a:spcBef>
          <a:spcPct val="20000"/>
        </a:spcBef>
        <a:spcAft>
          <a:spcPct val="0"/>
        </a:spcAft>
        <a:buFont typeface="Arial" panose="020B0604020202020204" pitchFamily="34" charset="0"/>
        <a:buChar char="–"/>
        <a:defRPr sz="3733" kern="1200">
          <a:solidFill>
            <a:schemeClr val="tx1"/>
          </a:solidFill>
          <a:latin typeface="+mn-lt"/>
          <a:ea typeface="+mn-ea"/>
          <a:cs typeface="+mn-cs"/>
        </a:defRPr>
      </a:lvl2pPr>
      <a:lvl3pPr marL="1523773" indent="-304752"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3pPr>
      <a:lvl4pPr marL="2133280" indent="-304752" algn="l" rtl="0" eaLnBrk="0" fontAlgn="base" hangingPunct="0">
        <a:spcBef>
          <a:spcPct val="20000"/>
        </a:spcBef>
        <a:spcAft>
          <a:spcPct val="0"/>
        </a:spcAft>
        <a:buFont typeface="Arial" panose="020B0604020202020204" pitchFamily="34" charset="0"/>
        <a:buChar char="–"/>
        <a:defRPr sz="2667" kern="1200">
          <a:solidFill>
            <a:schemeClr val="tx1"/>
          </a:solidFill>
          <a:latin typeface="+mn-lt"/>
          <a:ea typeface="+mn-ea"/>
          <a:cs typeface="+mn-cs"/>
        </a:defRPr>
      </a:lvl4pPr>
      <a:lvl5pPr algn="r" rtl="0" eaLnBrk="0" fontAlgn="base" hangingPunct="0">
        <a:spcBef>
          <a:spcPct val="20000"/>
        </a:spcBef>
        <a:spcAft>
          <a:spcPct val="0"/>
        </a:spcAft>
        <a:buFont typeface="Arial" panose="020B0604020202020204" pitchFamily="34" charset="0"/>
        <a:defRPr sz="2667" kern="1200">
          <a:solidFill>
            <a:schemeClr val="tx1"/>
          </a:solidFill>
          <a:latin typeface="+mn-lt"/>
          <a:ea typeface="+mn-ea"/>
          <a:cs typeface="+mn-cs"/>
        </a:defRPr>
      </a:lvl5pPr>
      <a:lvl6pPr marL="3352296" indent="-304752" algn="l" defTabSz="121902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1808" indent="-304752" algn="l" defTabSz="121902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316" indent="-304752" algn="l" defTabSz="121902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0824" indent="-304752" algn="l" defTabSz="121902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020" rtl="0" eaLnBrk="1" latinLnBrk="0" hangingPunct="1">
        <a:defRPr sz="2400" kern="1200">
          <a:solidFill>
            <a:schemeClr val="tx1"/>
          </a:solidFill>
          <a:latin typeface="+mn-lt"/>
          <a:ea typeface="+mn-ea"/>
          <a:cs typeface="+mn-cs"/>
        </a:defRPr>
      </a:lvl1pPr>
      <a:lvl2pPr marL="609507" algn="l" defTabSz="1219020" rtl="0" eaLnBrk="1" latinLnBrk="0" hangingPunct="1">
        <a:defRPr sz="2400" kern="1200">
          <a:solidFill>
            <a:schemeClr val="tx1"/>
          </a:solidFill>
          <a:latin typeface="+mn-lt"/>
          <a:ea typeface="+mn-ea"/>
          <a:cs typeface="+mn-cs"/>
        </a:defRPr>
      </a:lvl2pPr>
      <a:lvl3pPr marL="1219020" algn="l" defTabSz="1219020" rtl="0" eaLnBrk="1" latinLnBrk="0" hangingPunct="1">
        <a:defRPr sz="2400" kern="1200">
          <a:solidFill>
            <a:schemeClr val="tx1"/>
          </a:solidFill>
          <a:latin typeface="+mn-lt"/>
          <a:ea typeface="+mn-ea"/>
          <a:cs typeface="+mn-cs"/>
        </a:defRPr>
      </a:lvl3pPr>
      <a:lvl4pPr marL="1828528" algn="l" defTabSz="1219020" rtl="0" eaLnBrk="1" latinLnBrk="0" hangingPunct="1">
        <a:defRPr sz="2400" kern="1200">
          <a:solidFill>
            <a:schemeClr val="tx1"/>
          </a:solidFill>
          <a:latin typeface="+mn-lt"/>
          <a:ea typeface="+mn-ea"/>
          <a:cs typeface="+mn-cs"/>
        </a:defRPr>
      </a:lvl4pPr>
      <a:lvl5pPr marL="2438038" algn="l" defTabSz="1219020" rtl="0" eaLnBrk="1" latinLnBrk="0" hangingPunct="1">
        <a:defRPr sz="2400" kern="1200">
          <a:solidFill>
            <a:schemeClr val="tx1"/>
          </a:solidFill>
          <a:latin typeface="+mn-lt"/>
          <a:ea typeface="+mn-ea"/>
          <a:cs typeface="+mn-cs"/>
        </a:defRPr>
      </a:lvl5pPr>
      <a:lvl6pPr marL="3047544" algn="l" defTabSz="1219020" rtl="0" eaLnBrk="1" latinLnBrk="0" hangingPunct="1">
        <a:defRPr sz="2400" kern="1200">
          <a:solidFill>
            <a:schemeClr val="tx1"/>
          </a:solidFill>
          <a:latin typeface="+mn-lt"/>
          <a:ea typeface="+mn-ea"/>
          <a:cs typeface="+mn-cs"/>
        </a:defRPr>
      </a:lvl6pPr>
      <a:lvl7pPr marL="3657051" algn="l" defTabSz="1219020" rtl="0" eaLnBrk="1" latinLnBrk="0" hangingPunct="1">
        <a:defRPr sz="2400" kern="1200">
          <a:solidFill>
            <a:schemeClr val="tx1"/>
          </a:solidFill>
          <a:latin typeface="+mn-lt"/>
          <a:ea typeface="+mn-ea"/>
          <a:cs typeface="+mn-cs"/>
        </a:defRPr>
      </a:lvl7pPr>
      <a:lvl8pPr marL="4266560" algn="l" defTabSz="1219020" rtl="0" eaLnBrk="1" latinLnBrk="0" hangingPunct="1">
        <a:defRPr sz="2400" kern="1200">
          <a:solidFill>
            <a:schemeClr val="tx1"/>
          </a:solidFill>
          <a:latin typeface="+mn-lt"/>
          <a:ea typeface="+mn-ea"/>
          <a:cs typeface="+mn-cs"/>
        </a:defRPr>
      </a:lvl8pPr>
      <a:lvl9pPr marL="4876069" algn="l" defTabSz="121902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18" Type="http://schemas.openxmlformats.org/officeDocument/2006/relationships/image" Target="../media/image23.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17" Type="http://schemas.openxmlformats.org/officeDocument/2006/relationships/image" Target="../media/image22.png"/><Relationship Id="rId2" Type="http://schemas.openxmlformats.org/officeDocument/2006/relationships/image" Target="../media/image7.png"/><Relationship Id="rId16" Type="http://schemas.openxmlformats.org/officeDocument/2006/relationships/image" Target="../media/image21.png"/><Relationship Id="rId1" Type="http://schemas.openxmlformats.org/officeDocument/2006/relationships/slideLayout" Target="../slideLayouts/slideLayout5.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20.sv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jpeg"/><Relationship Id="rId14" Type="http://schemas.openxmlformats.org/officeDocument/2006/relationships/image" Target="../media/image1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Placeholder 6"/>
          <p:cNvSpPr>
            <a:spLocks noGrp="1"/>
          </p:cNvSpPr>
          <p:nvPr>
            <p:ph type="body" sz="quarter" idx="10"/>
          </p:nvPr>
        </p:nvSpPr>
        <p:spPr bwMode="auto">
          <a:xfrm>
            <a:off x="623392" y="1524000"/>
            <a:ext cx="8451552" cy="1905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ctr" anchorCtr="0" compatLnSpc="1">
            <a:prstTxWarp prst="textNoShape">
              <a:avLst/>
            </a:prstTxWarp>
          </a:bodyPr>
          <a:lstStyle/>
          <a:p>
            <a:pPr>
              <a:spcBef>
                <a:spcPct val="0"/>
              </a:spcBef>
            </a:pPr>
            <a:r>
              <a:rPr lang="en-GB" altLang="en-US" sz="3200" dirty="0"/>
              <a:t>Outcome of High-Level User Meeting 2021</a:t>
            </a:r>
          </a:p>
        </p:txBody>
      </p:sp>
      <p:pic>
        <p:nvPicPr>
          <p:cNvPr id="3" name="Picture 2">
            <a:extLst>
              <a:ext uri="{FF2B5EF4-FFF2-40B4-BE49-F238E27FC236}">
                <a16:creationId xmlns:a16="http://schemas.microsoft.com/office/drawing/2014/main" id="{D0FF011E-D711-400B-B4BA-4EF6A52A7F1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49927" y="5547227"/>
            <a:ext cx="886575" cy="396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87441F2E-92F1-47B7-9CE7-0F39C7195BA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93354" y="5555343"/>
            <a:ext cx="918068" cy="30943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BCA1194A-D079-40C5-ADD9-73655B7DA38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92831" y="5506600"/>
            <a:ext cx="505015" cy="46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10321FBD-BC5D-4E3D-A54F-DB1A0D0C4CF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56220" y="6086335"/>
            <a:ext cx="542083" cy="468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92636B91-59C0-489E-BB2A-CBFC5B916692}"/>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35979" y="6180452"/>
            <a:ext cx="1412308" cy="324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1ADA16A7-EEFE-422F-8FF0-8A39BF84D655}"/>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923130" y="5391080"/>
            <a:ext cx="1372881" cy="5400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15CAEF88-E0D5-429A-B21B-288176FAB700}"/>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487440" y="6007217"/>
            <a:ext cx="427885" cy="5760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Aker BP ASA | LinkedIn">
            <a:extLst>
              <a:ext uri="{FF2B5EF4-FFF2-40B4-BE49-F238E27FC236}">
                <a16:creationId xmlns:a16="http://schemas.microsoft.com/office/drawing/2014/main" id="{D9229C87-F024-4031-A1BB-ED76F3186BA3}"/>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235019" y="6007217"/>
            <a:ext cx="612000" cy="612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2E0E9FD3-5C24-4384-9B09-D03725A94CC7}"/>
              </a:ext>
            </a:extLst>
          </p:cNvPr>
          <p:cNvPicPr>
            <a:picLocks noChangeAspect="1"/>
          </p:cNvPicPr>
          <p:nvPr/>
        </p:nvPicPr>
        <p:blipFill>
          <a:blip r:embed="rId10"/>
          <a:stretch>
            <a:fillRect/>
          </a:stretch>
        </p:blipFill>
        <p:spPr>
          <a:xfrm>
            <a:off x="1272585" y="5489042"/>
            <a:ext cx="782571" cy="442039"/>
          </a:xfrm>
          <a:prstGeom prst="rect">
            <a:avLst/>
          </a:prstGeom>
        </p:spPr>
      </p:pic>
      <p:pic>
        <p:nvPicPr>
          <p:cNvPr id="15" name="Picture 14">
            <a:extLst>
              <a:ext uri="{FF2B5EF4-FFF2-40B4-BE49-F238E27FC236}">
                <a16:creationId xmlns:a16="http://schemas.microsoft.com/office/drawing/2014/main" id="{158D95D4-C6AE-4F3E-8FBC-AA3EFA89FEF1}"/>
              </a:ext>
            </a:extLst>
          </p:cNvPr>
          <p:cNvPicPr>
            <a:picLocks noChangeAspect="1"/>
          </p:cNvPicPr>
          <p:nvPr/>
        </p:nvPicPr>
        <p:blipFill>
          <a:blip r:embed="rId11"/>
          <a:stretch>
            <a:fillRect/>
          </a:stretch>
        </p:blipFill>
        <p:spPr>
          <a:xfrm>
            <a:off x="9313997" y="6194323"/>
            <a:ext cx="1790571" cy="319744"/>
          </a:xfrm>
          <a:prstGeom prst="rect">
            <a:avLst/>
          </a:prstGeom>
        </p:spPr>
      </p:pic>
      <p:pic>
        <p:nvPicPr>
          <p:cNvPr id="17" name="Picture 16">
            <a:extLst>
              <a:ext uri="{FF2B5EF4-FFF2-40B4-BE49-F238E27FC236}">
                <a16:creationId xmlns:a16="http://schemas.microsoft.com/office/drawing/2014/main" id="{A77A0358-D0CF-4AD1-BAF2-D915BE0E2F56}"/>
              </a:ext>
            </a:extLst>
          </p:cNvPr>
          <p:cNvPicPr>
            <a:picLocks noChangeAspect="1"/>
          </p:cNvPicPr>
          <p:nvPr/>
        </p:nvPicPr>
        <p:blipFill>
          <a:blip r:embed="rId12"/>
          <a:stretch>
            <a:fillRect/>
          </a:stretch>
        </p:blipFill>
        <p:spPr>
          <a:xfrm>
            <a:off x="10621296" y="5406613"/>
            <a:ext cx="1209785" cy="558511"/>
          </a:xfrm>
          <a:prstGeom prst="rect">
            <a:avLst/>
          </a:prstGeom>
        </p:spPr>
      </p:pic>
      <p:pic>
        <p:nvPicPr>
          <p:cNvPr id="19" name="Picture 18">
            <a:extLst>
              <a:ext uri="{FF2B5EF4-FFF2-40B4-BE49-F238E27FC236}">
                <a16:creationId xmlns:a16="http://schemas.microsoft.com/office/drawing/2014/main" id="{A9637647-2D1D-4124-866A-28C59168AA34}"/>
              </a:ext>
            </a:extLst>
          </p:cNvPr>
          <p:cNvPicPr>
            <a:picLocks noChangeAspect="1"/>
          </p:cNvPicPr>
          <p:nvPr/>
        </p:nvPicPr>
        <p:blipFill>
          <a:blip r:embed="rId13"/>
          <a:stretch>
            <a:fillRect/>
          </a:stretch>
        </p:blipFill>
        <p:spPr>
          <a:xfrm>
            <a:off x="5359949" y="5584616"/>
            <a:ext cx="1142307" cy="346923"/>
          </a:xfrm>
          <a:prstGeom prst="rect">
            <a:avLst/>
          </a:prstGeom>
        </p:spPr>
      </p:pic>
      <p:pic>
        <p:nvPicPr>
          <p:cNvPr id="21" name="Graphic 20">
            <a:extLst>
              <a:ext uri="{FF2B5EF4-FFF2-40B4-BE49-F238E27FC236}">
                <a16:creationId xmlns:a16="http://schemas.microsoft.com/office/drawing/2014/main" id="{E4B07724-079A-468A-8222-FB4FB06521F2}"/>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3646636" y="5568598"/>
            <a:ext cx="1470949" cy="325455"/>
          </a:xfrm>
          <a:prstGeom prst="rect">
            <a:avLst/>
          </a:prstGeom>
        </p:spPr>
      </p:pic>
      <p:pic>
        <p:nvPicPr>
          <p:cNvPr id="24" name="Picture 23">
            <a:extLst>
              <a:ext uri="{FF2B5EF4-FFF2-40B4-BE49-F238E27FC236}">
                <a16:creationId xmlns:a16="http://schemas.microsoft.com/office/drawing/2014/main" id="{C30DE90D-8709-42B0-A889-5A8A967C881A}"/>
              </a:ext>
            </a:extLst>
          </p:cNvPr>
          <p:cNvPicPr>
            <a:picLocks noChangeAspect="1"/>
          </p:cNvPicPr>
          <p:nvPr/>
        </p:nvPicPr>
        <p:blipFill rotWithShape="1">
          <a:blip r:embed="rId16"/>
          <a:srcRect l="6334" t="23369" r="7059" b="21681"/>
          <a:stretch/>
        </p:blipFill>
        <p:spPr>
          <a:xfrm>
            <a:off x="4193101" y="6058348"/>
            <a:ext cx="974275" cy="618147"/>
          </a:xfrm>
          <a:prstGeom prst="rect">
            <a:avLst/>
          </a:prstGeom>
        </p:spPr>
      </p:pic>
      <p:pic>
        <p:nvPicPr>
          <p:cNvPr id="25" name="Picture 24">
            <a:extLst>
              <a:ext uri="{FF2B5EF4-FFF2-40B4-BE49-F238E27FC236}">
                <a16:creationId xmlns:a16="http://schemas.microsoft.com/office/drawing/2014/main" id="{8F0F2E11-3D8B-4167-86E9-22D9AECB6EDF}"/>
              </a:ext>
            </a:extLst>
          </p:cNvPr>
          <p:cNvPicPr>
            <a:picLocks noChangeAspect="1"/>
          </p:cNvPicPr>
          <p:nvPr/>
        </p:nvPicPr>
        <p:blipFill rotWithShape="1">
          <a:blip r:embed="rId17"/>
          <a:srcRect l="12673" t="41264" r="12674" b="29801"/>
          <a:stretch/>
        </p:blipFill>
        <p:spPr>
          <a:xfrm>
            <a:off x="2086278" y="6234591"/>
            <a:ext cx="1054583" cy="279476"/>
          </a:xfrm>
          <a:prstGeom prst="rect">
            <a:avLst/>
          </a:prstGeom>
        </p:spPr>
      </p:pic>
      <p:pic>
        <p:nvPicPr>
          <p:cNvPr id="2" name="Picture 1">
            <a:extLst>
              <a:ext uri="{FF2B5EF4-FFF2-40B4-BE49-F238E27FC236}">
                <a16:creationId xmlns:a16="http://schemas.microsoft.com/office/drawing/2014/main" id="{ED83D9FF-0271-4C9D-85FB-943C51071432}"/>
              </a:ext>
            </a:extLst>
          </p:cNvPr>
          <p:cNvPicPr>
            <a:picLocks noChangeAspect="1"/>
          </p:cNvPicPr>
          <p:nvPr/>
        </p:nvPicPr>
        <p:blipFill rotWithShape="1">
          <a:blip r:embed="rId18"/>
          <a:srcRect l="22687" t="16831" r="21060" b="19711"/>
          <a:stretch/>
        </p:blipFill>
        <p:spPr>
          <a:xfrm>
            <a:off x="8026401" y="6110569"/>
            <a:ext cx="909484" cy="565763"/>
          </a:xfrm>
          <a:prstGeom prst="rect">
            <a:avLst/>
          </a:prstGeom>
        </p:spPr>
      </p:pic>
    </p:spTree>
    <p:extLst>
      <p:ext uri="{BB962C8B-B14F-4D97-AF65-F5344CB8AC3E}">
        <p14:creationId xmlns:p14="http://schemas.microsoft.com/office/powerpoint/2010/main" val="4192250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990502" indent="-380962" eaLnBrk="0" hangingPunct="0">
              <a:defRPr>
                <a:solidFill>
                  <a:schemeClr val="tx1"/>
                </a:solidFill>
                <a:latin typeface="Calibri" panose="020F0502020204030204" pitchFamily="34" charset="0"/>
                <a:cs typeface="Arial" panose="020B0604020202020204" pitchFamily="34" charset="0"/>
              </a:defRPr>
            </a:lvl2pPr>
            <a:lvl3pPr marL="1523849" indent="-304768" eaLnBrk="0" hangingPunct="0">
              <a:defRPr>
                <a:solidFill>
                  <a:schemeClr val="tx1"/>
                </a:solidFill>
                <a:latin typeface="Calibri" panose="020F0502020204030204" pitchFamily="34" charset="0"/>
                <a:cs typeface="Arial" panose="020B0604020202020204" pitchFamily="34" charset="0"/>
              </a:defRPr>
            </a:lvl3pPr>
            <a:lvl4pPr marL="2133387" indent="-304768" eaLnBrk="0" hangingPunct="0">
              <a:defRPr>
                <a:solidFill>
                  <a:schemeClr val="tx1"/>
                </a:solidFill>
                <a:latin typeface="Calibri" panose="020F0502020204030204" pitchFamily="34" charset="0"/>
                <a:cs typeface="Arial" panose="020B0604020202020204" pitchFamily="34" charset="0"/>
              </a:defRPr>
            </a:lvl4pPr>
            <a:lvl5pPr marL="2742926" indent="-304768" eaLnBrk="0" hangingPunct="0">
              <a:defRPr>
                <a:solidFill>
                  <a:schemeClr val="tx1"/>
                </a:solidFill>
                <a:latin typeface="Calibri" panose="020F0502020204030204" pitchFamily="34" charset="0"/>
                <a:cs typeface="Arial" panose="020B0604020202020204" pitchFamily="34" charset="0"/>
              </a:defRPr>
            </a:lvl5pPr>
            <a:lvl6pPr marL="3352464" indent="-304768"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962005" indent="-304768"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4571544" indent="-304768"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5181082" indent="-304768"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1219080" eaLnBrk="1" hangingPunct="1">
              <a:defRPr/>
            </a:pPr>
            <a:fld id="{20D5EF66-2795-4172-9608-AAF7BBEF02E1}" type="slidenum">
              <a:rPr lang="en-GB" altLang="en-US">
                <a:solidFill>
                  <a:srgbClr val="FFFFFF"/>
                </a:solidFill>
                <a:latin typeface="Arial" panose="020B0604020202020204" pitchFamily="34" charset="0"/>
              </a:rPr>
              <a:pPr defTabSz="1219080" eaLnBrk="1" hangingPunct="1">
                <a:defRPr/>
              </a:pPr>
              <a:t>2</a:t>
            </a:fld>
            <a:endParaRPr lang="en-GB" altLang="en-US" dirty="0">
              <a:solidFill>
                <a:srgbClr val="FFFFFF"/>
              </a:solidFill>
              <a:latin typeface="Arial" panose="020B0604020202020204" pitchFamily="34" charset="0"/>
            </a:endParaRPr>
          </a:p>
        </p:txBody>
      </p:sp>
      <p:graphicFrame>
        <p:nvGraphicFramePr>
          <p:cNvPr id="5" name="Table 4">
            <a:extLst>
              <a:ext uri="{FF2B5EF4-FFF2-40B4-BE49-F238E27FC236}">
                <a16:creationId xmlns:a16="http://schemas.microsoft.com/office/drawing/2014/main" id="{E9A75339-4164-4342-ACF3-B2974B8A0841}"/>
              </a:ext>
            </a:extLst>
          </p:cNvPr>
          <p:cNvGraphicFramePr>
            <a:graphicFrameLocks noGrp="1"/>
          </p:cNvGraphicFramePr>
          <p:nvPr/>
        </p:nvGraphicFramePr>
        <p:xfrm>
          <a:off x="1293209" y="139838"/>
          <a:ext cx="10091531" cy="581129"/>
        </p:xfrm>
        <a:graphic>
          <a:graphicData uri="http://schemas.openxmlformats.org/drawingml/2006/table">
            <a:tbl>
              <a:tblPr firstRow="1" firstCol="1" bandRow="1"/>
              <a:tblGrid>
                <a:gridCol w="10091531">
                  <a:extLst>
                    <a:ext uri="{9D8B030D-6E8A-4147-A177-3AD203B41FA5}">
                      <a16:colId xmlns:a16="http://schemas.microsoft.com/office/drawing/2014/main" val="1876182247"/>
                    </a:ext>
                  </a:extLst>
                </a:gridCol>
              </a:tblGrid>
              <a:tr h="581129">
                <a:tc>
                  <a:txBody>
                    <a:bodyPr/>
                    <a:lstStyle/>
                    <a:p>
                      <a:pPr algn="ctr">
                        <a:lnSpc>
                          <a:spcPct val="115000"/>
                        </a:lnSpc>
                        <a:spcBef>
                          <a:spcPts val="300"/>
                        </a:spcBef>
                      </a:pPr>
                      <a:r>
                        <a:rPr lang="en-GB" sz="1900" b="1"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ETN’s High-Level User Meeting </a:t>
                      </a:r>
                      <a:r>
                        <a:rPr lang="en-GB" sz="19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2021</a:t>
                      </a:r>
                      <a:endParaRPr lang="en-BE" sz="1900" dirty="0">
                        <a:solidFill>
                          <a:schemeClr val="accent1">
                            <a:lumMod val="75000"/>
                          </a:schemeClr>
                        </a:solidFill>
                        <a:effectLst/>
                        <a:latin typeface="Arial" panose="020B0604020202020204" pitchFamily="34" charset="0"/>
                        <a:ea typeface="Times New Roman" panose="02020603050405020304" pitchFamily="18" charset="0"/>
                        <a:cs typeface="Times New Roman" panose="02020603050405020304" pitchFamily="18" charset="0"/>
                      </a:endParaRPr>
                    </a:p>
                    <a:p>
                      <a:pPr algn="ctr">
                        <a:lnSpc>
                          <a:spcPct val="115000"/>
                        </a:lnSpc>
                        <a:spcAft>
                          <a:spcPts val="300"/>
                        </a:spcAft>
                      </a:pPr>
                      <a:r>
                        <a:rPr lang="en-GB" sz="1500" i="1"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“Operational optimisation and technology development needs for the transition to a carbon-neutral society”</a:t>
                      </a:r>
                      <a:endParaRPr lang="en-BE" sz="1500" dirty="0">
                        <a:solidFill>
                          <a:srgbClr val="1F497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solidFill>
                      <a:schemeClr val="bg1">
                        <a:lumMod val="95000"/>
                      </a:schemeClr>
                    </a:solidFill>
                  </a:tcPr>
                </a:tc>
                <a:extLst>
                  <a:ext uri="{0D108BD9-81ED-4DB2-BD59-A6C34878D82A}">
                    <a16:rowId xmlns:a16="http://schemas.microsoft.com/office/drawing/2014/main" val="3938961739"/>
                  </a:ext>
                </a:extLst>
              </a:tr>
            </a:tbl>
          </a:graphicData>
        </a:graphic>
      </p:graphicFrame>
      <p:graphicFrame>
        <p:nvGraphicFramePr>
          <p:cNvPr id="6" name="Table 5">
            <a:extLst>
              <a:ext uri="{FF2B5EF4-FFF2-40B4-BE49-F238E27FC236}">
                <a16:creationId xmlns:a16="http://schemas.microsoft.com/office/drawing/2014/main" id="{CBCF5F92-717D-4558-9DD0-DBFD3332620C}"/>
              </a:ext>
            </a:extLst>
          </p:cNvPr>
          <p:cNvGraphicFramePr>
            <a:graphicFrameLocks noGrp="1"/>
          </p:cNvGraphicFramePr>
          <p:nvPr/>
        </p:nvGraphicFramePr>
        <p:xfrm>
          <a:off x="1293209" y="958402"/>
          <a:ext cx="9843979" cy="4317572"/>
        </p:xfrm>
        <a:graphic>
          <a:graphicData uri="http://schemas.openxmlformats.org/drawingml/2006/table">
            <a:tbl>
              <a:tblPr firstRow="1" firstCol="1" bandRow="1"/>
              <a:tblGrid>
                <a:gridCol w="9843979">
                  <a:extLst>
                    <a:ext uri="{9D8B030D-6E8A-4147-A177-3AD203B41FA5}">
                      <a16:colId xmlns:a16="http://schemas.microsoft.com/office/drawing/2014/main" val="1876182247"/>
                    </a:ext>
                  </a:extLst>
                </a:gridCol>
              </a:tblGrid>
              <a:tr h="4317572">
                <a:tc>
                  <a:txBody>
                    <a:bodyPr/>
                    <a:lstStyle/>
                    <a:p>
                      <a:pPr marL="0" marR="0" lvl="0" indent="0" algn="just" defTabSz="1219050" rtl="0" eaLnBrk="1" fontAlgn="auto" latinLnBrk="0" hangingPunct="1">
                        <a:lnSpc>
                          <a:spcPct val="115000"/>
                        </a:lnSpc>
                        <a:spcBef>
                          <a:spcPts val="600"/>
                        </a:spcBef>
                        <a:spcAft>
                          <a:spcPts val="0"/>
                        </a:spcAft>
                        <a:buClrTx/>
                        <a:buSzTx/>
                        <a:buFontTx/>
                        <a:buNone/>
                        <a:tabLst/>
                        <a:defRPr/>
                      </a:pPr>
                      <a:endParaRPr lang="en-GB" sz="1500" b="1" i="1" noProof="0" dirty="0">
                        <a:solidFill>
                          <a:srgbClr val="1F497D"/>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1219050" rtl="0" eaLnBrk="1" fontAlgn="auto" latinLnBrk="0" hangingPunct="1">
                        <a:lnSpc>
                          <a:spcPct val="115000"/>
                        </a:lnSpc>
                        <a:spcBef>
                          <a:spcPts val="600"/>
                        </a:spcBef>
                        <a:spcAft>
                          <a:spcPts val="0"/>
                        </a:spcAft>
                        <a:buClrTx/>
                        <a:buSzTx/>
                        <a:buFontTx/>
                        <a:buNone/>
                        <a:tabLst/>
                        <a:defRPr/>
                      </a:pPr>
                      <a:r>
                        <a:rPr lang="en-GB" sz="1900" b="1" i="1" noProof="0"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Key messages from ETN Users to accelerate the transition</a:t>
                      </a:r>
                    </a:p>
                    <a:p>
                      <a:pPr marL="285750" marR="0" lvl="0" indent="-285750" algn="just" defTabSz="1219050" rtl="0" eaLnBrk="1" fontAlgn="auto" latinLnBrk="0" hangingPunct="1">
                        <a:lnSpc>
                          <a:spcPct val="115000"/>
                        </a:lnSpc>
                        <a:spcBef>
                          <a:spcPts val="300"/>
                        </a:spcBef>
                        <a:spcAft>
                          <a:spcPts val="0"/>
                        </a:spcAft>
                        <a:buClrTx/>
                        <a:buSzTx/>
                        <a:buFontTx/>
                        <a:buChar char="-"/>
                        <a:tabLst/>
                        <a:defRPr/>
                      </a:pPr>
                      <a:endParaRPr lang="en-GB" sz="1100" noProof="0" dirty="0">
                        <a:solidFill>
                          <a:srgbClr val="1F497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noFill/>
                  </a:tcPr>
                </a:tc>
                <a:extLst>
                  <a:ext uri="{0D108BD9-81ED-4DB2-BD59-A6C34878D82A}">
                    <a16:rowId xmlns:a16="http://schemas.microsoft.com/office/drawing/2014/main" val="3938961739"/>
                  </a:ext>
                </a:extLst>
              </a:tr>
            </a:tbl>
          </a:graphicData>
        </a:graphic>
      </p:graphicFrame>
      <p:graphicFrame>
        <p:nvGraphicFramePr>
          <p:cNvPr id="9" name="Table 8">
            <a:extLst>
              <a:ext uri="{FF2B5EF4-FFF2-40B4-BE49-F238E27FC236}">
                <a16:creationId xmlns:a16="http://schemas.microsoft.com/office/drawing/2014/main" id="{062ED4A7-0A06-4E83-A1F2-E590298EAD02}"/>
              </a:ext>
            </a:extLst>
          </p:cNvPr>
          <p:cNvGraphicFramePr>
            <a:graphicFrameLocks noGrp="1"/>
          </p:cNvGraphicFramePr>
          <p:nvPr/>
        </p:nvGraphicFramePr>
        <p:xfrm>
          <a:off x="1293209" y="4794025"/>
          <a:ext cx="9843979" cy="1605977"/>
        </p:xfrm>
        <a:graphic>
          <a:graphicData uri="http://schemas.openxmlformats.org/drawingml/2006/table">
            <a:tbl>
              <a:tblPr firstRow="1" firstCol="1" bandRow="1"/>
              <a:tblGrid>
                <a:gridCol w="9843979">
                  <a:extLst>
                    <a:ext uri="{9D8B030D-6E8A-4147-A177-3AD203B41FA5}">
                      <a16:colId xmlns:a16="http://schemas.microsoft.com/office/drawing/2014/main" val="1876182247"/>
                    </a:ext>
                  </a:extLst>
                </a:gridCol>
              </a:tblGrid>
              <a:tr h="1605977">
                <a:tc>
                  <a:txBody>
                    <a:bodyPr/>
                    <a:lstStyle/>
                    <a:p>
                      <a:pPr marL="0" marR="0" lvl="0" indent="0" algn="l" defTabSz="1219050" rtl="0" eaLnBrk="1" fontAlgn="auto" latinLnBrk="0" hangingPunct="1">
                        <a:lnSpc>
                          <a:spcPct val="115000"/>
                        </a:lnSpc>
                        <a:spcBef>
                          <a:spcPts val="0"/>
                        </a:spcBef>
                        <a:spcAft>
                          <a:spcPts val="0"/>
                        </a:spcAft>
                        <a:buClrTx/>
                        <a:buSzTx/>
                        <a:buFontTx/>
                        <a:buNone/>
                        <a:tabLst/>
                        <a:defRPr/>
                      </a:pPr>
                      <a:r>
                        <a:rPr lang="en-GB" sz="1600" b="1" i="1" noProof="0"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Users call OEMs and the R&amp;D community to join forces, </a:t>
                      </a:r>
                    </a:p>
                    <a:p>
                      <a:pPr marL="0" marR="0" lvl="0" indent="0" algn="l" defTabSz="1219050" rtl="0" eaLnBrk="1" fontAlgn="auto" latinLnBrk="0" hangingPunct="1">
                        <a:lnSpc>
                          <a:spcPct val="115000"/>
                        </a:lnSpc>
                        <a:spcBef>
                          <a:spcPts val="0"/>
                        </a:spcBef>
                        <a:spcAft>
                          <a:spcPts val="0"/>
                        </a:spcAft>
                        <a:buClrTx/>
                        <a:buSzTx/>
                        <a:buFontTx/>
                        <a:buNone/>
                        <a:tabLst/>
                        <a:defRPr/>
                      </a:pPr>
                      <a:r>
                        <a:rPr lang="en-GB" sz="1600" b="1" i="1" noProof="0"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to enabling cost-efficient operations of the current asset base, </a:t>
                      </a:r>
                    </a:p>
                    <a:p>
                      <a:pPr marL="0" marR="0" lvl="0" indent="0" algn="l" defTabSz="1219050" rtl="0" eaLnBrk="1" fontAlgn="auto" latinLnBrk="0" hangingPunct="1">
                        <a:lnSpc>
                          <a:spcPct val="115000"/>
                        </a:lnSpc>
                        <a:spcBef>
                          <a:spcPts val="0"/>
                        </a:spcBef>
                        <a:spcAft>
                          <a:spcPts val="0"/>
                        </a:spcAft>
                        <a:buClrTx/>
                        <a:buSzTx/>
                        <a:buFontTx/>
                        <a:buNone/>
                        <a:tabLst/>
                        <a:defRPr/>
                      </a:pPr>
                      <a:r>
                        <a:rPr lang="en-GB" sz="1600" b="1" i="1" noProof="0"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while investing in solutions to respond to the decarbonization challenge – ETN as Key Enabler</a:t>
                      </a:r>
                    </a:p>
                  </a:txBody>
                  <a:tcPr marL="68580" marR="68580" marT="0" marB="0">
                    <a:lnL>
                      <a:noFill/>
                    </a:lnL>
                    <a:lnR>
                      <a:noFill/>
                    </a:lnR>
                    <a:lnT>
                      <a:noFill/>
                    </a:lnT>
                    <a:lnB>
                      <a:noFill/>
                    </a:lnB>
                    <a:noFill/>
                  </a:tcPr>
                </a:tc>
                <a:extLst>
                  <a:ext uri="{0D108BD9-81ED-4DB2-BD59-A6C34878D82A}">
                    <a16:rowId xmlns:a16="http://schemas.microsoft.com/office/drawing/2014/main" val="3938961739"/>
                  </a:ext>
                </a:extLst>
              </a:tr>
            </a:tbl>
          </a:graphicData>
        </a:graphic>
      </p:graphicFrame>
      <p:sp>
        <p:nvSpPr>
          <p:cNvPr id="3" name="TextBox 2">
            <a:extLst>
              <a:ext uri="{FF2B5EF4-FFF2-40B4-BE49-F238E27FC236}">
                <a16:creationId xmlns:a16="http://schemas.microsoft.com/office/drawing/2014/main" id="{81E1F37E-97BA-4FB2-B171-7EBCDF319645}"/>
              </a:ext>
            </a:extLst>
          </p:cNvPr>
          <p:cNvSpPr txBox="1">
            <a:spLocks/>
          </p:cNvSpPr>
          <p:nvPr/>
        </p:nvSpPr>
        <p:spPr>
          <a:xfrm>
            <a:off x="5962903" y="1950127"/>
            <a:ext cx="2078215" cy="104405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0">
            <a:noAutofit/>
          </a:bodyPr>
          <a:lstStyle/>
          <a:p>
            <a:pPr algn="ctr" defTabSz="1219170" fontAlgn="base">
              <a:spcBef>
                <a:spcPct val="0"/>
              </a:spcBef>
              <a:spcAft>
                <a:spcPct val="0"/>
              </a:spcAft>
            </a:pPr>
            <a:r>
              <a:rPr lang="en-GB" sz="1400">
                <a:solidFill>
                  <a:prstClr val="white"/>
                </a:solidFill>
                <a:latin typeface="Calibri" panose="020F0502020204030204" pitchFamily="34" charset="0"/>
                <a:cs typeface="Calibri" panose="020F0502020204030204" pitchFamily="34" charset="0"/>
              </a:rPr>
              <a:t>Clear decarbonisation roadmap with defined end goals </a:t>
            </a:r>
            <a:endParaRPr lang="en-GB" sz="1400" dirty="0">
              <a:solidFill>
                <a:prstClr val="white"/>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8DB61158-959D-414B-B40A-DE18E219833E}"/>
              </a:ext>
            </a:extLst>
          </p:cNvPr>
          <p:cNvSpPr txBox="1">
            <a:spLocks/>
          </p:cNvSpPr>
          <p:nvPr/>
        </p:nvSpPr>
        <p:spPr>
          <a:xfrm>
            <a:off x="3543302" y="1945955"/>
            <a:ext cx="2078215" cy="105239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0">
            <a:noAutofit/>
          </a:bodyPr>
          <a:lstStyle/>
          <a:p>
            <a:pPr algn="ctr" defTabSz="1219170" fontAlgn="base">
              <a:spcBef>
                <a:spcPct val="0"/>
              </a:spcBef>
              <a:spcAft>
                <a:spcPct val="0"/>
              </a:spcAft>
            </a:pPr>
            <a:r>
              <a:rPr lang="en-GB" sz="1400" dirty="0">
                <a:solidFill>
                  <a:prstClr val="white"/>
                </a:solidFill>
                <a:latin typeface="Calibri" panose="020F0502020204030204" pitchFamily="34" charset="0"/>
                <a:cs typeface="Calibri" panose="020F0502020204030204" pitchFamily="34" charset="0"/>
              </a:rPr>
              <a:t>Development of trust       for unlocking clean technologies potential</a:t>
            </a:r>
          </a:p>
        </p:txBody>
      </p:sp>
      <p:sp>
        <p:nvSpPr>
          <p:cNvPr id="10" name="TextBox 9">
            <a:extLst>
              <a:ext uri="{FF2B5EF4-FFF2-40B4-BE49-F238E27FC236}">
                <a16:creationId xmlns:a16="http://schemas.microsoft.com/office/drawing/2014/main" id="{D84FE2E5-3B81-4E8B-AE8B-DB1EBF68666C}"/>
              </a:ext>
            </a:extLst>
          </p:cNvPr>
          <p:cNvSpPr txBox="1">
            <a:spLocks/>
          </p:cNvSpPr>
          <p:nvPr/>
        </p:nvSpPr>
        <p:spPr>
          <a:xfrm>
            <a:off x="5992038" y="3236360"/>
            <a:ext cx="2078215" cy="105512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0">
            <a:noAutofit/>
          </a:bodyPr>
          <a:lstStyle/>
          <a:p>
            <a:pPr algn="ctr" defTabSz="914354">
              <a:defRPr/>
            </a:pPr>
            <a:r>
              <a:rPr lang="en-GB" sz="1400" dirty="0">
                <a:solidFill>
                  <a:prstClr val="white"/>
                </a:solidFill>
                <a:latin typeface="Calibri" panose="020F0502020204030204" pitchFamily="34" charset="0"/>
                <a:cs typeface="Calibri" panose="020F0502020204030204" pitchFamily="34" charset="0"/>
              </a:rPr>
              <a:t>Optimising existing assets to meet decarbonisation demands with required security of supply</a:t>
            </a:r>
            <a:endParaRPr lang="en-DE" sz="1400" dirty="0">
              <a:solidFill>
                <a:prstClr val="white"/>
              </a:solidFill>
              <a:latin typeface="Calibri" panose="020F050202020403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5497585C-8F8D-4955-A7B8-51CC1E7B1497}"/>
              </a:ext>
            </a:extLst>
          </p:cNvPr>
          <p:cNvSpPr txBox="1">
            <a:spLocks/>
          </p:cNvSpPr>
          <p:nvPr/>
        </p:nvSpPr>
        <p:spPr>
          <a:xfrm>
            <a:off x="8342459" y="3204786"/>
            <a:ext cx="2047572" cy="107534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0">
            <a:noAutofit/>
          </a:bodyPr>
          <a:lstStyle/>
          <a:p>
            <a:pPr algn="ctr" defTabSz="1219170" fontAlgn="base">
              <a:spcBef>
                <a:spcPct val="0"/>
              </a:spcBef>
              <a:spcAft>
                <a:spcPct val="0"/>
              </a:spcAft>
            </a:pPr>
            <a:r>
              <a:rPr lang="en-GB" sz="1400" dirty="0">
                <a:solidFill>
                  <a:prstClr val="white"/>
                </a:solidFill>
                <a:latin typeface="Calibri" panose="020F0502020204030204" pitchFamily="34" charset="0"/>
                <a:cs typeface="Calibri" panose="020F0502020204030204" pitchFamily="34" charset="0"/>
              </a:rPr>
              <a:t>Favourable markets incentives and supportive policy frameworks</a:t>
            </a:r>
          </a:p>
        </p:txBody>
      </p:sp>
      <p:sp>
        <p:nvSpPr>
          <p:cNvPr id="12" name="TextBox 11">
            <a:extLst>
              <a:ext uri="{FF2B5EF4-FFF2-40B4-BE49-F238E27FC236}">
                <a16:creationId xmlns:a16="http://schemas.microsoft.com/office/drawing/2014/main" id="{3A7B6233-E200-4BDA-B592-AF0E1BF589D6}"/>
              </a:ext>
            </a:extLst>
          </p:cNvPr>
          <p:cNvSpPr txBox="1">
            <a:spLocks/>
          </p:cNvSpPr>
          <p:nvPr/>
        </p:nvSpPr>
        <p:spPr>
          <a:xfrm>
            <a:off x="8323658" y="1957566"/>
            <a:ext cx="2078215" cy="106150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0">
            <a:noAutofit/>
          </a:bodyPr>
          <a:lstStyle/>
          <a:p>
            <a:pPr algn="ctr" defTabSz="914354" fontAlgn="base">
              <a:spcBef>
                <a:spcPct val="0"/>
              </a:spcBef>
              <a:spcAft>
                <a:spcPct val="0"/>
              </a:spcAft>
              <a:defRPr/>
            </a:pPr>
            <a:r>
              <a:rPr lang="en-GB" sz="1400" dirty="0">
                <a:solidFill>
                  <a:prstClr val="white"/>
                </a:solidFill>
                <a:latin typeface="Calibri"/>
                <a:cs typeface="Arial" panose="020B0604020202020204" pitchFamily="34" charset="0"/>
              </a:rPr>
              <a:t>Market readiness:</a:t>
            </a:r>
          </a:p>
          <a:p>
            <a:pPr algn="ctr" defTabSz="914354" fontAlgn="base">
              <a:spcBef>
                <a:spcPct val="0"/>
              </a:spcBef>
              <a:spcAft>
                <a:spcPct val="0"/>
              </a:spcAft>
              <a:defRPr/>
            </a:pPr>
            <a:r>
              <a:rPr lang="en-GB" sz="1400" dirty="0">
                <a:solidFill>
                  <a:prstClr val="white"/>
                </a:solidFill>
                <a:latin typeface="Calibri"/>
                <a:cs typeface="Arial" panose="020B0604020202020204" pitchFamily="34" charset="0"/>
              </a:rPr>
              <a:t>Interconnected demonstration efforts of decarbonised solutions </a:t>
            </a:r>
            <a:endParaRPr lang="en-DE" sz="1400" dirty="0">
              <a:solidFill>
                <a:prstClr val="white"/>
              </a:solidFill>
              <a:latin typeface="Calibri"/>
            </a:endParaRPr>
          </a:p>
        </p:txBody>
      </p:sp>
      <p:sp>
        <p:nvSpPr>
          <p:cNvPr id="13" name="TextBox 12">
            <a:extLst>
              <a:ext uri="{FF2B5EF4-FFF2-40B4-BE49-F238E27FC236}">
                <a16:creationId xmlns:a16="http://schemas.microsoft.com/office/drawing/2014/main" id="{58E906A4-A010-48D1-B4BC-D16FCE708B16}"/>
              </a:ext>
            </a:extLst>
          </p:cNvPr>
          <p:cNvSpPr txBox="1">
            <a:spLocks/>
          </p:cNvSpPr>
          <p:nvPr/>
        </p:nvSpPr>
        <p:spPr>
          <a:xfrm>
            <a:off x="1325978" y="3217747"/>
            <a:ext cx="1945117" cy="107534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0">
            <a:noAutofit/>
          </a:bodyPr>
          <a:lstStyle/>
          <a:p>
            <a:pPr algn="ctr" defTabSz="914354">
              <a:defRPr/>
            </a:pPr>
            <a:r>
              <a:rPr lang="en-US" sz="1400" dirty="0">
                <a:solidFill>
                  <a:prstClr val="white"/>
                </a:solidFill>
                <a:latin typeface="Calibri" panose="020F0502020204030204"/>
              </a:rPr>
              <a:t>GT’s an enabling technology of the energy transition </a:t>
            </a:r>
            <a:endParaRPr lang="en-DE" sz="1400" dirty="0">
              <a:solidFill>
                <a:prstClr val="white"/>
              </a:solidFill>
              <a:latin typeface="Calibri" panose="020F0502020204030204"/>
            </a:endParaRPr>
          </a:p>
        </p:txBody>
      </p:sp>
      <p:sp>
        <p:nvSpPr>
          <p:cNvPr id="14" name="TextBox 13">
            <a:extLst>
              <a:ext uri="{FF2B5EF4-FFF2-40B4-BE49-F238E27FC236}">
                <a16:creationId xmlns:a16="http://schemas.microsoft.com/office/drawing/2014/main" id="{48B589DB-F1DB-44A5-A546-3E6AF7FADA35}"/>
              </a:ext>
            </a:extLst>
          </p:cNvPr>
          <p:cNvSpPr txBox="1">
            <a:spLocks/>
          </p:cNvSpPr>
          <p:nvPr/>
        </p:nvSpPr>
        <p:spPr>
          <a:xfrm>
            <a:off x="3543301" y="3208803"/>
            <a:ext cx="2078215" cy="106150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0">
            <a:noAutofit/>
          </a:bodyPr>
          <a:lstStyle/>
          <a:p>
            <a:pPr algn="ctr" defTabSz="914354">
              <a:defRPr/>
            </a:pPr>
            <a:r>
              <a:rPr lang="en-GB" sz="1400" dirty="0">
                <a:solidFill>
                  <a:prstClr val="white"/>
                </a:solidFill>
                <a:latin typeface="Calibri" panose="020F0502020204030204" pitchFamily="34" charset="0"/>
                <a:cs typeface="Calibri" panose="020F0502020204030204" pitchFamily="34" charset="0"/>
              </a:rPr>
              <a:t>Enabling decentralised energy systems solutions</a:t>
            </a:r>
            <a:endParaRPr lang="en-DE" sz="1400" dirty="0">
              <a:solidFill>
                <a:prstClr val="white"/>
              </a:solidFill>
              <a:latin typeface="Calibri" panose="020F0502020204030204" pitchFamily="34" charset="0"/>
              <a:cs typeface="Calibri" panose="020F0502020204030204" pitchFamily="34" charset="0"/>
            </a:endParaRPr>
          </a:p>
        </p:txBody>
      </p:sp>
      <p:sp>
        <p:nvSpPr>
          <p:cNvPr id="15" name="TextBox 14">
            <a:extLst>
              <a:ext uri="{FF2B5EF4-FFF2-40B4-BE49-F238E27FC236}">
                <a16:creationId xmlns:a16="http://schemas.microsoft.com/office/drawing/2014/main" id="{7AA83B1D-BFBC-4323-AEC9-A6571A020972}"/>
              </a:ext>
            </a:extLst>
          </p:cNvPr>
          <p:cNvSpPr txBox="1">
            <a:spLocks/>
          </p:cNvSpPr>
          <p:nvPr/>
        </p:nvSpPr>
        <p:spPr>
          <a:xfrm>
            <a:off x="1282680" y="1952567"/>
            <a:ext cx="1945117" cy="107534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0">
            <a:noAutofit/>
          </a:bodyPr>
          <a:lstStyle/>
          <a:p>
            <a:pPr algn="ctr" defTabSz="1219170" fontAlgn="base">
              <a:spcBef>
                <a:spcPct val="0"/>
              </a:spcBef>
              <a:spcAft>
                <a:spcPct val="0"/>
              </a:spcAft>
            </a:pPr>
            <a:r>
              <a:rPr lang="en-GB" sz="1400" dirty="0">
                <a:solidFill>
                  <a:prstClr val="white"/>
                </a:solidFill>
                <a:latin typeface="Calibri" panose="020F0502020204030204" pitchFamily="34" charset="0"/>
                <a:cs typeface="Calibri" panose="020F0502020204030204" pitchFamily="34" charset="0"/>
              </a:rPr>
              <a:t>Holistic approach in tackling barriers to develop a hydrogen economy</a:t>
            </a:r>
          </a:p>
        </p:txBody>
      </p:sp>
    </p:spTree>
    <p:extLst>
      <p:ext uri="{BB962C8B-B14F-4D97-AF65-F5344CB8AC3E}">
        <p14:creationId xmlns:p14="http://schemas.microsoft.com/office/powerpoint/2010/main" val="3009576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Content Placeholder 5">
            <a:extLst>
              <a:ext uri="{FF2B5EF4-FFF2-40B4-BE49-F238E27FC236}">
                <a16:creationId xmlns:a16="http://schemas.microsoft.com/office/drawing/2014/main" id="{0A473AFB-9DC1-4277-8CE8-699BD07AFC69}"/>
              </a:ext>
            </a:extLst>
          </p:cNvPr>
          <p:cNvSpPr txBox="1">
            <a:spLocks/>
          </p:cNvSpPr>
          <p:nvPr/>
        </p:nvSpPr>
        <p:spPr>
          <a:xfrm>
            <a:off x="136367" y="2852936"/>
            <a:ext cx="12104316" cy="2064445"/>
          </a:xfrm>
          <a:prstGeom prst="trapezoid">
            <a:avLst>
              <a:gd name="adj" fmla="val 76256"/>
            </a:avLst>
          </a:prstGeom>
          <a:solidFill>
            <a:srgbClr val="ECF1F8"/>
          </a:solidFill>
        </p:spPr>
        <p:txBody>
          <a:bodyPr wrap="square" lIns="72000" tIns="0" rIns="72000" bIns="0">
            <a:noAutofit/>
          </a:bodyPr>
          <a:lstStyle/>
          <a:p>
            <a:pPr algn="ctr" defTabSz="1219140" fontAlgn="base">
              <a:spcBef>
                <a:spcPts val="1600"/>
              </a:spcBef>
              <a:defRPr/>
            </a:pPr>
            <a:endParaRPr lang="en-GB" sz="1200" dirty="0">
              <a:solidFill>
                <a:srgbClr val="1F497D"/>
              </a:solidFill>
              <a:latin typeface="Arial" panose="020B0604020202020204" pitchFamily="34" charset="0"/>
              <a:ea typeface="Times New Roman"/>
              <a:cs typeface="Arial" pitchFamily="34" charset="0"/>
            </a:endParaRPr>
          </a:p>
        </p:txBody>
      </p:sp>
      <p:sp>
        <p:nvSpPr>
          <p:cNvPr id="22" name="Content Placeholder 5">
            <a:extLst>
              <a:ext uri="{FF2B5EF4-FFF2-40B4-BE49-F238E27FC236}">
                <a16:creationId xmlns:a16="http://schemas.microsoft.com/office/drawing/2014/main" id="{4BE04D8C-A484-4ADD-A6C3-5C302E9BEB9A}"/>
              </a:ext>
            </a:extLst>
          </p:cNvPr>
          <p:cNvSpPr txBox="1">
            <a:spLocks/>
          </p:cNvSpPr>
          <p:nvPr/>
        </p:nvSpPr>
        <p:spPr>
          <a:xfrm>
            <a:off x="1679510" y="1700808"/>
            <a:ext cx="9055349" cy="1178944"/>
          </a:xfrm>
          <a:prstGeom prst="trapezoid">
            <a:avLst>
              <a:gd name="adj" fmla="val 76256"/>
            </a:avLst>
          </a:prstGeom>
          <a:solidFill>
            <a:srgbClr val="E3EBF5"/>
          </a:solidFill>
        </p:spPr>
        <p:txBody>
          <a:bodyPr wrap="square" lIns="72000" tIns="0" rIns="72000" bIns="0">
            <a:noAutofit/>
          </a:bodyPr>
          <a:lstStyle/>
          <a:p>
            <a:pPr algn="ctr" defTabSz="1219140" fontAlgn="base">
              <a:spcBef>
                <a:spcPts val="1600"/>
              </a:spcBef>
              <a:defRPr/>
            </a:pPr>
            <a:endParaRPr lang="en-GB" sz="1200" dirty="0">
              <a:solidFill>
                <a:srgbClr val="1F497D"/>
              </a:solidFill>
              <a:latin typeface="Arial" panose="020B0604020202020204" pitchFamily="34" charset="0"/>
              <a:ea typeface="Times New Roman"/>
              <a:cs typeface="Arial" pitchFamily="34" charset="0"/>
            </a:endParaRPr>
          </a:p>
        </p:txBody>
      </p:sp>
      <p:sp>
        <p:nvSpPr>
          <p:cNvPr id="40" name="Content Placeholder 5">
            <a:extLst>
              <a:ext uri="{FF2B5EF4-FFF2-40B4-BE49-F238E27FC236}">
                <a16:creationId xmlns:a16="http://schemas.microsoft.com/office/drawing/2014/main" id="{33CF2B46-40BB-401F-8812-57190021B813}"/>
              </a:ext>
            </a:extLst>
          </p:cNvPr>
          <p:cNvSpPr txBox="1">
            <a:spLocks/>
          </p:cNvSpPr>
          <p:nvPr/>
        </p:nvSpPr>
        <p:spPr>
          <a:xfrm>
            <a:off x="-1244009" y="4934167"/>
            <a:ext cx="14757989" cy="1785941"/>
          </a:xfrm>
          <a:prstGeom prst="trapezoid">
            <a:avLst>
              <a:gd name="adj" fmla="val 76256"/>
            </a:avLst>
          </a:prstGeom>
          <a:solidFill>
            <a:srgbClr val="F6F8FC"/>
          </a:solidFill>
        </p:spPr>
        <p:txBody>
          <a:bodyPr wrap="square" lIns="72000" tIns="0" rIns="72000" bIns="0">
            <a:noAutofit/>
          </a:bodyPr>
          <a:lstStyle/>
          <a:p>
            <a:pPr algn="ctr" defTabSz="1219140" fontAlgn="base">
              <a:spcBef>
                <a:spcPts val="1600"/>
              </a:spcBef>
              <a:defRPr/>
            </a:pPr>
            <a:endParaRPr lang="en-GB" sz="1200" dirty="0">
              <a:solidFill>
                <a:srgbClr val="1F497D"/>
              </a:solidFill>
              <a:latin typeface="Arial" panose="020B0604020202020204" pitchFamily="34" charset="0"/>
              <a:ea typeface="Times New Roman"/>
              <a:cs typeface="Arial" pitchFamily="34" charset="0"/>
            </a:endParaRPr>
          </a:p>
        </p:txBody>
      </p:sp>
      <p:sp>
        <p:nvSpPr>
          <p:cNvPr id="111619" name="Slide Number Placeholder 2"/>
          <p:cNvSpPr>
            <a:spLocks noGrp="1"/>
          </p:cNvSpPr>
          <p:nvPr>
            <p:ph type="sldNum" sz="quarter" idx="10"/>
          </p:nvPr>
        </p:nvSpPr>
        <p:spPr bwMode="auto">
          <a:xfrm>
            <a:off x="9203267" y="6425724"/>
            <a:ext cx="2844800" cy="36406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ctr" anchorCtr="0" compatLnSpc="1">
            <a:prstTxWarp prst="textNoShape">
              <a:avLst/>
            </a:prstTxWarp>
          </a:bodyPr>
          <a:lstStyle>
            <a:lvl1pPr eaLnBrk="0" hangingPunct="0">
              <a:defRPr>
                <a:solidFill>
                  <a:schemeClr val="tx1"/>
                </a:solidFill>
                <a:latin typeface="Calibri" pitchFamily="34" charset="0"/>
                <a:cs typeface="Arial" pitchFamily="34" charset="0"/>
              </a:defRPr>
            </a:lvl1pPr>
            <a:lvl2pPr marL="990550" indent="-380981" eaLnBrk="0" hangingPunct="0">
              <a:defRPr>
                <a:solidFill>
                  <a:schemeClr val="tx1"/>
                </a:solidFill>
                <a:latin typeface="Calibri" pitchFamily="34" charset="0"/>
                <a:cs typeface="Arial" pitchFamily="34" charset="0"/>
              </a:defRPr>
            </a:lvl2pPr>
            <a:lvl3pPr marL="1523925" indent="-304784" eaLnBrk="0" hangingPunct="0">
              <a:defRPr>
                <a:solidFill>
                  <a:schemeClr val="tx1"/>
                </a:solidFill>
                <a:latin typeface="Calibri" pitchFamily="34" charset="0"/>
                <a:cs typeface="Arial" pitchFamily="34" charset="0"/>
              </a:defRPr>
            </a:lvl3pPr>
            <a:lvl4pPr marL="2133493" indent="-304784" eaLnBrk="0" hangingPunct="0">
              <a:defRPr>
                <a:solidFill>
                  <a:schemeClr val="tx1"/>
                </a:solidFill>
                <a:latin typeface="Calibri" pitchFamily="34" charset="0"/>
                <a:cs typeface="Arial" pitchFamily="34" charset="0"/>
              </a:defRPr>
            </a:lvl4pPr>
            <a:lvl5pPr marL="2743062" indent="-304784" eaLnBrk="0" hangingPunct="0">
              <a:defRPr>
                <a:solidFill>
                  <a:schemeClr val="tx1"/>
                </a:solidFill>
                <a:latin typeface="Calibri" pitchFamily="34" charset="0"/>
                <a:cs typeface="Arial" pitchFamily="34" charset="0"/>
              </a:defRPr>
            </a:lvl5pPr>
            <a:lvl6pPr marL="3352632" indent="-304784" eaLnBrk="0" fontAlgn="base" hangingPunct="0">
              <a:spcBef>
                <a:spcPct val="0"/>
              </a:spcBef>
              <a:spcAft>
                <a:spcPct val="0"/>
              </a:spcAft>
              <a:defRPr>
                <a:solidFill>
                  <a:schemeClr val="tx1"/>
                </a:solidFill>
                <a:latin typeface="Calibri" pitchFamily="34" charset="0"/>
                <a:cs typeface="Arial" pitchFamily="34" charset="0"/>
              </a:defRPr>
            </a:lvl6pPr>
            <a:lvl7pPr marL="3962202" indent="-304784" eaLnBrk="0" fontAlgn="base" hangingPunct="0">
              <a:spcBef>
                <a:spcPct val="0"/>
              </a:spcBef>
              <a:spcAft>
                <a:spcPct val="0"/>
              </a:spcAft>
              <a:defRPr>
                <a:solidFill>
                  <a:schemeClr val="tx1"/>
                </a:solidFill>
                <a:latin typeface="Calibri" pitchFamily="34" charset="0"/>
                <a:cs typeface="Arial" pitchFamily="34" charset="0"/>
              </a:defRPr>
            </a:lvl7pPr>
            <a:lvl8pPr marL="4571772" indent="-304784" eaLnBrk="0" fontAlgn="base" hangingPunct="0">
              <a:spcBef>
                <a:spcPct val="0"/>
              </a:spcBef>
              <a:spcAft>
                <a:spcPct val="0"/>
              </a:spcAft>
              <a:defRPr>
                <a:solidFill>
                  <a:schemeClr val="tx1"/>
                </a:solidFill>
                <a:latin typeface="Calibri" pitchFamily="34" charset="0"/>
                <a:cs typeface="Arial" pitchFamily="34" charset="0"/>
              </a:defRPr>
            </a:lvl8pPr>
            <a:lvl9pPr marL="5181341" indent="-304784" eaLnBrk="0" fontAlgn="base" hangingPunct="0">
              <a:spcBef>
                <a:spcPct val="0"/>
              </a:spcBef>
              <a:spcAft>
                <a:spcPct val="0"/>
              </a:spcAft>
              <a:defRPr>
                <a:solidFill>
                  <a:schemeClr val="tx1"/>
                </a:solidFill>
                <a:latin typeface="Calibri" pitchFamily="34" charset="0"/>
                <a:cs typeface="Arial" pitchFamily="34" charset="0"/>
              </a:defRPr>
            </a:lvl9pPr>
          </a:lstStyle>
          <a:p>
            <a:pPr defTabSz="1219140" eaLnBrk="1" fontAlgn="base" hangingPunct="1">
              <a:spcBef>
                <a:spcPct val="0"/>
              </a:spcBef>
              <a:spcAft>
                <a:spcPct val="0"/>
              </a:spcAft>
              <a:defRPr/>
            </a:pPr>
            <a:fld id="{C603304E-88A9-4AFD-9EAB-20052D2DC88F}" type="slidenum">
              <a:rPr lang="en-GB" altLang="en-US">
                <a:solidFill>
                  <a:srgbClr val="FFFFFF"/>
                </a:solidFill>
                <a:latin typeface="Arial" pitchFamily="34" charset="0"/>
              </a:rPr>
              <a:pPr defTabSz="1219140" eaLnBrk="1" fontAlgn="base" hangingPunct="1">
                <a:spcBef>
                  <a:spcPct val="0"/>
                </a:spcBef>
                <a:spcAft>
                  <a:spcPct val="0"/>
                </a:spcAft>
                <a:defRPr/>
              </a:pPr>
              <a:t>3</a:t>
            </a:fld>
            <a:endParaRPr lang="en-GB" altLang="en-US" dirty="0">
              <a:solidFill>
                <a:srgbClr val="FFFFFF"/>
              </a:solidFill>
              <a:latin typeface="Arial" pitchFamily="34" charset="0"/>
            </a:endParaRPr>
          </a:p>
        </p:txBody>
      </p:sp>
      <p:sp>
        <p:nvSpPr>
          <p:cNvPr id="36" name="Content Placeholder 5">
            <a:extLst>
              <a:ext uri="{FF2B5EF4-FFF2-40B4-BE49-F238E27FC236}">
                <a16:creationId xmlns:a16="http://schemas.microsoft.com/office/drawing/2014/main" id="{3C3A1904-E022-43ED-9629-3AF080B814FC}"/>
              </a:ext>
            </a:extLst>
          </p:cNvPr>
          <p:cNvSpPr txBox="1">
            <a:spLocks/>
          </p:cNvSpPr>
          <p:nvPr/>
        </p:nvSpPr>
        <p:spPr>
          <a:xfrm>
            <a:off x="2452307" y="799797"/>
            <a:ext cx="7484120" cy="1013260"/>
          </a:xfrm>
          <a:prstGeom prst="trapezoid">
            <a:avLst>
              <a:gd name="adj" fmla="val 76256"/>
            </a:avLst>
          </a:prstGeom>
          <a:solidFill>
            <a:srgbClr val="CAD9EC"/>
          </a:solidFill>
        </p:spPr>
        <p:txBody>
          <a:bodyPr wrap="square" lIns="72000" tIns="0" rIns="72000" bIns="0">
            <a:noAutofit/>
          </a:bodyPr>
          <a:lstStyle/>
          <a:p>
            <a:pPr algn="ctr" defTabSz="1219140" fontAlgn="base">
              <a:defRPr/>
            </a:pPr>
            <a:r>
              <a:rPr lang="en-GB" sz="1400" b="1" i="1" dirty="0">
                <a:solidFill>
                  <a:srgbClr val="1F497D"/>
                </a:solidFill>
                <a:latin typeface="Arial" panose="020B0604020202020204" pitchFamily="34" charset="0"/>
                <a:ea typeface="Times New Roman"/>
                <a:cs typeface="Arial" pitchFamily="34" charset="0"/>
              </a:rPr>
              <a:t>Vision for the Energy Transition</a:t>
            </a:r>
          </a:p>
        </p:txBody>
      </p:sp>
      <p:sp>
        <p:nvSpPr>
          <p:cNvPr id="9" name="TextBox 8">
            <a:extLst>
              <a:ext uri="{FF2B5EF4-FFF2-40B4-BE49-F238E27FC236}">
                <a16:creationId xmlns:a16="http://schemas.microsoft.com/office/drawing/2014/main" id="{B1FFA199-6738-45BE-8FB1-77AA577F2FEF}"/>
              </a:ext>
            </a:extLst>
          </p:cNvPr>
          <p:cNvSpPr txBox="1"/>
          <p:nvPr/>
        </p:nvSpPr>
        <p:spPr>
          <a:xfrm>
            <a:off x="4246863" y="2852936"/>
            <a:ext cx="3871584" cy="307777"/>
          </a:xfrm>
          <a:prstGeom prst="rect">
            <a:avLst/>
          </a:prstGeom>
          <a:noFill/>
        </p:spPr>
        <p:txBody>
          <a:bodyPr wrap="square">
            <a:spAutoFit/>
          </a:bodyPr>
          <a:lstStyle/>
          <a:p>
            <a:pPr algn="ctr" defTabSz="1219140" fontAlgn="base">
              <a:spcAft>
                <a:spcPts val="300"/>
              </a:spcAft>
              <a:defRPr/>
            </a:pPr>
            <a:r>
              <a:rPr lang="en-GB" sz="1400" b="1" i="1" dirty="0">
                <a:solidFill>
                  <a:srgbClr val="1F497D"/>
                </a:solidFill>
                <a:latin typeface="Arial" panose="020B0604020202020204" pitchFamily="34" charset="0"/>
                <a:ea typeface="Times New Roman"/>
                <a:cs typeface="Arial" pitchFamily="34" charset="0"/>
              </a:rPr>
              <a:t>Current Assets Needs and Requirements</a:t>
            </a:r>
          </a:p>
        </p:txBody>
      </p:sp>
      <p:sp>
        <p:nvSpPr>
          <p:cNvPr id="10" name="TextBox 9">
            <a:extLst>
              <a:ext uri="{FF2B5EF4-FFF2-40B4-BE49-F238E27FC236}">
                <a16:creationId xmlns:a16="http://schemas.microsoft.com/office/drawing/2014/main" id="{1C47E828-49A4-4003-966B-10A39A7570DB}"/>
              </a:ext>
            </a:extLst>
          </p:cNvPr>
          <p:cNvSpPr txBox="1"/>
          <p:nvPr/>
        </p:nvSpPr>
        <p:spPr>
          <a:xfrm>
            <a:off x="5981439" y="4320716"/>
            <a:ext cx="2337855" cy="438582"/>
          </a:xfrm>
          <a:prstGeom prst="rect">
            <a:avLst/>
          </a:prstGeom>
          <a:noFill/>
        </p:spPr>
        <p:txBody>
          <a:bodyPr wrap="square">
            <a:spAutoFit/>
          </a:bodyPr>
          <a:lstStyle/>
          <a:p>
            <a:pPr algn="ctr" defTabSz="1219140" fontAlgn="base">
              <a:spcAft>
                <a:spcPts val="300"/>
              </a:spcAft>
              <a:defRPr/>
            </a:pPr>
            <a:r>
              <a:rPr lang="en-GB" sz="1000" b="1" dirty="0">
                <a:solidFill>
                  <a:srgbClr val="1F497D"/>
                </a:solidFill>
                <a:latin typeface="Arial" panose="020B0604020202020204" pitchFamily="34" charset="0"/>
                <a:ea typeface="Times New Roman"/>
                <a:cs typeface="Arial" pitchFamily="34" charset="0"/>
              </a:rPr>
              <a:t>Reliability</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Maintain availability and performance</a:t>
            </a:r>
          </a:p>
        </p:txBody>
      </p:sp>
      <p:sp>
        <p:nvSpPr>
          <p:cNvPr id="11" name="TextBox 10">
            <a:extLst>
              <a:ext uri="{FF2B5EF4-FFF2-40B4-BE49-F238E27FC236}">
                <a16:creationId xmlns:a16="http://schemas.microsoft.com/office/drawing/2014/main" id="{B9BE7995-17D3-4976-9358-9E56E4AF88D6}"/>
              </a:ext>
            </a:extLst>
          </p:cNvPr>
          <p:cNvSpPr txBox="1"/>
          <p:nvPr/>
        </p:nvSpPr>
        <p:spPr>
          <a:xfrm>
            <a:off x="1103445" y="3398128"/>
            <a:ext cx="2682123" cy="1208023"/>
          </a:xfrm>
          <a:prstGeom prst="rect">
            <a:avLst/>
          </a:prstGeom>
          <a:noFill/>
        </p:spPr>
        <p:txBody>
          <a:bodyPr wrap="square">
            <a:spAutoFit/>
          </a:bodyPr>
          <a:lstStyle/>
          <a:p>
            <a:pPr algn="ctr" defTabSz="1219140" fontAlgn="base">
              <a:spcAft>
                <a:spcPts val="300"/>
              </a:spcAft>
              <a:defRPr/>
            </a:pPr>
            <a:r>
              <a:rPr lang="en-GB" sz="1000" b="1" dirty="0">
                <a:solidFill>
                  <a:srgbClr val="1F497D"/>
                </a:solidFill>
                <a:latin typeface="Arial" panose="020B0604020202020204" pitchFamily="34" charset="0"/>
                <a:ea typeface="Times New Roman"/>
                <a:cs typeface="Arial" pitchFamily="34" charset="0"/>
              </a:rPr>
              <a:t>Energy Efficiency Improvements</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Existing assets upgrades and new assets </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Full and part load operation</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Increase overhaul service options</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Offshore OCGT to CCGT transition </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Light and compact bottoming cycles</a:t>
            </a:r>
          </a:p>
        </p:txBody>
      </p:sp>
      <p:sp>
        <p:nvSpPr>
          <p:cNvPr id="43" name="TextBox 42">
            <a:extLst>
              <a:ext uri="{FF2B5EF4-FFF2-40B4-BE49-F238E27FC236}">
                <a16:creationId xmlns:a16="http://schemas.microsoft.com/office/drawing/2014/main" id="{074297D4-C277-4E2A-840D-9AE44D9E5AE0}"/>
              </a:ext>
            </a:extLst>
          </p:cNvPr>
          <p:cNvSpPr txBox="1"/>
          <p:nvPr/>
        </p:nvSpPr>
        <p:spPr>
          <a:xfrm>
            <a:off x="3757624" y="3198323"/>
            <a:ext cx="2268000" cy="630942"/>
          </a:xfrm>
          <a:prstGeom prst="rect">
            <a:avLst/>
          </a:prstGeom>
          <a:noFill/>
        </p:spPr>
        <p:txBody>
          <a:bodyPr wrap="square">
            <a:spAutoFit/>
          </a:bodyPr>
          <a:lstStyle/>
          <a:p>
            <a:pPr algn="ctr" defTabSz="1219140" fontAlgn="base">
              <a:spcAft>
                <a:spcPts val="300"/>
              </a:spcAft>
              <a:defRPr/>
            </a:pPr>
            <a:r>
              <a:rPr lang="en-GB" sz="1000" b="1" dirty="0">
                <a:solidFill>
                  <a:srgbClr val="1F497D"/>
                </a:solidFill>
                <a:latin typeface="Arial" panose="020B0604020202020204" pitchFamily="34" charset="0"/>
                <a:ea typeface="Times New Roman"/>
                <a:cs typeface="Arial" pitchFamily="34" charset="0"/>
              </a:rPr>
              <a:t>System transition</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Large demonstration project</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Electrification</a:t>
            </a:r>
          </a:p>
        </p:txBody>
      </p:sp>
      <p:sp>
        <p:nvSpPr>
          <p:cNvPr id="13" name="TextBox 12">
            <a:extLst>
              <a:ext uri="{FF2B5EF4-FFF2-40B4-BE49-F238E27FC236}">
                <a16:creationId xmlns:a16="http://schemas.microsoft.com/office/drawing/2014/main" id="{66750B42-49CF-4E12-9032-E390FDEF7EE5}"/>
              </a:ext>
            </a:extLst>
          </p:cNvPr>
          <p:cNvSpPr txBox="1"/>
          <p:nvPr/>
        </p:nvSpPr>
        <p:spPr>
          <a:xfrm>
            <a:off x="6016367" y="3150766"/>
            <a:ext cx="2268000" cy="1131079"/>
          </a:xfrm>
          <a:prstGeom prst="rect">
            <a:avLst/>
          </a:prstGeom>
          <a:noFill/>
        </p:spPr>
        <p:txBody>
          <a:bodyPr wrap="square">
            <a:spAutoFit/>
          </a:bodyPr>
          <a:lstStyle/>
          <a:p>
            <a:pPr algn="ctr" defTabSz="1219140" fontAlgn="base">
              <a:spcAft>
                <a:spcPts val="300"/>
              </a:spcAft>
              <a:defRPr/>
            </a:pPr>
            <a:r>
              <a:rPr lang="en-GB" sz="1000" b="1" dirty="0">
                <a:solidFill>
                  <a:srgbClr val="1F497D"/>
                </a:solidFill>
                <a:latin typeface="Arial" panose="020B0604020202020204" pitchFamily="34" charset="0"/>
                <a:ea typeface="Times New Roman"/>
                <a:cs typeface="Arial" pitchFamily="34" charset="0"/>
              </a:rPr>
              <a:t>Decarbonisation</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Carbon footprint measurements</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Large scale and post combustion CC(U)S</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Operation with decarbonised fuels Flaring reduction</a:t>
            </a:r>
          </a:p>
        </p:txBody>
      </p:sp>
      <p:sp>
        <p:nvSpPr>
          <p:cNvPr id="47" name="TextBox 46">
            <a:extLst>
              <a:ext uri="{FF2B5EF4-FFF2-40B4-BE49-F238E27FC236}">
                <a16:creationId xmlns:a16="http://schemas.microsoft.com/office/drawing/2014/main" id="{EE3FC8B2-525E-4D03-8BA6-B0D82CF3F79A}"/>
              </a:ext>
            </a:extLst>
          </p:cNvPr>
          <p:cNvSpPr txBox="1"/>
          <p:nvPr/>
        </p:nvSpPr>
        <p:spPr>
          <a:xfrm>
            <a:off x="8410740" y="3047706"/>
            <a:ext cx="2378645" cy="1938992"/>
          </a:xfrm>
          <a:prstGeom prst="rect">
            <a:avLst/>
          </a:prstGeom>
          <a:noFill/>
        </p:spPr>
        <p:txBody>
          <a:bodyPr wrap="square">
            <a:spAutoFit/>
          </a:bodyPr>
          <a:lstStyle/>
          <a:p>
            <a:pPr algn="ctr" defTabSz="1219140" fontAlgn="base">
              <a:spcAft>
                <a:spcPts val="300"/>
              </a:spcAft>
              <a:defRPr/>
            </a:pPr>
            <a:r>
              <a:rPr lang="en-GB" sz="1000" b="1" dirty="0">
                <a:solidFill>
                  <a:srgbClr val="1F497D"/>
                </a:solidFill>
                <a:latin typeface="Arial" panose="020B0604020202020204" pitchFamily="34" charset="0"/>
                <a:ea typeface="Times New Roman"/>
                <a:cs typeface="Arial" pitchFamily="34" charset="0"/>
              </a:rPr>
              <a:t>Competitiveness</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CAPEX optimisation to support new investments</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Low OPEX models</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Affordable overhaul options</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Short term overfiring for peak power</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Economic viability of solutions</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Remaining useful life of components</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Remote assets solutions</a:t>
            </a:r>
          </a:p>
          <a:p>
            <a:pPr algn="ctr" defTabSz="1219140" fontAlgn="base">
              <a:spcAft>
                <a:spcPts val="300"/>
              </a:spcAft>
              <a:defRPr/>
            </a:pPr>
            <a:endParaRPr lang="en-GB" sz="1000" dirty="0">
              <a:solidFill>
                <a:srgbClr val="1F497D"/>
              </a:solidFill>
              <a:highlight>
                <a:srgbClr val="00FFFF"/>
              </a:highlight>
              <a:latin typeface="Arial" panose="020B0604020202020204" pitchFamily="34" charset="0"/>
              <a:ea typeface="Times New Roman"/>
              <a:cs typeface="Arial" pitchFamily="34" charset="0"/>
            </a:endParaRPr>
          </a:p>
        </p:txBody>
      </p:sp>
      <p:sp>
        <p:nvSpPr>
          <p:cNvPr id="14" name="TextBox 13">
            <a:extLst>
              <a:ext uri="{FF2B5EF4-FFF2-40B4-BE49-F238E27FC236}">
                <a16:creationId xmlns:a16="http://schemas.microsoft.com/office/drawing/2014/main" id="{58C6FE2A-EBC2-404A-AF32-F23F900F6FF7}"/>
              </a:ext>
            </a:extLst>
          </p:cNvPr>
          <p:cNvSpPr txBox="1"/>
          <p:nvPr/>
        </p:nvSpPr>
        <p:spPr>
          <a:xfrm>
            <a:off x="20039" y="5120664"/>
            <a:ext cx="2268000" cy="1323439"/>
          </a:xfrm>
          <a:prstGeom prst="rect">
            <a:avLst/>
          </a:prstGeom>
          <a:noFill/>
        </p:spPr>
        <p:txBody>
          <a:bodyPr wrap="square">
            <a:spAutoFit/>
          </a:bodyPr>
          <a:lstStyle/>
          <a:p>
            <a:pPr algn="ctr" defTabSz="1219140" fontAlgn="base">
              <a:spcAft>
                <a:spcPts val="300"/>
              </a:spcAft>
              <a:defRPr/>
            </a:pPr>
            <a:r>
              <a:rPr lang="en-GB" sz="1000" b="1" dirty="0">
                <a:solidFill>
                  <a:srgbClr val="1F497D"/>
                </a:solidFill>
                <a:latin typeface="Arial" panose="020B0604020202020204" pitchFamily="34" charset="0"/>
                <a:ea typeface="Times New Roman"/>
                <a:cs typeface="Arial" pitchFamily="34" charset="0"/>
              </a:rPr>
              <a:t>Hydrogen</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Short-term retrofit to 20-30 vol.%</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2030 target to 0-100 vol.%</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Local, small scale (&lt;100MW), intermittent power</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Cooperation with TSOs and DSOs on infrastructure</a:t>
            </a:r>
          </a:p>
        </p:txBody>
      </p:sp>
      <p:sp>
        <p:nvSpPr>
          <p:cNvPr id="15" name="TextBox 14">
            <a:extLst>
              <a:ext uri="{FF2B5EF4-FFF2-40B4-BE49-F238E27FC236}">
                <a16:creationId xmlns:a16="http://schemas.microsoft.com/office/drawing/2014/main" id="{8DE4485B-9E30-43E2-90D4-45A4CCF9CEF3}"/>
              </a:ext>
            </a:extLst>
          </p:cNvPr>
          <p:cNvSpPr txBox="1"/>
          <p:nvPr/>
        </p:nvSpPr>
        <p:spPr>
          <a:xfrm>
            <a:off x="2112669" y="5211032"/>
            <a:ext cx="2268000" cy="1169551"/>
          </a:xfrm>
          <a:prstGeom prst="rect">
            <a:avLst/>
          </a:prstGeom>
          <a:noFill/>
        </p:spPr>
        <p:txBody>
          <a:bodyPr wrap="square">
            <a:spAutoFit/>
          </a:bodyPr>
          <a:lstStyle/>
          <a:p>
            <a:pPr algn="ctr" defTabSz="1219140" fontAlgn="base">
              <a:spcAft>
                <a:spcPts val="300"/>
              </a:spcAft>
              <a:defRPr/>
            </a:pPr>
            <a:r>
              <a:rPr lang="en-GB" sz="1000" b="1" dirty="0">
                <a:solidFill>
                  <a:srgbClr val="1F497D"/>
                </a:solidFill>
                <a:latin typeface="Arial" panose="020B0604020202020204" pitchFamily="34" charset="0"/>
                <a:ea typeface="Times New Roman"/>
                <a:cs typeface="Arial" pitchFamily="34" charset="0"/>
              </a:rPr>
              <a:t>Advanced Cycles</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sCO</a:t>
            </a:r>
            <a:r>
              <a:rPr lang="en-GB" sz="1000" baseline="-25000" dirty="0">
                <a:solidFill>
                  <a:srgbClr val="1F497D"/>
                </a:solidFill>
                <a:latin typeface="Arial" panose="020B0604020202020204" pitchFamily="34" charset="0"/>
                <a:ea typeface="Times New Roman"/>
                <a:cs typeface="Arial" pitchFamily="34" charset="0"/>
              </a:rPr>
              <a:t>2</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GT hybridisation with decarbonized fuels, batteries, thermal storage</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Standard package solutions</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New technologies exploration</a:t>
            </a:r>
          </a:p>
        </p:txBody>
      </p:sp>
      <p:sp>
        <p:nvSpPr>
          <p:cNvPr id="50" name="TextBox 49">
            <a:extLst>
              <a:ext uri="{FF2B5EF4-FFF2-40B4-BE49-F238E27FC236}">
                <a16:creationId xmlns:a16="http://schemas.microsoft.com/office/drawing/2014/main" id="{777A6BC5-2CED-46F3-9E4C-4B70A7875AEE}"/>
              </a:ext>
            </a:extLst>
          </p:cNvPr>
          <p:cNvSpPr txBox="1"/>
          <p:nvPr/>
        </p:nvSpPr>
        <p:spPr>
          <a:xfrm>
            <a:off x="3552086" y="3837520"/>
            <a:ext cx="2473537" cy="1015663"/>
          </a:xfrm>
          <a:prstGeom prst="rect">
            <a:avLst/>
          </a:prstGeom>
          <a:noFill/>
        </p:spPr>
        <p:txBody>
          <a:bodyPr wrap="square">
            <a:spAutoFit/>
          </a:bodyPr>
          <a:lstStyle/>
          <a:p>
            <a:pPr algn="ctr" defTabSz="1219140" fontAlgn="base">
              <a:spcAft>
                <a:spcPts val="300"/>
              </a:spcAft>
              <a:defRPr/>
            </a:pPr>
            <a:r>
              <a:rPr lang="en-GB" sz="1000" b="1" dirty="0">
                <a:solidFill>
                  <a:srgbClr val="1F497D"/>
                </a:solidFill>
                <a:latin typeface="Arial" panose="020B0604020202020204" pitchFamily="34" charset="0"/>
                <a:ea typeface="Times New Roman"/>
                <a:cs typeface="Arial" pitchFamily="34" charset="0"/>
              </a:rPr>
              <a:t>Emissions</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NOx monitoring</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NOx emissions with alternative fuels</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CO</a:t>
            </a:r>
            <a:r>
              <a:rPr lang="en-GB" sz="1000" baseline="-25000" dirty="0">
                <a:solidFill>
                  <a:srgbClr val="1F497D"/>
                </a:solidFill>
                <a:latin typeface="Arial" panose="020B0604020202020204" pitchFamily="34" charset="0"/>
                <a:ea typeface="Times New Roman"/>
                <a:cs typeface="Arial" pitchFamily="34" charset="0"/>
              </a:rPr>
              <a:t>2</a:t>
            </a:r>
            <a:r>
              <a:rPr lang="en-GB" sz="1000" dirty="0">
                <a:solidFill>
                  <a:srgbClr val="1F497D"/>
                </a:solidFill>
                <a:latin typeface="Arial" panose="020B0604020202020204" pitchFamily="34" charset="0"/>
                <a:ea typeface="Times New Roman"/>
                <a:cs typeface="Arial" pitchFamily="34" charset="0"/>
              </a:rPr>
              <a:t> catalysers efficiency</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Hybridization</a:t>
            </a:r>
          </a:p>
        </p:txBody>
      </p:sp>
      <p:sp>
        <p:nvSpPr>
          <p:cNvPr id="51" name="TextBox 50">
            <a:extLst>
              <a:ext uri="{FF2B5EF4-FFF2-40B4-BE49-F238E27FC236}">
                <a16:creationId xmlns:a16="http://schemas.microsoft.com/office/drawing/2014/main" id="{1871D5BE-BD2F-4CFA-8D3C-68C0BAEA0E95}"/>
              </a:ext>
            </a:extLst>
          </p:cNvPr>
          <p:cNvSpPr txBox="1"/>
          <p:nvPr/>
        </p:nvSpPr>
        <p:spPr>
          <a:xfrm>
            <a:off x="8177535" y="5231454"/>
            <a:ext cx="2268000" cy="1015663"/>
          </a:xfrm>
          <a:prstGeom prst="rect">
            <a:avLst/>
          </a:prstGeom>
          <a:noFill/>
        </p:spPr>
        <p:txBody>
          <a:bodyPr wrap="square">
            <a:spAutoFit/>
          </a:bodyPr>
          <a:lstStyle/>
          <a:p>
            <a:pPr algn="ctr" defTabSz="1219140" fontAlgn="base">
              <a:spcAft>
                <a:spcPts val="300"/>
              </a:spcAft>
              <a:defRPr/>
            </a:pPr>
            <a:r>
              <a:rPr lang="en-GB" sz="1000" b="1" dirty="0">
                <a:solidFill>
                  <a:srgbClr val="1F497D"/>
                </a:solidFill>
                <a:latin typeface="Arial" panose="020B0604020202020204" pitchFamily="34" charset="0"/>
                <a:ea typeface="Times New Roman"/>
                <a:cs typeface="Arial" pitchFamily="34" charset="0"/>
              </a:rPr>
              <a:t>Additive Manufacturing</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Product quality &amp; Control</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Circular Repair</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Advanced Control Systems / EMS</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Shorten lead time for spare parts</a:t>
            </a:r>
          </a:p>
        </p:txBody>
      </p:sp>
      <p:sp>
        <p:nvSpPr>
          <p:cNvPr id="17" name="TextBox 16">
            <a:extLst>
              <a:ext uri="{FF2B5EF4-FFF2-40B4-BE49-F238E27FC236}">
                <a16:creationId xmlns:a16="http://schemas.microsoft.com/office/drawing/2014/main" id="{5FDEE35A-75F7-4263-A4AF-734030713E2F}"/>
              </a:ext>
            </a:extLst>
          </p:cNvPr>
          <p:cNvSpPr txBox="1"/>
          <p:nvPr/>
        </p:nvSpPr>
        <p:spPr>
          <a:xfrm>
            <a:off x="6184928" y="5250912"/>
            <a:ext cx="2268000" cy="1515800"/>
          </a:xfrm>
          <a:prstGeom prst="rect">
            <a:avLst/>
          </a:prstGeom>
          <a:noFill/>
        </p:spPr>
        <p:txBody>
          <a:bodyPr wrap="square">
            <a:spAutoFit/>
          </a:bodyPr>
          <a:lstStyle/>
          <a:p>
            <a:pPr algn="ctr" defTabSz="1219140" fontAlgn="base">
              <a:spcAft>
                <a:spcPts val="300"/>
              </a:spcAft>
              <a:defRPr/>
            </a:pPr>
            <a:r>
              <a:rPr lang="en-GB" sz="1000" b="1" dirty="0">
                <a:solidFill>
                  <a:srgbClr val="1F497D"/>
                </a:solidFill>
                <a:latin typeface="Arial" panose="020B0604020202020204" pitchFamily="34" charset="0"/>
                <a:ea typeface="Times New Roman"/>
                <a:cs typeface="Arial" pitchFamily="34" charset="0"/>
              </a:rPr>
              <a:t>Policy and Regulatory</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Market mechanism to reward transition</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System actors collaboration</a:t>
            </a:r>
            <a:br>
              <a:rPr lang="en-GB" sz="1000" dirty="0">
                <a:solidFill>
                  <a:srgbClr val="1F497D"/>
                </a:solidFill>
                <a:latin typeface="Arial" panose="020B0604020202020204" pitchFamily="34" charset="0"/>
                <a:ea typeface="Times New Roman"/>
                <a:cs typeface="Arial" pitchFamily="34" charset="0"/>
              </a:rPr>
            </a:br>
            <a:r>
              <a:rPr lang="en-GB" sz="1000" dirty="0">
                <a:solidFill>
                  <a:srgbClr val="1F497D"/>
                </a:solidFill>
                <a:latin typeface="Arial" panose="020B0604020202020204" pitchFamily="34" charset="0"/>
                <a:ea typeface="Times New Roman"/>
                <a:cs typeface="Arial" pitchFamily="34" charset="0"/>
              </a:rPr>
              <a:t>(TSO, DSO)</a:t>
            </a:r>
          </a:p>
          <a:p>
            <a:pPr algn="ctr" defTabSz="1219140" fontAlgn="base">
              <a:spcBef>
                <a:spcPct val="0"/>
              </a:spcBef>
              <a:spcAft>
                <a:spcPts val="300"/>
              </a:spcAft>
              <a:defRPr/>
            </a:pPr>
            <a:r>
              <a:rPr lang="en-GB" sz="1000" dirty="0">
                <a:solidFill>
                  <a:srgbClr val="1F497D"/>
                </a:solidFill>
                <a:latin typeface="Arial" panose="020B0604020202020204" pitchFamily="34" charset="0"/>
                <a:ea typeface="Times New Roman"/>
                <a:cs typeface="Arial" pitchFamily="34" charset="0"/>
              </a:rPr>
              <a:t>Legislation and Carbon tax </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Certification</a:t>
            </a:r>
          </a:p>
          <a:p>
            <a:pPr algn="ctr" defTabSz="1219140" fontAlgn="base">
              <a:spcAft>
                <a:spcPts val="300"/>
              </a:spcAft>
              <a:defRPr/>
            </a:pPr>
            <a:endParaRPr lang="en-GB" sz="1000" dirty="0">
              <a:solidFill>
                <a:srgbClr val="1F497D"/>
              </a:solidFill>
              <a:latin typeface="Arial" panose="020B0604020202020204" pitchFamily="34" charset="0"/>
              <a:ea typeface="Times New Roman"/>
              <a:cs typeface="Arial" pitchFamily="34" charset="0"/>
            </a:endParaRPr>
          </a:p>
        </p:txBody>
      </p:sp>
      <p:sp>
        <p:nvSpPr>
          <p:cNvPr id="18" name="TextBox 17">
            <a:extLst>
              <a:ext uri="{FF2B5EF4-FFF2-40B4-BE49-F238E27FC236}">
                <a16:creationId xmlns:a16="http://schemas.microsoft.com/office/drawing/2014/main" id="{E04330EB-7683-496F-A395-505048A49D0A}"/>
              </a:ext>
            </a:extLst>
          </p:cNvPr>
          <p:cNvSpPr txBox="1"/>
          <p:nvPr/>
        </p:nvSpPr>
        <p:spPr>
          <a:xfrm>
            <a:off x="10079331" y="5231454"/>
            <a:ext cx="2268000" cy="1015663"/>
          </a:xfrm>
          <a:prstGeom prst="rect">
            <a:avLst/>
          </a:prstGeom>
          <a:noFill/>
        </p:spPr>
        <p:txBody>
          <a:bodyPr wrap="square">
            <a:spAutoFit/>
          </a:bodyPr>
          <a:lstStyle/>
          <a:p>
            <a:pPr algn="ctr" defTabSz="1219140" fontAlgn="base">
              <a:spcAft>
                <a:spcPts val="300"/>
              </a:spcAft>
              <a:defRPr/>
            </a:pPr>
            <a:r>
              <a:rPr lang="en-GB" sz="1000" b="1" dirty="0">
                <a:solidFill>
                  <a:srgbClr val="1F497D"/>
                </a:solidFill>
                <a:latin typeface="Arial" panose="020B0604020202020204" pitchFamily="34" charset="0"/>
                <a:ea typeface="Times New Roman"/>
                <a:cs typeface="Arial" pitchFamily="34" charset="0"/>
              </a:rPr>
              <a:t>Digitalisation</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Unmanned plants</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Data analysis</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Remote monitoring</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Digital warehouse</a:t>
            </a:r>
          </a:p>
        </p:txBody>
      </p:sp>
      <p:sp>
        <p:nvSpPr>
          <p:cNvPr id="19" name="TextBox 18">
            <a:extLst>
              <a:ext uri="{FF2B5EF4-FFF2-40B4-BE49-F238E27FC236}">
                <a16:creationId xmlns:a16="http://schemas.microsoft.com/office/drawing/2014/main" id="{3BA53E45-682D-4C2B-A4AB-89F51A9E043F}"/>
              </a:ext>
            </a:extLst>
          </p:cNvPr>
          <p:cNvSpPr txBox="1"/>
          <p:nvPr/>
        </p:nvSpPr>
        <p:spPr>
          <a:xfrm>
            <a:off x="4031051" y="5199006"/>
            <a:ext cx="2268000" cy="823302"/>
          </a:xfrm>
          <a:prstGeom prst="rect">
            <a:avLst/>
          </a:prstGeom>
          <a:noFill/>
        </p:spPr>
        <p:txBody>
          <a:bodyPr wrap="square">
            <a:spAutoFit/>
          </a:bodyPr>
          <a:lstStyle/>
          <a:p>
            <a:pPr algn="ctr" defTabSz="1219140" fontAlgn="base">
              <a:spcAft>
                <a:spcPts val="300"/>
              </a:spcAft>
              <a:defRPr/>
            </a:pPr>
            <a:r>
              <a:rPr lang="en-GB" sz="1000" b="1" dirty="0">
                <a:solidFill>
                  <a:srgbClr val="1F497D"/>
                </a:solidFill>
                <a:latin typeface="Arial" panose="020B0604020202020204" pitchFamily="34" charset="0"/>
                <a:ea typeface="Times New Roman"/>
                <a:cs typeface="Arial" pitchFamily="34" charset="0"/>
              </a:rPr>
              <a:t>Servicing</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Depot quality, diversity and capacity</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Healthy competition</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Lifecycle assessment</a:t>
            </a:r>
          </a:p>
        </p:txBody>
      </p:sp>
      <p:sp>
        <p:nvSpPr>
          <p:cNvPr id="55" name="TextBox 54">
            <a:extLst>
              <a:ext uri="{FF2B5EF4-FFF2-40B4-BE49-F238E27FC236}">
                <a16:creationId xmlns:a16="http://schemas.microsoft.com/office/drawing/2014/main" id="{D440A256-F356-4FEF-996B-78A967D9251B}"/>
              </a:ext>
            </a:extLst>
          </p:cNvPr>
          <p:cNvSpPr txBox="1"/>
          <p:nvPr/>
        </p:nvSpPr>
        <p:spPr>
          <a:xfrm>
            <a:off x="4031051" y="6034741"/>
            <a:ext cx="2268000" cy="630942"/>
          </a:xfrm>
          <a:prstGeom prst="rect">
            <a:avLst/>
          </a:prstGeom>
          <a:noFill/>
        </p:spPr>
        <p:txBody>
          <a:bodyPr wrap="square">
            <a:spAutoFit/>
          </a:bodyPr>
          <a:lstStyle/>
          <a:p>
            <a:pPr algn="ctr" defTabSz="1219140" fontAlgn="base">
              <a:spcAft>
                <a:spcPts val="300"/>
              </a:spcAft>
              <a:defRPr/>
            </a:pPr>
            <a:r>
              <a:rPr lang="en-GB" sz="1000" b="1" dirty="0">
                <a:solidFill>
                  <a:srgbClr val="1F497D"/>
                </a:solidFill>
                <a:latin typeface="Arial" panose="020B0604020202020204" pitchFamily="34" charset="0"/>
                <a:ea typeface="Times New Roman"/>
                <a:cs typeface="Arial" pitchFamily="34" charset="0"/>
              </a:rPr>
              <a:t>Workforce</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Develop and retain existing skills</a:t>
            </a:r>
          </a:p>
          <a:p>
            <a:pPr algn="ctr" defTabSz="1219140" fontAlgn="base">
              <a:spcAft>
                <a:spcPts val="300"/>
              </a:spcAft>
              <a:defRPr/>
            </a:pPr>
            <a:r>
              <a:rPr lang="en-GB" sz="1000" dirty="0">
                <a:solidFill>
                  <a:srgbClr val="1F497D"/>
                </a:solidFill>
                <a:latin typeface="Arial" panose="020B0604020202020204" pitchFamily="34" charset="0"/>
                <a:ea typeface="Times New Roman"/>
                <a:cs typeface="Arial" pitchFamily="34" charset="0"/>
              </a:rPr>
              <a:t>Attract new talents</a:t>
            </a:r>
          </a:p>
        </p:txBody>
      </p:sp>
      <p:sp>
        <p:nvSpPr>
          <p:cNvPr id="20" name="TextBox 19">
            <a:extLst>
              <a:ext uri="{FF2B5EF4-FFF2-40B4-BE49-F238E27FC236}">
                <a16:creationId xmlns:a16="http://schemas.microsoft.com/office/drawing/2014/main" id="{71176714-C40C-4697-A96E-F651907DF597}"/>
              </a:ext>
            </a:extLst>
          </p:cNvPr>
          <p:cNvSpPr txBox="1"/>
          <p:nvPr/>
        </p:nvSpPr>
        <p:spPr>
          <a:xfrm>
            <a:off x="3767469" y="1964064"/>
            <a:ext cx="4830372" cy="307777"/>
          </a:xfrm>
          <a:prstGeom prst="rect">
            <a:avLst/>
          </a:prstGeom>
          <a:noFill/>
        </p:spPr>
        <p:txBody>
          <a:bodyPr wrap="square">
            <a:spAutoFit/>
          </a:bodyPr>
          <a:lstStyle/>
          <a:p>
            <a:pPr algn="ctr" defTabSz="1219140" fontAlgn="base">
              <a:spcAft>
                <a:spcPts val="300"/>
              </a:spcAft>
              <a:defRPr/>
            </a:pPr>
            <a:r>
              <a:rPr lang="en-GB" sz="1400" b="1" i="1" dirty="0">
                <a:solidFill>
                  <a:srgbClr val="1F497D"/>
                </a:solidFill>
                <a:latin typeface="Arial" panose="020B0604020202020204" pitchFamily="34" charset="0"/>
                <a:ea typeface="Times New Roman"/>
                <a:cs typeface="Arial" pitchFamily="34" charset="0"/>
              </a:rPr>
              <a:t>Strategic Areas and Goals </a:t>
            </a:r>
          </a:p>
        </p:txBody>
      </p:sp>
      <p:sp>
        <p:nvSpPr>
          <p:cNvPr id="26" name="TextBox 25">
            <a:extLst>
              <a:ext uri="{FF2B5EF4-FFF2-40B4-BE49-F238E27FC236}">
                <a16:creationId xmlns:a16="http://schemas.microsoft.com/office/drawing/2014/main" id="{19B47957-526F-407E-9691-C6A05FC2CFDD}"/>
              </a:ext>
            </a:extLst>
          </p:cNvPr>
          <p:cNvSpPr txBox="1"/>
          <p:nvPr/>
        </p:nvSpPr>
        <p:spPr>
          <a:xfrm>
            <a:off x="4813659" y="2263432"/>
            <a:ext cx="2700000" cy="553998"/>
          </a:xfrm>
          <a:prstGeom prst="rect">
            <a:avLst/>
          </a:prstGeom>
          <a:noFill/>
        </p:spPr>
        <p:txBody>
          <a:bodyPr wrap="square">
            <a:spAutoFit/>
          </a:bodyPr>
          <a:lstStyle/>
          <a:p>
            <a:pPr algn="ctr" defTabSz="1219140" fontAlgn="base">
              <a:spcBef>
                <a:spcPts val="1600"/>
              </a:spcBef>
              <a:defRPr/>
            </a:pPr>
            <a:r>
              <a:rPr lang="en-GB" sz="1000" dirty="0">
                <a:solidFill>
                  <a:srgbClr val="1F497D"/>
                </a:solidFill>
                <a:latin typeface="Arial" panose="020B0604020202020204" pitchFamily="34" charset="0"/>
                <a:ea typeface="Times New Roman"/>
                <a:cs typeface="Arial" pitchFamily="34" charset="0"/>
              </a:rPr>
              <a:t>Fleet improvements towards the most efficient and cost-effective solutions for the energy system</a:t>
            </a:r>
          </a:p>
        </p:txBody>
      </p:sp>
      <p:sp>
        <p:nvSpPr>
          <p:cNvPr id="28" name="TextBox 27">
            <a:extLst>
              <a:ext uri="{FF2B5EF4-FFF2-40B4-BE49-F238E27FC236}">
                <a16:creationId xmlns:a16="http://schemas.microsoft.com/office/drawing/2014/main" id="{6F4E96C4-9E27-4E5A-A686-3C9E6FFA4D65}"/>
              </a:ext>
            </a:extLst>
          </p:cNvPr>
          <p:cNvSpPr txBox="1"/>
          <p:nvPr/>
        </p:nvSpPr>
        <p:spPr>
          <a:xfrm>
            <a:off x="2134543" y="2172375"/>
            <a:ext cx="2700000" cy="553998"/>
          </a:xfrm>
          <a:prstGeom prst="rect">
            <a:avLst/>
          </a:prstGeom>
          <a:noFill/>
        </p:spPr>
        <p:txBody>
          <a:bodyPr wrap="square">
            <a:spAutoFit/>
          </a:bodyPr>
          <a:lstStyle/>
          <a:p>
            <a:pPr algn="ctr" defTabSz="1219140" fontAlgn="base">
              <a:spcBef>
                <a:spcPts val="1600"/>
              </a:spcBef>
              <a:defRPr/>
            </a:pPr>
            <a:r>
              <a:rPr lang="en-GB" sz="1000" dirty="0">
                <a:solidFill>
                  <a:srgbClr val="1F497D"/>
                </a:solidFill>
                <a:latin typeface="Arial" panose="020B0604020202020204" pitchFamily="34" charset="0"/>
                <a:ea typeface="Times New Roman"/>
                <a:cs typeface="Arial" pitchFamily="34" charset="0"/>
              </a:rPr>
              <a:t>Integrated and trustful cooperation among the sectors to achieve  affordable and decarbonised gas turbine-based solutions</a:t>
            </a:r>
          </a:p>
        </p:txBody>
      </p:sp>
      <p:sp>
        <p:nvSpPr>
          <p:cNvPr id="2" name="TextBox 1">
            <a:extLst>
              <a:ext uri="{FF2B5EF4-FFF2-40B4-BE49-F238E27FC236}">
                <a16:creationId xmlns:a16="http://schemas.microsoft.com/office/drawing/2014/main" id="{B51587C8-B5D9-4FB4-A3BA-9D4EC1B265F8}"/>
              </a:ext>
            </a:extLst>
          </p:cNvPr>
          <p:cNvSpPr txBox="1"/>
          <p:nvPr/>
        </p:nvSpPr>
        <p:spPr>
          <a:xfrm>
            <a:off x="4159124" y="4902853"/>
            <a:ext cx="3871584" cy="307777"/>
          </a:xfrm>
          <a:prstGeom prst="rect">
            <a:avLst/>
          </a:prstGeom>
          <a:noFill/>
        </p:spPr>
        <p:txBody>
          <a:bodyPr wrap="square">
            <a:spAutoFit/>
          </a:bodyPr>
          <a:lstStyle/>
          <a:p>
            <a:pPr algn="ctr" defTabSz="1219140" fontAlgn="base">
              <a:spcAft>
                <a:spcPts val="300"/>
              </a:spcAft>
              <a:defRPr/>
            </a:pPr>
            <a:r>
              <a:rPr lang="en-GB" sz="1400" b="1" i="1" dirty="0">
                <a:solidFill>
                  <a:srgbClr val="1F497D"/>
                </a:solidFill>
                <a:latin typeface="Arial" panose="020B0604020202020204" pitchFamily="34" charset="0"/>
                <a:ea typeface="Times New Roman"/>
                <a:cs typeface="Arial" pitchFamily="34" charset="0"/>
              </a:rPr>
              <a:t>Key Enablers</a:t>
            </a:r>
          </a:p>
        </p:txBody>
      </p:sp>
      <p:graphicFrame>
        <p:nvGraphicFramePr>
          <p:cNvPr id="30" name="Table 29">
            <a:extLst>
              <a:ext uri="{FF2B5EF4-FFF2-40B4-BE49-F238E27FC236}">
                <a16:creationId xmlns:a16="http://schemas.microsoft.com/office/drawing/2014/main" id="{21AB5015-78E3-4137-B314-00C7476D0EED}"/>
              </a:ext>
            </a:extLst>
          </p:cNvPr>
          <p:cNvGraphicFramePr>
            <a:graphicFrameLocks noGrp="1"/>
          </p:cNvGraphicFramePr>
          <p:nvPr/>
        </p:nvGraphicFramePr>
        <p:xfrm>
          <a:off x="1293209" y="179032"/>
          <a:ext cx="10091531" cy="581129"/>
        </p:xfrm>
        <a:graphic>
          <a:graphicData uri="http://schemas.openxmlformats.org/drawingml/2006/table">
            <a:tbl>
              <a:tblPr firstRow="1" firstCol="1" bandRow="1"/>
              <a:tblGrid>
                <a:gridCol w="10091531">
                  <a:extLst>
                    <a:ext uri="{9D8B030D-6E8A-4147-A177-3AD203B41FA5}">
                      <a16:colId xmlns:a16="http://schemas.microsoft.com/office/drawing/2014/main" val="1876182247"/>
                    </a:ext>
                  </a:extLst>
                </a:gridCol>
              </a:tblGrid>
              <a:tr h="581129">
                <a:tc>
                  <a:txBody>
                    <a:bodyPr/>
                    <a:lstStyle/>
                    <a:p>
                      <a:pPr algn="ctr">
                        <a:lnSpc>
                          <a:spcPct val="115000"/>
                        </a:lnSpc>
                        <a:spcBef>
                          <a:spcPts val="300"/>
                        </a:spcBef>
                      </a:pPr>
                      <a:r>
                        <a:rPr lang="en-GB" sz="1600" b="1"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ETN’s High-Level User Meeting 2021 </a:t>
                      </a:r>
                      <a:endParaRPr lang="en-BE" sz="16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p>
                      <a:pPr algn="ctr">
                        <a:lnSpc>
                          <a:spcPct val="115000"/>
                        </a:lnSpc>
                        <a:spcAft>
                          <a:spcPts val="300"/>
                        </a:spcAft>
                      </a:pPr>
                      <a:r>
                        <a:rPr lang="en-GB" sz="1300" i="1"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“Operational optimisation and technology development needs for the transition to a carbon-neutral society”</a:t>
                      </a:r>
                      <a:endParaRPr lang="en-BE" sz="1300" dirty="0">
                        <a:solidFill>
                          <a:srgbClr val="1F497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solidFill>
                      <a:schemeClr val="bg1">
                        <a:lumMod val="95000"/>
                      </a:schemeClr>
                    </a:solidFill>
                  </a:tcPr>
                </a:tc>
                <a:extLst>
                  <a:ext uri="{0D108BD9-81ED-4DB2-BD59-A6C34878D82A}">
                    <a16:rowId xmlns:a16="http://schemas.microsoft.com/office/drawing/2014/main" val="3938961739"/>
                  </a:ext>
                </a:extLst>
              </a:tr>
            </a:tbl>
          </a:graphicData>
        </a:graphic>
      </p:graphicFrame>
      <p:sp>
        <p:nvSpPr>
          <p:cNvPr id="3" name="TextBox 2">
            <a:extLst>
              <a:ext uri="{FF2B5EF4-FFF2-40B4-BE49-F238E27FC236}">
                <a16:creationId xmlns:a16="http://schemas.microsoft.com/office/drawing/2014/main" id="{00B1CAE5-E998-4B91-BC31-089D8407EC10}"/>
              </a:ext>
            </a:extLst>
          </p:cNvPr>
          <p:cNvSpPr txBox="1"/>
          <p:nvPr/>
        </p:nvSpPr>
        <p:spPr>
          <a:xfrm>
            <a:off x="345989" y="1932325"/>
            <a:ext cx="1350075" cy="687307"/>
          </a:xfrm>
          <a:prstGeom prst="rect">
            <a:avLst/>
          </a:prstGeom>
        </p:spPr>
        <p:txBody>
          <a:bodyPr vert="horz" wrap="square" lIns="91440" tIns="45720" rIns="91440" bIns="45720" rtlCol="0" anchor="ctr">
            <a:normAutofit/>
          </a:bodyPr>
          <a:lstStyle/>
          <a:p>
            <a:pPr defTabSz="1219170" fontAlgn="base">
              <a:spcBef>
                <a:spcPct val="0"/>
              </a:spcBef>
              <a:spcAft>
                <a:spcPct val="0"/>
              </a:spcAft>
            </a:pPr>
            <a:endParaRPr lang="en-BE" sz="3200" dirty="0">
              <a:solidFill>
                <a:prstClr val="white"/>
              </a:solidFill>
              <a:latin typeface="Arial" panose="020B0604020202020204" pitchFamily="34" charset="0"/>
              <a:cs typeface="Arial" pitchFamily="34" charset="0"/>
            </a:endParaRPr>
          </a:p>
        </p:txBody>
      </p:sp>
      <p:sp>
        <p:nvSpPr>
          <p:cNvPr id="4" name="TextBox 3">
            <a:extLst>
              <a:ext uri="{FF2B5EF4-FFF2-40B4-BE49-F238E27FC236}">
                <a16:creationId xmlns:a16="http://schemas.microsoft.com/office/drawing/2014/main" id="{DD8827F3-B5A7-4640-B783-6693337BB9F0}"/>
              </a:ext>
            </a:extLst>
          </p:cNvPr>
          <p:cNvSpPr txBox="1"/>
          <p:nvPr/>
        </p:nvSpPr>
        <p:spPr>
          <a:xfrm>
            <a:off x="428368" y="1895178"/>
            <a:ext cx="1011368" cy="920511"/>
          </a:xfrm>
          <a:prstGeom prst="rect">
            <a:avLst/>
          </a:prstGeom>
        </p:spPr>
        <p:txBody>
          <a:bodyPr vert="horz" wrap="square" lIns="91440" tIns="45720" rIns="91440" bIns="45720" rtlCol="0" anchor="ctr">
            <a:normAutofit/>
          </a:bodyPr>
          <a:lstStyle/>
          <a:p>
            <a:pPr defTabSz="1219170" fontAlgn="base">
              <a:spcBef>
                <a:spcPct val="0"/>
              </a:spcBef>
              <a:spcAft>
                <a:spcPct val="0"/>
              </a:spcAft>
            </a:pPr>
            <a:endParaRPr lang="en-BE" sz="3200" dirty="0">
              <a:solidFill>
                <a:prstClr val="white"/>
              </a:solidFill>
              <a:latin typeface="Arial" panose="020B0604020202020204" pitchFamily="34" charset="0"/>
              <a:cs typeface="Arial" pitchFamily="34" charset="0"/>
            </a:endParaRPr>
          </a:p>
        </p:txBody>
      </p:sp>
      <p:sp>
        <p:nvSpPr>
          <p:cNvPr id="34" name="TextBox 33">
            <a:extLst>
              <a:ext uri="{FF2B5EF4-FFF2-40B4-BE49-F238E27FC236}">
                <a16:creationId xmlns:a16="http://schemas.microsoft.com/office/drawing/2014/main" id="{7151D091-2512-432A-979B-C17435C5413B}"/>
              </a:ext>
            </a:extLst>
          </p:cNvPr>
          <p:cNvSpPr txBox="1"/>
          <p:nvPr/>
        </p:nvSpPr>
        <p:spPr>
          <a:xfrm>
            <a:off x="4394293" y="1124745"/>
            <a:ext cx="2873729" cy="561820"/>
          </a:xfrm>
          <a:prstGeom prst="rect">
            <a:avLst/>
          </a:prstGeom>
          <a:noFill/>
        </p:spPr>
        <p:txBody>
          <a:bodyPr wrap="square">
            <a:spAutoFit/>
          </a:bodyPr>
          <a:lstStyle/>
          <a:p>
            <a:pPr algn="ctr" defTabSz="1219080">
              <a:defRPr/>
            </a:pPr>
            <a:r>
              <a:rPr lang="en-GB" sz="1051" b="1" dirty="0">
                <a:solidFill>
                  <a:srgbClr val="1F497D"/>
                </a:solidFill>
                <a:latin typeface="Arial" panose="020B0604020202020204" pitchFamily="34" charset="0"/>
                <a:ea typeface="Times New Roman"/>
                <a:cs typeface="Arial" pitchFamily="34" charset="0"/>
              </a:rPr>
              <a:t>Decarbonisation</a:t>
            </a:r>
            <a:endParaRPr lang="en-GB" sz="1051" dirty="0">
              <a:solidFill>
                <a:srgbClr val="1F497D"/>
              </a:solidFill>
              <a:latin typeface="Arial" panose="020B0604020202020204" pitchFamily="34" charset="0"/>
              <a:ea typeface="Times New Roman"/>
              <a:cs typeface="Arial" pitchFamily="34" charset="0"/>
            </a:endParaRPr>
          </a:p>
          <a:p>
            <a:pPr algn="ctr" defTabSz="1219080">
              <a:defRPr/>
            </a:pPr>
            <a:r>
              <a:rPr lang="en-GB" sz="1000" dirty="0">
                <a:solidFill>
                  <a:srgbClr val="1F497D"/>
                </a:solidFill>
                <a:latin typeface="Arial" panose="020B0604020202020204" pitchFamily="34" charset="0"/>
                <a:ea typeface="Times New Roman"/>
                <a:cs typeface="Arial" pitchFamily="34" charset="0"/>
              </a:rPr>
              <a:t>Improve the carbon footprint of new and existing assets towards carbon-free generation</a:t>
            </a:r>
          </a:p>
        </p:txBody>
      </p:sp>
      <p:sp>
        <p:nvSpPr>
          <p:cNvPr id="35" name="TextBox 34">
            <a:extLst>
              <a:ext uri="{FF2B5EF4-FFF2-40B4-BE49-F238E27FC236}">
                <a16:creationId xmlns:a16="http://schemas.microsoft.com/office/drawing/2014/main" id="{E5D7A405-4489-412A-919A-D844E8F9C310}"/>
              </a:ext>
            </a:extLst>
          </p:cNvPr>
          <p:cNvSpPr txBox="1"/>
          <p:nvPr/>
        </p:nvSpPr>
        <p:spPr>
          <a:xfrm>
            <a:off x="7048721" y="1137124"/>
            <a:ext cx="2641067" cy="561820"/>
          </a:xfrm>
          <a:prstGeom prst="rect">
            <a:avLst/>
          </a:prstGeom>
          <a:noFill/>
        </p:spPr>
        <p:txBody>
          <a:bodyPr wrap="square">
            <a:spAutoFit/>
          </a:bodyPr>
          <a:lstStyle/>
          <a:p>
            <a:pPr algn="ctr" defTabSz="1219080">
              <a:defRPr/>
            </a:pPr>
            <a:r>
              <a:rPr lang="en-GB" sz="1051" b="1" dirty="0">
                <a:solidFill>
                  <a:srgbClr val="1F497D"/>
                </a:solidFill>
                <a:latin typeface="Arial" panose="020B0604020202020204" pitchFamily="34" charset="0"/>
                <a:ea typeface="Times New Roman"/>
                <a:cs typeface="Arial" pitchFamily="34" charset="0"/>
              </a:rPr>
              <a:t>Transition to new energy systems</a:t>
            </a:r>
            <a:endParaRPr lang="en-GB" sz="1051" dirty="0">
              <a:solidFill>
                <a:srgbClr val="1F497D"/>
              </a:solidFill>
              <a:latin typeface="Arial" panose="020B0604020202020204" pitchFamily="34" charset="0"/>
              <a:ea typeface="Times New Roman"/>
              <a:cs typeface="Arial" pitchFamily="34" charset="0"/>
            </a:endParaRPr>
          </a:p>
          <a:p>
            <a:pPr algn="ctr" defTabSz="1219080">
              <a:defRPr/>
            </a:pPr>
            <a:r>
              <a:rPr lang="en-GB" sz="1000" dirty="0">
                <a:solidFill>
                  <a:srgbClr val="1F497D"/>
                </a:solidFill>
                <a:latin typeface="Arial" panose="020B0604020202020204" pitchFamily="34" charset="0"/>
                <a:ea typeface="Times New Roman"/>
                <a:cs typeface="Arial" pitchFamily="34" charset="0"/>
              </a:rPr>
              <a:t>Expand the solutions portfolio in the transition to new energy systems</a:t>
            </a:r>
          </a:p>
        </p:txBody>
      </p:sp>
      <p:sp>
        <p:nvSpPr>
          <p:cNvPr id="38" name="TextBox 37">
            <a:extLst>
              <a:ext uri="{FF2B5EF4-FFF2-40B4-BE49-F238E27FC236}">
                <a16:creationId xmlns:a16="http://schemas.microsoft.com/office/drawing/2014/main" id="{F20ED358-29EB-4B77-8983-EA18E55CD26C}"/>
              </a:ext>
            </a:extLst>
          </p:cNvPr>
          <p:cNvSpPr txBox="1"/>
          <p:nvPr/>
        </p:nvSpPr>
        <p:spPr>
          <a:xfrm>
            <a:off x="2843194" y="1124745"/>
            <a:ext cx="1739213" cy="561820"/>
          </a:xfrm>
          <a:prstGeom prst="rect">
            <a:avLst/>
          </a:prstGeom>
          <a:noFill/>
        </p:spPr>
        <p:txBody>
          <a:bodyPr wrap="square">
            <a:spAutoFit/>
          </a:bodyPr>
          <a:lstStyle/>
          <a:p>
            <a:pPr algn="ctr" defTabSz="1219080">
              <a:defRPr/>
            </a:pPr>
            <a:r>
              <a:rPr lang="en-GB" sz="1051" b="1" dirty="0">
                <a:solidFill>
                  <a:srgbClr val="1F497D"/>
                </a:solidFill>
                <a:latin typeface="Arial" panose="020B0604020202020204" pitchFamily="34" charset="0"/>
                <a:ea typeface="Times New Roman"/>
                <a:cs typeface="Arial" pitchFamily="34" charset="0"/>
              </a:rPr>
              <a:t>Energy Efficiency</a:t>
            </a:r>
            <a:endParaRPr lang="en-GB" sz="1051" dirty="0">
              <a:solidFill>
                <a:srgbClr val="1F497D"/>
              </a:solidFill>
              <a:latin typeface="Arial" panose="020B0604020202020204" pitchFamily="34" charset="0"/>
              <a:ea typeface="Times New Roman"/>
              <a:cs typeface="Arial" pitchFamily="34" charset="0"/>
            </a:endParaRPr>
          </a:p>
          <a:p>
            <a:pPr algn="ctr" defTabSz="1219080">
              <a:defRPr/>
            </a:pPr>
            <a:r>
              <a:rPr lang="en-GB" sz="1000" dirty="0">
                <a:solidFill>
                  <a:srgbClr val="1F497D"/>
                </a:solidFill>
                <a:latin typeface="Arial" panose="020B0604020202020204" pitchFamily="34" charset="0"/>
                <a:ea typeface="Times New Roman"/>
                <a:cs typeface="Arial" pitchFamily="34" charset="0"/>
              </a:rPr>
              <a:t>Explore new and more efficient options</a:t>
            </a:r>
          </a:p>
        </p:txBody>
      </p:sp>
      <p:sp>
        <p:nvSpPr>
          <p:cNvPr id="39" name="TextBox 38">
            <a:extLst>
              <a:ext uri="{FF2B5EF4-FFF2-40B4-BE49-F238E27FC236}">
                <a16:creationId xmlns:a16="http://schemas.microsoft.com/office/drawing/2014/main" id="{73112DCA-B0CE-490D-89C3-E2EE76CDF9F8}"/>
              </a:ext>
            </a:extLst>
          </p:cNvPr>
          <p:cNvSpPr txBox="1"/>
          <p:nvPr/>
        </p:nvSpPr>
        <p:spPr>
          <a:xfrm>
            <a:off x="7520519" y="2138904"/>
            <a:ext cx="2700000" cy="577466"/>
          </a:xfrm>
          <a:prstGeom prst="rect">
            <a:avLst/>
          </a:prstGeom>
          <a:noFill/>
        </p:spPr>
        <p:txBody>
          <a:bodyPr wrap="square">
            <a:spAutoFit/>
          </a:bodyPr>
          <a:lstStyle/>
          <a:p>
            <a:pPr algn="ctr" defTabSz="1219080">
              <a:spcBef>
                <a:spcPts val="1600"/>
              </a:spcBef>
              <a:defRPr/>
            </a:pPr>
            <a:r>
              <a:rPr lang="en-GB" sz="1051" dirty="0">
                <a:solidFill>
                  <a:srgbClr val="1F497D"/>
                </a:solidFill>
                <a:latin typeface="Arial" panose="020B0604020202020204" pitchFamily="34" charset="0"/>
                <a:ea typeface="Times New Roman"/>
                <a:cs typeface="Arial" pitchFamily="34" charset="0"/>
              </a:rPr>
              <a:t>Decarbonisation and security of supply solutions through expanded fuel flexibility and system integration</a:t>
            </a:r>
          </a:p>
        </p:txBody>
      </p:sp>
    </p:spTree>
    <p:extLst>
      <p:ext uri="{BB962C8B-B14F-4D97-AF65-F5344CB8AC3E}">
        <p14:creationId xmlns:p14="http://schemas.microsoft.com/office/powerpoint/2010/main" val="4260366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5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5"/>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22" grpId="0" animBg="1"/>
      <p:bldP spid="40" grpId="0" animBg="1"/>
      <p:bldP spid="9" grpId="0"/>
      <p:bldP spid="10" grpId="0"/>
      <p:bldP spid="11" grpId="0"/>
      <p:bldP spid="43" grpId="0"/>
      <p:bldP spid="13" grpId="0"/>
      <p:bldP spid="47" grpId="0"/>
      <p:bldP spid="14" grpId="0"/>
      <p:bldP spid="15" grpId="0"/>
      <p:bldP spid="50" grpId="0"/>
      <p:bldP spid="51" grpId="0"/>
      <p:bldP spid="17" grpId="0"/>
      <p:bldP spid="18" grpId="0"/>
      <p:bldP spid="19" grpId="0"/>
      <p:bldP spid="55" grpId="0"/>
      <p:bldP spid="20" grpId="0"/>
      <p:bldP spid="26" grpId="0"/>
      <p:bldP spid="28" grpId="0"/>
      <p:bldP spid="2" grpId="0"/>
      <p:bldP spid="34" grpId="0"/>
      <p:bldP spid="35" grpId="0"/>
      <p:bldP spid="38" grpId="0"/>
      <p:bldP spid="3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3CB96-7D0B-4F93-BCA6-B01B32B745A9}"/>
              </a:ext>
            </a:extLst>
          </p:cNvPr>
          <p:cNvSpPr>
            <a:spLocks noGrp="1"/>
          </p:cNvSpPr>
          <p:nvPr>
            <p:ph type="title"/>
          </p:nvPr>
        </p:nvSpPr>
        <p:spPr>
          <a:xfrm>
            <a:off x="979851" y="217977"/>
            <a:ext cx="10972800" cy="1143000"/>
          </a:xfrm>
        </p:spPr>
        <p:txBody>
          <a:bodyPr>
            <a:noAutofit/>
          </a:bodyPr>
          <a:lstStyle/>
          <a:p>
            <a:r>
              <a:rPr lang="en-GB" sz="3600" dirty="0"/>
              <a:t>Identified technology development requirements</a:t>
            </a:r>
            <a:endParaRPr lang="en-BE" sz="3600" dirty="0"/>
          </a:p>
        </p:txBody>
      </p:sp>
      <p:sp>
        <p:nvSpPr>
          <p:cNvPr id="3" name="Slide Number Placeholder 2">
            <a:extLst>
              <a:ext uri="{FF2B5EF4-FFF2-40B4-BE49-F238E27FC236}">
                <a16:creationId xmlns:a16="http://schemas.microsoft.com/office/drawing/2014/main" id="{C8BF8A6A-D8C0-4377-A7E4-E6E1FE5979B9}"/>
              </a:ext>
            </a:extLst>
          </p:cNvPr>
          <p:cNvSpPr>
            <a:spLocks noGrp="1"/>
          </p:cNvSpPr>
          <p:nvPr>
            <p:ph type="sldNum" sz="quarter" idx="10"/>
          </p:nvPr>
        </p:nvSpPr>
        <p:spPr/>
        <p:txBody>
          <a:bodyPr/>
          <a:lstStyle/>
          <a:p>
            <a:pPr defTabSz="914377">
              <a:defRPr/>
            </a:pPr>
            <a:fld id="{7B9537F1-7D83-4792-9725-188983C6BEB7}" type="slidenum">
              <a:rPr lang="en-GB" altLang="en-US">
                <a:cs typeface="Arial" pitchFamily="34" charset="0"/>
              </a:rPr>
              <a:pPr defTabSz="914377">
                <a:defRPr/>
              </a:pPr>
              <a:t>4</a:t>
            </a:fld>
            <a:endParaRPr lang="en-GB" altLang="en-US" dirty="0">
              <a:cs typeface="Arial" pitchFamily="34" charset="0"/>
            </a:endParaRPr>
          </a:p>
        </p:txBody>
      </p:sp>
      <p:sp>
        <p:nvSpPr>
          <p:cNvPr id="4" name="TextBox 3">
            <a:extLst>
              <a:ext uri="{FF2B5EF4-FFF2-40B4-BE49-F238E27FC236}">
                <a16:creationId xmlns:a16="http://schemas.microsoft.com/office/drawing/2014/main" id="{5FED05D0-6D7C-493C-8DC0-2FC4C37F20F5}"/>
              </a:ext>
            </a:extLst>
          </p:cNvPr>
          <p:cNvSpPr txBox="1"/>
          <p:nvPr/>
        </p:nvSpPr>
        <p:spPr>
          <a:xfrm>
            <a:off x="1175657" y="1628801"/>
            <a:ext cx="10276931" cy="4276568"/>
          </a:xfrm>
          <a:prstGeom prst="rect">
            <a:avLst/>
          </a:prstGeom>
        </p:spPr>
        <p:txBody>
          <a:bodyPr vert="horz" wrap="square" lIns="91440" tIns="45720" rIns="91440" bIns="45720" rtlCol="0" anchor="ctr">
            <a:normAutofit fontScale="92500" lnSpcReduction="20000"/>
          </a:bodyPr>
          <a:lstStyle/>
          <a:p>
            <a:pPr marL="417140" indent="-342891" defTabSz="914377">
              <a:lnSpc>
                <a:spcPct val="110000"/>
              </a:lnSpc>
              <a:spcAft>
                <a:spcPts val="800"/>
              </a:spcAft>
              <a:buFont typeface="+mj-lt"/>
              <a:buAutoNum type="arabicPeriod"/>
              <a:defRPr/>
            </a:pPr>
            <a:r>
              <a:rPr lang="en-GB" dirty="0">
                <a:solidFill>
                  <a:srgbClr val="1F497D"/>
                </a:solidFill>
                <a:latin typeface="Arial" panose="020B0604020202020204" pitchFamily="34" charset="0"/>
                <a:ea typeface="Calibri" panose="020F0502020204030204" pitchFamily="34" charset="0"/>
                <a:cs typeface="Arial" pitchFamily="34" charset="0"/>
              </a:rPr>
              <a:t>Provide short-term engine specific retrofit solutions to enable a safe, flexible and reliable operation with fuels that contain up to 30% hydrogen. Launch a gas turbine specific upgrade package to operate with 100% H</a:t>
            </a:r>
            <a:r>
              <a:rPr lang="en-GB" baseline="-25000" dirty="0">
                <a:solidFill>
                  <a:srgbClr val="1F497D"/>
                </a:solidFill>
                <a:latin typeface="Arial" panose="020B0604020202020204" pitchFamily="34" charset="0"/>
                <a:ea typeface="Calibri" panose="020F0502020204030204" pitchFamily="34" charset="0"/>
                <a:cs typeface="Arial" pitchFamily="34" charset="0"/>
              </a:rPr>
              <a:t>2</a:t>
            </a:r>
            <a:r>
              <a:rPr lang="en-GB" dirty="0">
                <a:solidFill>
                  <a:srgbClr val="1F497D"/>
                </a:solidFill>
                <a:latin typeface="Arial" panose="020B0604020202020204" pitchFamily="34" charset="0"/>
                <a:ea typeface="Calibri" panose="020F0502020204030204" pitchFamily="34" charset="0"/>
                <a:cs typeface="Arial" pitchFamily="34" charset="0"/>
              </a:rPr>
              <a:t> in 2030 without significant increase in the NOx emissions and maintaining the plant’s performance.</a:t>
            </a:r>
          </a:p>
          <a:p>
            <a:pPr marL="417140" indent="-342891" defTabSz="914377">
              <a:lnSpc>
                <a:spcPct val="110000"/>
              </a:lnSpc>
              <a:spcAft>
                <a:spcPts val="800"/>
              </a:spcAft>
              <a:buFont typeface="+mj-lt"/>
              <a:buAutoNum type="arabicPeriod"/>
              <a:defRPr/>
            </a:pPr>
            <a:endParaRPr lang="en-BE" dirty="0">
              <a:solidFill>
                <a:srgbClr val="1F497D"/>
              </a:solidFill>
              <a:latin typeface="Arial" panose="020B0604020202020204" pitchFamily="34" charset="0"/>
              <a:ea typeface="Calibri" panose="020F0502020204030204" pitchFamily="34" charset="0"/>
              <a:cs typeface="Arial" pitchFamily="34" charset="0"/>
            </a:endParaRPr>
          </a:p>
          <a:p>
            <a:pPr marL="417140" indent="-342891" defTabSz="914377">
              <a:lnSpc>
                <a:spcPct val="110000"/>
              </a:lnSpc>
              <a:spcAft>
                <a:spcPts val="800"/>
              </a:spcAft>
              <a:buFont typeface="+mj-lt"/>
              <a:buAutoNum type="arabicPeriod"/>
              <a:defRPr/>
            </a:pPr>
            <a:r>
              <a:rPr lang="en-GB" dirty="0">
                <a:solidFill>
                  <a:srgbClr val="1F497D"/>
                </a:solidFill>
                <a:latin typeface="Arial" panose="020B0604020202020204" pitchFamily="34" charset="0"/>
                <a:ea typeface="Calibri" panose="020F0502020204030204" pitchFamily="34" charset="0"/>
                <a:cs typeface="Arial" pitchFamily="34" charset="0"/>
              </a:rPr>
              <a:t>Provide a life time extension programme for plant specific gas turbines guaranteeing safe operation and optimised performance. It will involve life time assessment of critical components including advanced component repair to reduce material resources and costs of ownership.</a:t>
            </a:r>
          </a:p>
          <a:p>
            <a:pPr marL="417140" indent="-342891" defTabSz="914377">
              <a:lnSpc>
                <a:spcPct val="110000"/>
              </a:lnSpc>
              <a:spcAft>
                <a:spcPts val="800"/>
              </a:spcAft>
              <a:buFont typeface="+mj-lt"/>
              <a:buAutoNum type="arabicPeriod"/>
              <a:defRPr/>
            </a:pPr>
            <a:endParaRPr lang="en-BE" dirty="0">
              <a:solidFill>
                <a:srgbClr val="1F497D"/>
              </a:solidFill>
              <a:latin typeface="Arial" panose="020B0604020202020204" pitchFamily="34" charset="0"/>
              <a:ea typeface="Calibri" panose="020F0502020204030204" pitchFamily="34" charset="0"/>
              <a:cs typeface="Arial" pitchFamily="34" charset="0"/>
            </a:endParaRPr>
          </a:p>
          <a:p>
            <a:pPr marL="417140" indent="-342891" defTabSz="914377">
              <a:lnSpc>
                <a:spcPct val="110000"/>
              </a:lnSpc>
              <a:spcAft>
                <a:spcPts val="800"/>
              </a:spcAft>
              <a:buFont typeface="+mj-lt"/>
              <a:buAutoNum type="arabicPeriod"/>
              <a:defRPr/>
            </a:pPr>
            <a:r>
              <a:rPr lang="en-GB" dirty="0">
                <a:solidFill>
                  <a:srgbClr val="1F497D"/>
                </a:solidFill>
                <a:latin typeface="Arial" panose="020B0604020202020204" pitchFamily="34" charset="0"/>
                <a:ea typeface="Calibri" panose="020F0502020204030204" pitchFamily="34" charset="0"/>
                <a:cs typeface="Arial" pitchFamily="34" charset="0"/>
              </a:rPr>
              <a:t>Optimise power plant operation and maintenance through better use of digitisation and analytics. Combine analytics with engineering knowledge to reduce the operational costs and increase of  plant’s overall performance. </a:t>
            </a:r>
          </a:p>
          <a:p>
            <a:pPr marL="417140" indent="-342891" defTabSz="914377">
              <a:lnSpc>
                <a:spcPct val="110000"/>
              </a:lnSpc>
              <a:spcAft>
                <a:spcPts val="800"/>
              </a:spcAft>
              <a:buFont typeface="+mj-lt"/>
              <a:buAutoNum type="arabicPeriod"/>
              <a:defRPr/>
            </a:pPr>
            <a:endParaRPr lang="en-GB" dirty="0">
              <a:solidFill>
                <a:srgbClr val="1F497D"/>
              </a:solidFill>
              <a:latin typeface="Arial" panose="020B0604020202020204" pitchFamily="34" charset="0"/>
              <a:ea typeface="Calibri" panose="020F0502020204030204" pitchFamily="34" charset="0"/>
              <a:cs typeface="Arial" pitchFamily="34" charset="0"/>
            </a:endParaRPr>
          </a:p>
          <a:p>
            <a:pPr marL="417140" indent="-342891" defTabSz="914377">
              <a:lnSpc>
                <a:spcPct val="110000"/>
              </a:lnSpc>
              <a:spcAft>
                <a:spcPts val="800"/>
              </a:spcAft>
              <a:buFont typeface="+mj-lt"/>
              <a:buAutoNum type="arabicPeriod"/>
              <a:defRPr/>
            </a:pPr>
            <a:r>
              <a:rPr lang="en-GB" dirty="0">
                <a:solidFill>
                  <a:srgbClr val="1F497D"/>
                </a:solidFill>
                <a:latin typeface="Arial" panose="020B0604020202020204" pitchFamily="34" charset="0"/>
                <a:ea typeface="Calibri" panose="020F0502020204030204" pitchFamily="34" charset="0"/>
                <a:cs typeface="Arial" pitchFamily="34" charset="0"/>
              </a:rPr>
              <a:t>Develop gas turbine specific upgrade packages enabling operation with other low carbon fuels: e.g. biofuel (short term) and ammonia (long term).</a:t>
            </a:r>
            <a:endParaRPr lang="en-BE" dirty="0">
              <a:solidFill>
                <a:srgbClr val="1F497D"/>
              </a:solidFill>
              <a:latin typeface="Arial" panose="020B0604020202020204" pitchFamily="34" charset="0"/>
              <a:ea typeface="Calibri" panose="020F0502020204030204" pitchFamily="34" charset="0"/>
              <a:cs typeface="Arial" pitchFamily="34" charset="0"/>
            </a:endParaRPr>
          </a:p>
        </p:txBody>
      </p:sp>
    </p:spTree>
    <p:extLst>
      <p:ext uri="{BB962C8B-B14F-4D97-AF65-F5344CB8AC3E}">
        <p14:creationId xmlns:p14="http://schemas.microsoft.com/office/powerpoint/2010/main" val="633197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duuYE_pxQoebNWaLUTOBmg"/>
</p:tagLst>
</file>

<file path=ppt/theme/theme1.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lgn="l">
          <a:defRPr sz="3200" dirty="0" smtClean="0">
            <a:solidFill>
              <a:schemeClr val="bg1"/>
            </a:solidFill>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635</Words>
  <Application>Microsoft Office PowerPoint</Application>
  <PresentationFormat>Widescreen</PresentationFormat>
  <Paragraphs>105</Paragraphs>
  <Slides>4</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0" baseType="lpstr">
      <vt:lpstr>Arial</vt:lpstr>
      <vt:lpstr>Calibri</vt:lpstr>
      <vt:lpstr>Verdana</vt:lpstr>
      <vt:lpstr>Wingdings</vt:lpstr>
      <vt:lpstr>9_Office Theme</vt:lpstr>
      <vt:lpstr>Diapositiva de think-cell</vt:lpstr>
      <vt:lpstr>PowerPoint Presentation</vt:lpstr>
      <vt:lpstr>PowerPoint Presentation</vt:lpstr>
      <vt:lpstr>PowerPoint Presentation</vt:lpstr>
      <vt:lpstr>Identified technology development requirements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Christer Björkqvist (ETN)</dc:creator>
  <cp:lastModifiedBy>Simon Gianordoli (ETN)</cp:lastModifiedBy>
  <cp:revision>1</cp:revision>
  <dcterms:created xsi:type="dcterms:W3CDTF">2021-10-28T11:58:02Z</dcterms:created>
  <dcterms:modified xsi:type="dcterms:W3CDTF">2021-10-28T12:05:15Z</dcterms:modified>
</cp:coreProperties>
</file>