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9"/>
  </p:sldMasterIdLst>
  <p:notesMasterIdLst>
    <p:notesMasterId r:id="rId30"/>
  </p:notesMasterIdLst>
  <p:sldIdLst>
    <p:sldId id="3967" r:id="rId20"/>
    <p:sldId id="3928" r:id="rId21"/>
    <p:sldId id="3979" r:id="rId22"/>
    <p:sldId id="3930" r:id="rId23"/>
    <p:sldId id="3966" r:id="rId24"/>
    <p:sldId id="3978" r:id="rId25"/>
    <p:sldId id="3976" r:id="rId26"/>
    <p:sldId id="3970" r:id="rId27"/>
    <p:sldId id="3960" r:id="rId28"/>
    <p:sldId id="3951" r:id="rId29"/>
  </p:sldIdLst>
  <p:sldSz cx="12192000" cy="6858000"/>
  <p:notesSz cx="6858000" cy="9144000"/>
  <p:custDataLst>
    <p:tags r:id="rId3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posal Summary" id="{D6D083AD-B989-481A-8EC9-CB9BA2D36A95}">
          <p14:sldIdLst>
            <p14:sldId id="3967"/>
            <p14:sldId id="3928"/>
            <p14:sldId id="3979"/>
            <p14:sldId id="3930"/>
            <p14:sldId id="3966"/>
            <p14:sldId id="3978"/>
            <p14:sldId id="3976"/>
            <p14:sldId id="3970"/>
            <p14:sldId id="3960"/>
            <p14:sldId id="3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nk, Ulli (GP SDO TI AM)" initials="KU(STA" lastIdx="2" clrIdx="0"/>
  <p:cmAuthor id="2" name="NARDONE Steve (Laborelec)" initials="NS(" lastIdx="8" clrIdx="1"/>
  <p:cmAuthor id="3" name="de Roos, Jan GSNL-PTP/E/U" initials="dRJG" lastIdx="10" clrIdx="2"/>
  <p:cmAuthor id="4" name="Valentin Moens" initials="VM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2F2F2"/>
    <a:srgbClr val="009999"/>
    <a:srgbClr val="879628"/>
    <a:srgbClr val="6F6F6E"/>
    <a:srgbClr val="009E9A"/>
    <a:srgbClr val="AFCA05"/>
    <a:srgbClr val="E6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A41C5-863F-4935-A26A-360100546167}" v="17" dt="2021-03-18T12:32:39.712"/>
    <p1510:client id="{CA7D3227-F738-4C48-9326-8F0D9C5C1698}" v="6" dt="2021-03-18T11:00:12.437"/>
    <p1510:client id="{D4146FD5-0DFE-4BDB-A81C-A72D38E6561B}" v="1439" dt="2021-03-17T18:37:32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122" autoAdjust="0"/>
  </p:normalViewPr>
  <p:slideViewPr>
    <p:cSldViewPr snapToGrid="0">
      <p:cViewPr varScale="1">
        <p:scale>
          <a:sx n="72" d="100"/>
          <a:sy n="72" d="100"/>
        </p:scale>
        <p:origin x="49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76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ETN Member Contribution based on 6 Machine Manufacturers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1 print job per participant, ETN Powder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'[ETN cost estimate_rev20201006_VM.xlsx]ETN AM Benchmark Initiative'!$C$61:$C$76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'[ETN cost estimate_rev20201006_VM.xlsx]ETN AM Benchmark Initiative'!$D$61:$D$76</c:f>
              <c:numCache>
                <c:formatCode>"€"#,##0</c:formatCode>
                <c:ptCount val="16"/>
                <c:pt idx="0">
                  <c:v>24597.102000000003</c:v>
                </c:pt>
                <c:pt idx="1">
                  <c:v>20497.585000000003</c:v>
                </c:pt>
                <c:pt idx="2">
                  <c:v>17569.358571428573</c:v>
                </c:pt>
                <c:pt idx="3">
                  <c:v>15373.188750000001</c:v>
                </c:pt>
                <c:pt idx="4">
                  <c:v>13665.056666666667</c:v>
                </c:pt>
                <c:pt idx="5">
                  <c:v>12298.551000000001</c:v>
                </c:pt>
                <c:pt idx="6">
                  <c:v>11180.50090909091</c:v>
                </c:pt>
                <c:pt idx="7">
                  <c:v>10248.792500000001</c:v>
                </c:pt>
                <c:pt idx="8">
                  <c:v>9460.4238461538462</c:v>
                </c:pt>
                <c:pt idx="9">
                  <c:v>8784.6792857142864</c:v>
                </c:pt>
                <c:pt idx="10">
                  <c:v>8199.0340000000015</c:v>
                </c:pt>
                <c:pt idx="11">
                  <c:v>7686.5943750000006</c:v>
                </c:pt>
                <c:pt idx="12">
                  <c:v>7234.4417647058826</c:v>
                </c:pt>
                <c:pt idx="13">
                  <c:v>6832.5283333333336</c:v>
                </c:pt>
                <c:pt idx="14">
                  <c:v>6472.9215789473692</c:v>
                </c:pt>
                <c:pt idx="15">
                  <c:v>6149.2755000000006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6-48E0-9A42-8B05CB26B50A}"/>
            </c:ext>
          </c:extLst>
        </c:ser>
        <c:ser>
          <c:idx val="1"/>
          <c:order val="1"/>
          <c:tx>
            <c:v>3 extra print jobs, OEM powder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'[ETN cost estimate_rev20201006_VM.xlsx]ETN AM Benchmark Initiative'!$C$61:$C$76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'[ETN cost estimate_rev20201006_VM.xlsx]ETN AM Benchmark Initiative'!$E$61:$E$76</c:f>
              <c:numCache>
                <c:formatCode>"€"#,##0</c:formatCode>
                <c:ptCount val="16"/>
                <c:pt idx="0">
                  <c:v>7180.92</c:v>
                </c:pt>
                <c:pt idx="1">
                  <c:v>5984.0999999999995</c:v>
                </c:pt>
                <c:pt idx="2">
                  <c:v>5129.2285714285708</c:v>
                </c:pt>
                <c:pt idx="3">
                  <c:v>4488.0749999999998</c:v>
                </c:pt>
                <c:pt idx="4">
                  <c:v>3989.3999999999996</c:v>
                </c:pt>
                <c:pt idx="5">
                  <c:v>3590.46</c:v>
                </c:pt>
                <c:pt idx="6">
                  <c:v>3264.0545454545454</c:v>
                </c:pt>
                <c:pt idx="7">
                  <c:v>2992.0499999999997</c:v>
                </c:pt>
                <c:pt idx="8">
                  <c:v>2761.8923076923074</c:v>
                </c:pt>
                <c:pt idx="9">
                  <c:v>2564.6142857142854</c:v>
                </c:pt>
                <c:pt idx="10">
                  <c:v>2393.64</c:v>
                </c:pt>
                <c:pt idx="11">
                  <c:v>2244.0374999999999</c:v>
                </c:pt>
                <c:pt idx="12">
                  <c:v>2112.035294117647</c:v>
                </c:pt>
                <c:pt idx="13">
                  <c:v>1994.6999999999998</c:v>
                </c:pt>
                <c:pt idx="14">
                  <c:v>1889.715789473684</c:v>
                </c:pt>
                <c:pt idx="15">
                  <c:v>1795.23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6-48E0-9A42-8B05CB26B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476448"/>
        <c:axId val="136764752"/>
      </c:barChart>
      <c:catAx>
        <c:axId val="99476448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ETN</a:t>
                </a:r>
                <a:r>
                  <a:rPr lang="en-GB" sz="1400" baseline="0"/>
                  <a:t> members participating in the benchmark initiative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6764752"/>
        <c:crosses val="autoZero"/>
        <c:auto val="1"/>
        <c:lblAlgn val="ctr"/>
        <c:lblOffset val="100"/>
        <c:tickMarkSkip val="5"/>
        <c:noMultiLvlLbl val="0"/>
      </c:catAx>
      <c:valAx>
        <c:axId val="136764752"/>
        <c:scaling>
          <c:orientation val="minMax"/>
          <c:max val="35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€&quot;#,##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99476448"/>
        <c:crossesAt val="20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47551128322612"/>
          <c:y val="0.94625714221428325"/>
          <c:w val="0.41482497384222783"/>
          <c:h val="4.7789710461414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EA57705-8D72-41D5-9213-3AA187F22679}" type="datetimeFigureOut">
              <a:rPr lang="sv-SE" smtClean="0"/>
              <a:t>2021-07-28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BF1B3EB-0C89-4A90-8A37-32CAF8EBAF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2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Notes </a:t>
            </a:r>
            <a:fld id="{AD141568-5488-4AC9-B82D-9F5CE1225E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097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1B3EB-0C89-4A90-8A37-32CAF8EBAFF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44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2/ Equipment technical documentation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Model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Process basics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Machine handling including usability &amp; preparation as well as change over time;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Ergonomics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Layer thickness options available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Re-coater times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Bulk parameters, contour parameters, powder utilization / losses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Material portfolio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Variety of materials available for the machine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Availability of standard parameters sets per material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Allowed powder suppliers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Build envelope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Dimensions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Maximum part size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Maximum number of test components – cf. Geometry (a) – that can be printed in this envelope at one print job (components stacking allowed)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Information regarding exclusion zones in relation to overlap of lasers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Digital integration &amp; data access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Standard interfaces &amp; machine openness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List of influenceable variables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Availability of quality monitoring system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Number of power sources (multi-laser allowed)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Cost of one machine (HW cost, maintenance cost, service costs; max running hours, guaranteed uptime)</a:t>
            </a:r>
            <a:r>
              <a:rPr lang="en-US" sz="13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Print job log information</a:t>
            </a:r>
          </a:p>
          <a:p>
            <a:pPr marL="742950" lvl="1" indent="-285750">
              <a:buFontTx/>
              <a:buChar char="-"/>
            </a:pPr>
            <a:r>
              <a:rPr lang="en-GB" sz="1300" dirty="0"/>
              <a:t>Effective print time, </a:t>
            </a:r>
          </a:p>
          <a:p>
            <a:pPr marL="742950" lvl="1" indent="-285750">
              <a:buFontTx/>
              <a:buChar char="-"/>
            </a:pPr>
            <a:r>
              <a:rPr lang="en-GB" sz="1300" dirty="0"/>
              <a:t>Oxygen content during build job per layer,  </a:t>
            </a:r>
          </a:p>
          <a:p>
            <a:pPr marL="742950" lvl="1" indent="-285750">
              <a:buFontTx/>
              <a:buChar char="-"/>
            </a:pPr>
            <a:r>
              <a:rPr lang="en-GB" sz="1300" dirty="0"/>
              <a:t>scan time</a:t>
            </a:r>
          </a:p>
          <a:p>
            <a:pPr marL="742950" lvl="1" indent="-285750">
              <a:buFontTx/>
              <a:buChar char="-"/>
            </a:pPr>
            <a:r>
              <a:rPr lang="en-GB" sz="1300" dirty="0"/>
              <a:t>…</a:t>
            </a:r>
            <a:endParaRPr lang="de-DE" sz="1300" dirty="0"/>
          </a:p>
          <a:p>
            <a:pPr marL="457200" lvl="1" indent="0">
              <a:buFontTx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1B3EB-0C89-4A90-8A37-32CAF8EBAFF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66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customXml" Target="../../customXml/item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51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5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361732"/>
              </p:ext>
            </p:ext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B42FBC0-2240-4F37-9663-974DB53DC731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667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19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0" y="0"/>
            <a:ext cx="1219200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Titelmasterformat durch Klicken bearbeiten</a:t>
            </a:r>
            <a:endParaRPr kumimoji="0" lang="en-US" sz="19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91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9" Type="http://schemas.openxmlformats.org/officeDocument/2006/relationships/image" Target="../media/image4.png"/><Relationship Id="rId3" Type="http://schemas.openxmlformats.org/officeDocument/2006/relationships/theme" Target="../theme/theme1.xml"/><Relationship Id="rId21" Type="http://schemas.openxmlformats.org/officeDocument/2006/relationships/tags" Target="../tags/tag19.xml"/><Relationship Id="rId34" Type="http://schemas.openxmlformats.org/officeDocument/2006/relationships/oleObject" Target="../embeddings/oleObject1.bin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tags" Target="../tags/tag3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41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32" Type="http://schemas.openxmlformats.org/officeDocument/2006/relationships/tags" Target="../tags/tag30.xml"/><Relationship Id="rId37" Type="http://schemas.openxmlformats.org/officeDocument/2006/relationships/image" Target="../media/image2.emf"/><Relationship Id="rId40" Type="http://schemas.openxmlformats.org/officeDocument/2006/relationships/image" Target="../media/image5.png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oleObject" Target="../embeddings/oleObject2.bin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C42B07C-F638-4E00-A04B-E95E8B16EC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1621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27" imgH="327" progId="TCLayout.ActiveDocument.1">
                  <p:embed/>
                </p:oleObj>
              </mc:Choice>
              <mc:Fallback>
                <p:oleObj name="think-cell Folie" r:id="rId34" imgW="327" imgH="327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C42B07C-F638-4E00-A04B-E95E8B16E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71AE0BF-63F1-4834-B556-F9C6D07C4E64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4" name="Objekt 53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7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6" imgW="216" imgH="216" progId="">
                  <p:embed/>
                </p:oleObj>
              </mc:Choice>
              <mc:Fallback>
                <p:oleObj name="think-cell Folie" r:id="rId36" imgW="216" imgH="216" progId="">
                  <p:embed/>
                  <p:pic>
                    <p:nvPicPr>
                      <p:cNvPr id="54" name="Objekt 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0" y="-1"/>
            <a:ext cx="12192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626736" y="1441451"/>
            <a:ext cx="8204689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cdtTextBox 12 Id17"/>
          <p:cNvSpPr txBox="1"/>
          <p:nvPr>
            <p:custDataLst>
              <p:tags r:id="rId32"/>
            </p:custDataLst>
          </p:nvPr>
        </p:nvSpPr>
        <p:spPr>
          <a:xfrm>
            <a:off x="0" y="6597650"/>
            <a:ext cx="3930183" cy="26035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rgbClr val="000000"/>
                </a:solidFill>
              </a:rPr>
              <a:t>April 2021</a:t>
            </a:r>
            <a:endParaRPr lang="de-DE" sz="999" noProof="0" dirty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33"/>
            </p:custDataLst>
          </p:nvPr>
        </p:nvSpPr>
        <p:spPr>
          <a:xfrm>
            <a:off x="1" y="6597650"/>
            <a:ext cx="1764366" cy="260350"/>
          </a:xfrm>
          <a:prstGeom prst="rect">
            <a:avLst/>
          </a:prstGeom>
          <a:noFill/>
        </p:spPr>
        <p:txBody>
          <a:bodyPr wrap="square" lIns="626074" tIns="0" rIns="0" bIns="11514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999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999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999" noProof="0" dirty="0">
              <a:solidFill>
                <a:srgbClr val="00000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705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705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764EAE-67D0-43B2-9DC5-BE452D7408A2}"/>
              </a:ext>
            </a:extLst>
          </p:cNvPr>
          <p:cNvGrpSpPr/>
          <p:nvPr userDrawn="1"/>
        </p:nvGrpSpPr>
        <p:grpSpPr>
          <a:xfrm>
            <a:off x="10015279" y="92669"/>
            <a:ext cx="1989621" cy="986196"/>
            <a:chOff x="10015279" y="92669"/>
            <a:chExt cx="1989621" cy="986196"/>
          </a:xfrm>
        </p:grpSpPr>
        <p:pic>
          <p:nvPicPr>
            <p:cNvPr id="113" name="Picture 25" descr="Royal Dutch Shell – Wikipedia">
              <a:extLst>
                <a:ext uri="{FF2B5EF4-FFF2-40B4-BE49-F238E27FC236}">
                  <a16:creationId xmlns:a16="http://schemas.microsoft.com/office/drawing/2014/main" id="{B48AA7DC-063C-4032-8C11-2E37000F5F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8055" y="661469"/>
              <a:ext cx="447251" cy="41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7" descr="Engie – Wikipedia">
              <a:extLst>
                <a:ext uri="{FF2B5EF4-FFF2-40B4-BE49-F238E27FC236}">
                  <a16:creationId xmlns:a16="http://schemas.microsoft.com/office/drawing/2014/main" id="{5CE0AF98-25E7-44FE-882F-068B8399FE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279" y="92669"/>
              <a:ext cx="992803" cy="388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4" descr="https://etn.global/wp-content/uploads/2018/08/ETN-logo.png"/>
            <p:cNvPicPr>
              <a:picLocks noChangeAspect="1" noChangeArrowheads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1035" y="92669"/>
              <a:ext cx="172277" cy="48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Logo">
              <a:extLst>
                <a:ext uri="{FF2B5EF4-FFF2-40B4-BE49-F238E27FC236}">
                  <a16:creationId xmlns:a16="http://schemas.microsoft.com/office/drawing/2014/main" id="{BB6A3AE9-7085-4C88-B8EF-9655ED600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167749" y="763913"/>
              <a:ext cx="837151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09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199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-128"/>
        </a:defRPr>
      </a:lvl2pPr>
      <a:lvl3pPr algn="l" rtl="0" fontAlgn="base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-128"/>
        </a:defRPr>
      </a:lvl3pPr>
      <a:lvl4pPr algn="l" rtl="0" fontAlgn="base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-128"/>
        </a:defRPr>
      </a:lvl4pPr>
      <a:lvl5pPr algn="l" rtl="0" fontAlgn="base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-128"/>
        </a:defRPr>
      </a:lvl5pPr>
      <a:lvl6pPr marL="456971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0"/>
        </a:defRPr>
      </a:lvl6pPr>
      <a:lvl7pPr marL="913943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0"/>
        </a:defRPr>
      </a:lvl7pPr>
      <a:lvl8pPr marL="1370914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0"/>
        </a:defRPr>
      </a:lvl8pPr>
      <a:lvl9pPr marL="1827886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Arial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298" indent="-177711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596" indent="-177711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7894" indent="-177711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191" indent="-177711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178" indent="-18881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149" indent="-18881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4120" indent="-18881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1092" indent="-18881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mailto:vm@etn.global" TargetMode="Externa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3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chart" Target="../charts/chart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72" name="Picture 276">
            <a:extLst>
              <a:ext uri="{FF2B5EF4-FFF2-40B4-BE49-F238E27FC236}">
                <a16:creationId xmlns:a16="http://schemas.microsoft.com/office/drawing/2014/main" id="{BA948440-AEA2-436E-A6AE-841ADAE0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6" y="2478003"/>
            <a:ext cx="366666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1C1EC41-97B1-43AB-9390-031EC516AC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1C1EC41-97B1-43AB-9390-031EC516A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 bwMode="auto">
          <a:xfrm>
            <a:off x="1385735" y="652823"/>
            <a:ext cx="7284132" cy="1553032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5888" tIns="89953" rIns="215888" bIns="287850" numCol="1" anchor="t" anchorCtr="0" compatLnSpc="1">
            <a:prstTxWarp prst="textNoShape">
              <a:avLst/>
            </a:prstTxWarp>
            <a:spAutoFit/>
          </a:bodyPr>
          <a:lstStyle/>
          <a:p>
            <a:pPr defTabSz="913943" fontAlgn="base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</a:rPr>
              <a:t>ETN Additive Manufacturing</a:t>
            </a:r>
          </a:p>
          <a:p>
            <a:pPr defTabSz="913943" fontAlgn="base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</a:rPr>
              <a:t>(L-PBF) machines evaluation</a:t>
            </a:r>
          </a:p>
        </p:txBody>
      </p:sp>
      <p:pic>
        <p:nvPicPr>
          <p:cNvPr id="9" name="Bild 13">
            <a:extLst>
              <a:ext uri="{FF2B5EF4-FFF2-40B4-BE49-F238E27FC236}">
                <a16:creationId xmlns:a16="http://schemas.microsoft.com/office/drawing/2014/main" id="{8D336AF9-E232-41E4-817C-1D5AC6B99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2629" y="3019592"/>
            <a:ext cx="1252348" cy="1438411"/>
          </a:xfrm>
          <a:prstGeom prst="rect">
            <a:avLst/>
          </a:prstGeom>
        </p:spPr>
      </p:pic>
      <p:pic>
        <p:nvPicPr>
          <p:cNvPr id="10" name="Bild 13">
            <a:extLst>
              <a:ext uri="{FF2B5EF4-FFF2-40B4-BE49-F238E27FC236}">
                <a16:creationId xmlns:a16="http://schemas.microsoft.com/office/drawing/2014/main" id="{157A3CAF-7F29-4534-B8C7-9453FC153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3868" y="3019592"/>
            <a:ext cx="1252348" cy="1438411"/>
          </a:xfrm>
          <a:prstGeom prst="rect">
            <a:avLst/>
          </a:prstGeom>
        </p:spPr>
      </p:pic>
      <p:sp>
        <p:nvSpPr>
          <p:cNvPr id="8" name="Rechteck 3">
            <a:extLst>
              <a:ext uri="{FF2B5EF4-FFF2-40B4-BE49-F238E27FC236}">
                <a16:creationId xmlns:a16="http://schemas.microsoft.com/office/drawing/2014/main" id="{A32188F1-E0EE-4342-8FF7-2BE652481D27}"/>
              </a:ext>
            </a:extLst>
          </p:cNvPr>
          <p:cNvSpPr/>
          <p:nvPr/>
        </p:nvSpPr>
        <p:spPr>
          <a:xfrm>
            <a:off x="6081195" y="2397858"/>
            <a:ext cx="517734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00646E"/>
                </a:solidFill>
              </a:rPr>
              <a:t>Content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Scope Summary</a:t>
            </a:r>
          </a:p>
          <a:p>
            <a:pPr marL="533400" indent="-1952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Evaluation of L-PBF (*) machines</a:t>
            </a:r>
          </a:p>
          <a:p>
            <a:pPr marL="1077913" lvl="1" indent="-19526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Use case definition</a:t>
            </a:r>
          </a:p>
          <a:p>
            <a:pPr marL="1077913" lvl="1" indent="-19526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P</a:t>
            </a:r>
            <a:r>
              <a:rPr lang="fr-BE" sz="1200" dirty="0" err="1"/>
              <a:t>rint</a:t>
            </a:r>
            <a:r>
              <a:rPr lang="fr-BE" sz="1200" dirty="0"/>
              <a:t> job </a:t>
            </a:r>
            <a:r>
              <a:rPr lang="fr-BE" sz="1200" dirty="0" err="1"/>
              <a:t>summary</a:t>
            </a:r>
            <a:endParaRPr lang="en-US" sz="1200" dirty="0"/>
          </a:p>
          <a:p>
            <a:pPr marL="533400" lvl="2" indent="-1952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Involved machine manufacturers</a:t>
            </a:r>
            <a:endParaRPr lang="en-US" sz="1200" b="1" dirty="0"/>
          </a:p>
          <a:p>
            <a:pPr>
              <a:spcBef>
                <a:spcPts val="600"/>
              </a:spcBef>
            </a:pPr>
            <a:r>
              <a:rPr lang="en-US" sz="1400" b="1" dirty="0"/>
              <a:t>Value proposition </a:t>
            </a:r>
            <a:r>
              <a:rPr lang="en-US" sz="1400" dirty="0"/>
              <a:t>for involved ETN Members</a:t>
            </a:r>
            <a:endParaRPr lang="en-US" sz="1400" b="1" dirty="0"/>
          </a:p>
          <a:p>
            <a:pPr marL="0" lvl="1">
              <a:spcBef>
                <a:spcPts val="600"/>
              </a:spcBef>
            </a:pPr>
            <a:r>
              <a:rPr lang="fr-BE" sz="1400" b="1" dirty="0"/>
              <a:t>Project </a:t>
            </a:r>
            <a:r>
              <a:rPr lang="fr-BE" sz="1400" b="1" dirty="0" err="1"/>
              <a:t>Provisional</a:t>
            </a:r>
            <a:r>
              <a:rPr lang="fr-BE" sz="1400" b="1" dirty="0"/>
              <a:t> Timeline</a:t>
            </a:r>
          </a:p>
          <a:p>
            <a:pPr marL="0" lvl="1">
              <a:spcBef>
                <a:spcPts val="600"/>
              </a:spcBef>
            </a:pPr>
            <a:r>
              <a:rPr lang="fr-BE" sz="1400" b="1" dirty="0"/>
              <a:t>Report content</a:t>
            </a:r>
            <a:endParaRPr lang="en-US" sz="1400" b="1" dirty="0"/>
          </a:p>
          <a:p>
            <a:pPr marL="533400" lvl="1" indent="-1952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Assessment criteria &amp; KPIs</a:t>
            </a:r>
          </a:p>
          <a:p>
            <a:pPr marL="533400" lvl="1" indent="-1952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Technical equipment documentation &amp; print job log information</a:t>
            </a:r>
          </a:p>
          <a:p>
            <a:pPr marL="533400" lvl="1" indent="-1952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Testing scope of component, specimen and powder capsule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Budget &amp; Costs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Next steps</a:t>
            </a:r>
            <a:endParaRPr lang="en-GB" sz="1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FEFC6-590E-436B-8948-7486CAEE62D1}"/>
              </a:ext>
            </a:extLst>
          </p:cNvPr>
          <p:cNvSpPr txBox="1"/>
          <p:nvPr/>
        </p:nvSpPr>
        <p:spPr>
          <a:xfrm>
            <a:off x="8508130" y="6451545"/>
            <a:ext cx="3310481" cy="273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(*) L-PBF = Laser Powder Bed Fusion</a:t>
            </a:r>
          </a:p>
        </p:txBody>
      </p:sp>
    </p:spTree>
    <p:extLst>
      <p:ext uri="{BB962C8B-B14F-4D97-AF65-F5344CB8AC3E}">
        <p14:creationId xmlns:p14="http://schemas.microsoft.com/office/powerpoint/2010/main" val="10748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30078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0078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30078 1.11022E-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5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F550DC5-9FA9-4988-87F7-3974C3427A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F550DC5-9FA9-4988-87F7-3974C3427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FAB3F68-8200-4C3E-B097-65C8592CD15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1BD4348B-491D-4242-9DBE-AB6390E91ADF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788791"/>
          </a:solidFill>
          <a:ln w="38100">
            <a:solidFill>
              <a:srgbClr val="788791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Next Steps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98A7C9F4-6145-4994-9002-E4E6E710F667}"/>
              </a:ext>
            </a:extLst>
          </p:cNvPr>
          <p:cNvSpPr/>
          <p:nvPr/>
        </p:nvSpPr>
        <p:spPr>
          <a:xfrm>
            <a:off x="606491" y="1120676"/>
            <a:ext cx="9741159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/>
            <a:r>
              <a:rPr lang="nl-BE" sz="1600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Contact </a:t>
            </a:r>
            <a:r>
              <a:rPr lang="nl-BE" sz="1600" b="1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us</a:t>
            </a:r>
            <a:endParaRPr lang="en-US" b="1" dirty="0" err="1">
              <a:cs typeface="Arial"/>
            </a:endParaRPr>
          </a:p>
          <a:p>
            <a:pPr marL="0" lvl="1"/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ETN Members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interested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in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joining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this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initiative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are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invited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to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contact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Valentin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nl-BE" sz="1600" dirty="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Moëns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(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  <a:hlinkClick r:id="rId6"/>
              </a:rPr>
              <a:t>vm@etn.global</a:t>
            </a:r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). Clarifications on budget or time constraints are encouraged</a:t>
            </a:r>
            <a:endParaRPr lang="nl-BE" dirty="0"/>
          </a:p>
          <a:p>
            <a:pPr marL="0" lvl="1"/>
            <a:endParaRPr lang="nl-BE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nl-BE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Follow-up meeting with ETN AM Working Group</a:t>
            </a:r>
          </a:p>
          <a:p>
            <a:pPr marL="0" lvl="1"/>
            <a:r>
              <a:rPr lang="nl-BE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7 April (tbc)</a:t>
            </a:r>
          </a:p>
          <a:p>
            <a:pPr marL="0" lvl="1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Dedicated meeting to discuss the topic in details</a:t>
            </a:r>
          </a:p>
          <a:p>
            <a:pPr marL="0" lvl="1"/>
            <a:endParaRPr lang="nl-BE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nl-BE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Target date for commitment of ETN Members</a:t>
            </a:r>
          </a:p>
          <a:p>
            <a:pPr marL="0" lvl="1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25 April 2021</a:t>
            </a:r>
          </a:p>
        </p:txBody>
      </p:sp>
    </p:spTree>
    <p:extLst>
      <p:ext uri="{BB962C8B-B14F-4D97-AF65-F5344CB8AC3E}">
        <p14:creationId xmlns:p14="http://schemas.microsoft.com/office/powerpoint/2010/main" val="342373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5D6182-F7DA-42EB-AA2B-49F81507E9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9112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5D6182-F7DA-42EB-AA2B-49F81507E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ACEEB91-313C-408C-A869-C96E054CD0B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89C751-E813-48DF-834D-0B593E3B1A95}"/>
              </a:ext>
            </a:extLst>
          </p:cNvPr>
          <p:cNvSpPr txBox="1"/>
          <p:nvPr/>
        </p:nvSpPr>
        <p:spPr>
          <a:xfrm>
            <a:off x="643233" y="1705099"/>
            <a:ext cx="11001476" cy="8281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L-PBF Evaluation project Core Team wh</a:t>
            </a:r>
            <a:r>
              <a:rPr lang="en-US" sz="1600" b="1" dirty="0">
                <a:ea typeface="Arial" panose="020B0604020202020204" pitchFamily="34" charset="-128"/>
                <a:cs typeface="Arial" panose="020B0604020202020204" pitchFamily="34" charset="-128"/>
              </a:rPr>
              <a:t>o prepared the proposal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ETN, Engie, Shell, Siemens Energy</a:t>
            </a:r>
            <a:endParaRPr lang="en-US" sz="1600" dirty="0">
              <a:solidFill>
                <a:schemeClr val="tx1"/>
              </a:solidFill>
              <a:latin typeface="+mn-lt"/>
              <a:ea typeface="Arial" panose="020B0604020202020204" pitchFamily="34" charset="-128"/>
              <a:cs typeface="Arial" panose="020B0604020202020204" pitchFamily="34" charset="-128"/>
              <a:sym typeface="Wingdings" panose="05000000000000000000" pitchFamily="2" charset="2"/>
            </a:endParaRP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Use case / L-PBF machine evaluation scope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E17E27-9032-4581-9518-7179CFC18D2E}"/>
              </a:ext>
            </a:extLst>
          </p:cNvPr>
          <p:cNvSpPr/>
          <p:nvPr/>
        </p:nvSpPr>
        <p:spPr bwMode="auto">
          <a:xfrm>
            <a:off x="643233" y="2748739"/>
            <a:ext cx="5735796" cy="37570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Process</a:t>
            </a:r>
            <a:br>
              <a:rPr lang="en-US" sz="14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Additive Manufacturing: Laser - Powder Bed Fusion</a:t>
            </a:r>
            <a:br>
              <a:rPr lang="en-US" sz="1200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Evaluation of components in as-built conditions (with residual stress, etc.). The review will include material and process parameters</a:t>
            </a:r>
          </a:p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Target</a:t>
            </a:r>
            <a:br>
              <a:rPr lang="en-US" sz="12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Comparison of machine performance &amp; productivity from different OEMs</a:t>
            </a:r>
          </a:p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Criteria</a:t>
            </a:r>
            <a:br>
              <a:rPr lang="en-US" sz="12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Process, material, build envelope, quality, productivity, digital integration, transferability, cost, etc.</a:t>
            </a:r>
          </a:p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Participants</a:t>
            </a:r>
            <a:br>
              <a:rPr lang="en-US" sz="12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Machine manufacturers only</a:t>
            </a:r>
          </a:p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Setup</a:t>
            </a:r>
            <a:br>
              <a:rPr lang="en-US" sz="12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Print defined geometry in defined material; tested by neutral </a:t>
            </a:r>
            <a:r>
              <a:rPr lang="en-US" sz="1200" dirty="0" err="1">
                <a:latin typeface="Arial" pitchFamily="34" charset="0"/>
                <a:ea typeface="ＭＳ Ｐゴシック" charset="-128"/>
              </a:rPr>
              <a:t>organisation</a:t>
            </a:r>
            <a:r>
              <a:rPr lang="en-US" sz="1200" dirty="0">
                <a:latin typeface="Arial" pitchFamily="34" charset="0"/>
                <a:ea typeface="ＭＳ Ｐゴシック" charset="-128"/>
              </a:rPr>
              <a:t> &amp; data aggregated by ETN and independent third party</a:t>
            </a:r>
          </a:p>
          <a:p>
            <a:pPr fontAlgn="base">
              <a:spcAft>
                <a:spcPts val="600"/>
              </a:spcAft>
            </a:pPr>
            <a:r>
              <a:rPr lang="en-US" sz="1200" b="1" dirty="0">
                <a:latin typeface="Arial" pitchFamily="34" charset="0"/>
                <a:ea typeface="ＭＳ Ｐゴシック" charset="-128"/>
              </a:rPr>
              <a:t>Result</a:t>
            </a:r>
            <a:br>
              <a:rPr lang="en-US" sz="1200" b="1" dirty="0">
                <a:latin typeface="Arial" pitchFamily="34" charset="0"/>
                <a:ea typeface="ＭＳ Ｐゴシック" charset="-128"/>
              </a:rPr>
            </a:br>
            <a:r>
              <a:rPr lang="en-US" sz="1200" dirty="0">
                <a:latin typeface="Arial" pitchFamily="34" charset="0"/>
                <a:ea typeface="ＭＳ Ｐゴシック" charset="-128"/>
              </a:rPr>
              <a:t>Comparison of direct “off the shelve” capabilities of machines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D69E4D-E12D-48D0-B992-DB85635385A0}"/>
              </a:ext>
            </a:extLst>
          </p:cNvPr>
          <p:cNvSpPr/>
          <p:nvPr/>
        </p:nvSpPr>
        <p:spPr bwMode="auto">
          <a:xfrm>
            <a:off x="643233" y="2748739"/>
            <a:ext cx="5735796" cy="315685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Use Case : L-PBF machine supplier evaluation</a:t>
            </a:r>
          </a:p>
        </p:txBody>
      </p:sp>
      <p:sp>
        <p:nvSpPr>
          <p:cNvPr id="11" name="Rechteck 8">
            <a:extLst>
              <a:ext uri="{FF2B5EF4-FFF2-40B4-BE49-F238E27FC236}">
                <a16:creationId xmlns:a16="http://schemas.microsoft.com/office/drawing/2014/main" id="{3EE09E66-E33D-476A-A6D0-D5ABD0AF41DD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005F87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Scope Summary (1/2)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328207D-2E19-4EEE-988A-1D3E0D8E2C2D}"/>
              </a:ext>
            </a:extLst>
          </p:cNvPr>
          <p:cNvSpPr/>
          <p:nvPr/>
        </p:nvSpPr>
        <p:spPr bwMode="auto">
          <a:xfrm>
            <a:off x="7381876" y="2748737"/>
            <a:ext cx="4171950" cy="375707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GB" sz="1200" b="1" dirty="0"/>
              <a:t>Material</a:t>
            </a:r>
            <a:br>
              <a:rPr lang="en-GB" sz="1200" b="1" dirty="0"/>
            </a:br>
            <a:r>
              <a:rPr lang="en-GB" sz="1200" dirty="0"/>
              <a:t>Nickel Alloy 718 (ASTM F3055 - 14a)</a:t>
            </a:r>
          </a:p>
          <a:p>
            <a:pPr fontAlgn="base">
              <a:spcAft>
                <a:spcPts val="600"/>
              </a:spcAft>
            </a:pPr>
            <a:r>
              <a:rPr lang="en-GB" sz="1200" b="1" dirty="0"/>
              <a:t>Layer thickness</a:t>
            </a:r>
            <a:br>
              <a:rPr lang="en-GB" sz="1200" b="1" dirty="0"/>
            </a:br>
            <a:r>
              <a:rPr lang="en-GB" sz="1200" dirty="0"/>
              <a:t>60 </a:t>
            </a:r>
            <a:r>
              <a:rPr lang="en-GB" sz="1200" dirty="0" err="1"/>
              <a:t>μm</a:t>
            </a:r>
            <a:r>
              <a:rPr lang="en-GB" sz="1200" dirty="0"/>
              <a:t> or 40 µm</a:t>
            </a:r>
          </a:p>
          <a:p>
            <a:pPr fontAlgn="base">
              <a:spcAft>
                <a:spcPts val="600"/>
              </a:spcAft>
            </a:pPr>
            <a:r>
              <a:rPr lang="en-GB" sz="1200" b="1" dirty="0"/>
              <a:t>No post processing </a:t>
            </a:r>
            <a:br>
              <a:rPr lang="en-GB" sz="1200" b="1" dirty="0"/>
            </a:br>
            <a:r>
              <a:rPr lang="en-GB" sz="1200" dirty="0"/>
              <a:t>(HIP, surface treatment …)</a:t>
            </a:r>
          </a:p>
          <a:p>
            <a:pPr fontAlgn="base"/>
            <a:r>
              <a:rPr lang="en-GB" sz="1200" b="1" dirty="0"/>
              <a:t>Components</a:t>
            </a:r>
          </a:p>
          <a:p>
            <a:pPr marL="446088" lvl="0" indent="-268288" fontAlgn="base">
              <a:buFont typeface="+mj-lt"/>
              <a:buAutoNum type="alphaLcParenR"/>
            </a:pPr>
            <a:r>
              <a:rPr lang="en-GB" sz="1200" dirty="0"/>
              <a:t>Test component : heat shield</a:t>
            </a:r>
            <a:br>
              <a:rPr lang="de-DE" sz="1200" u="sng" dirty="0"/>
            </a:br>
            <a:r>
              <a:rPr lang="en-GB" sz="1200" i="1" dirty="0"/>
              <a:t>IP-free design of a high criticality application</a:t>
            </a:r>
            <a:endParaRPr lang="nl-BE" sz="1200" i="1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46088" lvl="0" indent="-268288" fontAlgn="base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Charpy impact test specimen</a:t>
            </a:r>
          </a:p>
          <a:p>
            <a:pPr marL="446088" lvl="0" indent="-268288" fontAlgn="base"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Tensile test specimen:</a:t>
            </a:r>
          </a:p>
          <a:p>
            <a:pPr marL="446088" lvl="0" indent="-268288" fontAlgn="base"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Cubes for Archimedes relative density measurements</a:t>
            </a:r>
          </a:p>
          <a:p>
            <a:pPr marL="446088" lvl="0" indent="-268288" fontAlgn="base"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Powder capsule for powder monitoring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B7E3D89-2B99-4B71-9F06-A77EDC306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792" y="3391985"/>
            <a:ext cx="1538583" cy="11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B9A6EB4A-2E4D-44C4-9F44-E5FD7992EE8B}"/>
              </a:ext>
            </a:extLst>
          </p:cNvPr>
          <p:cNvSpPr/>
          <p:nvPr/>
        </p:nvSpPr>
        <p:spPr bwMode="auto">
          <a:xfrm>
            <a:off x="7381876" y="2748738"/>
            <a:ext cx="4171950" cy="315685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Print job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AB579-668E-4147-929E-16BF478E41AD}"/>
              </a:ext>
            </a:extLst>
          </p:cNvPr>
          <p:cNvSpPr/>
          <p:nvPr/>
        </p:nvSpPr>
        <p:spPr bwMode="auto">
          <a:xfrm>
            <a:off x="514351" y="430580"/>
            <a:ext cx="8953500" cy="1188669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  <a:t>Task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  <a:t>Evaluation of available L-PBF machines, with proposal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 aligned with entire ETN AM working group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Target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Performance of L-PBF machines from different suppliers</a:t>
            </a:r>
          </a:p>
        </p:txBody>
      </p:sp>
    </p:spTree>
    <p:extLst>
      <p:ext uri="{BB962C8B-B14F-4D97-AF65-F5344CB8AC3E}">
        <p14:creationId xmlns:p14="http://schemas.microsoft.com/office/powerpoint/2010/main" val="34610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5D6182-F7DA-42EB-AA2B-49F81507E9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5D6182-F7DA-42EB-AA2B-49F81507E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ACEEB91-313C-408C-A869-C96E054CD0B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328207D-2E19-4EEE-988A-1D3E0D8E2C2D}"/>
              </a:ext>
            </a:extLst>
          </p:cNvPr>
          <p:cNvSpPr/>
          <p:nvPr/>
        </p:nvSpPr>
        <p:spPr bwMode="auto">
          <a:xfrm>
            <a:off x="1078966" y="1231271"/>
            <a:ext cx="9866674" cy="52745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9A6EB4A-2E4D-44C4-9F44-E5FD7992EE8B}"/>
              </a:ext>
            </a:extLst>
          </p:cNvPr>
          <p:cNvSpPr/>
          <p:nvPr/>
        </p:nvSpPr>
        <p:spPr bwMode="auto">
          <a:xfrm>
            <a:off x="1078966" y="1231271"/>
            <a:ext cx="9866674" cy="315685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Print job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11082C7-81E5-435A-9DC1-5B4C43CBE9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2910"/>
          <a:stretch/>
        </p:blipFill>
        <p:spPr>
          <a:xfrm rot="5400000">
            <a:off x="3640567" y="-225263"/>
            <a:ext cx="4510913" cy="86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2324050-E524-4BCB-888B-5AAC656C8F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027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2324050-E524-4BCB-888B-5AAC656C8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875A0BA-66C8-46BA-8775-B1AE83D2C9B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GB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A11A60-3D60-48B7-8DAB-DF2240BFE3E7}"/>
              </a:ext>
            </a:extLst>
          </p:cNvPr>
          <p:cNvSpPr/>
          <p:nvPr/>
        </p:nvSpPr>
        <p:spPr bwMode="auto">
          <a:xfrm>
            <a:off x="514350" y="1836286"/>
            <a:ext cx="7524749" cy="434284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0FE589-379F-4A22-857E-081CD4C9A8EA}"/>
              </a:ext>
            </a:extLst>
          </p:cNvPr>
          <p:cNvSpPr/>
          <p:nvPr/>
        </p:nvSpPr>
        <p:spPr bwMode="auto">
          <a:xfrm>
            <a:off x="514351" y="1836287"/>
            <a:ext cx="7524748" cy="35478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Currently involved machine manufacturers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A1F1B0-3C40-45B5-B6AD-9E66CE38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4" y="4727259"/>
            <a:ext cx="1070569" cy="6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FB78242-0057-4A53-84B0-A82B4BB1E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22940" r="26793" b="22940"/>
          <a:stretch/>
        </p:blipFill>
        <p:spPr>
          <a:xfrm>
            <a:off x="3558446" y="5627668"/>
            <a:ext cx="1402680" cy="3344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7DF6545-C95A-4008-9766-0D8D72155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1862" y="4813638"/>
            <a:ext cx="772668" cy="40243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F38E77-1E38-40F4-A9AD-6C408EBE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83" y="4700623"/>
            <a:ext cx="710489" cy="7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FE1664A-2567-4225-B195-ED1345C21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5719" y="4837465"/>
            <a:ext cx="870920" cy="325744"/>
          </a:xfrm>
          <a:prstGeom prst="rect">
            <a:avLst/>
          </a:prstGeom>
        </p:spPr>
      </p:pic>
      <p:pic>
        <p:nvPicPr>
          <p:cNvPr id="19" name="Picture 18" descr="Text, logo, company name&#10;&#10;Description automatically generated">
            <a:extLst>
              <a:ext uri="{FF2B5EF4-FFF2-40B4-BE49-F238E27FC236}">
                <a16:creationId xmlns:a16="http://schemas.microsoft.com/office/drawing/2014/main" id="{B4E48E54-93D1-4F1D-AA8C-EEE3E7F89E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13013"/>
          <a:stretch/>
        </p:blipFill>
        <p:spPr>
          <a:xfrm>
            <a:off x="903915" y="5573729"/>
            <a:ext cx="1651572" cy="442348"/>
          </a:xfrm>
          <a:prstGeom prst="rect">
            <a:avLst/>
          </a:prstGeom>
        </p:spPr>
      </p:pic>
      <p:sp>
        <p:nvSpPr>
          <p:cNvPr id="39" name="Rechteck 8">
            <a:extLst>
              <a:ext uri="{FF2B5EF4-FFF2-40B4-BE49-F238E27FC236}">
                <a16:creationId xmlns:a16="http://schemas.microsoft.com/office/drawing/2014/main" id="{8EC296FC-3A2C-4DFB-8B35-764A32250364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005F87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Scope Summary (2/2)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5F9C03F-906D-4E40-A2EE-7305A384B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3" b="39293"/>
          <a:stretch/>
        </p:blipFill>
        <p:spPr bwMode="auto">
          <a:xfrm>
            <a:off x="5964085" y="5573089"/>
            <a:ext cx="1438275" cy="3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FBB436D5-F112-40AD-B993-1D081889F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44177"/>
              </p:ext>
            </p:extLst>
          </p:nvPr>
        </p:nvGraphicFramePr>
        <p:xfrm>
          <a:off x="1072499" y="2292061"/>
          <a:ext cx="666821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320">
                  <a:extLst>
                    <a:ext uri="{9D8B030D-6E8A-4147-A177-3AD203B41FA5}">
                      <a16:colId xmlns:a16="http://schemas.microsoft.com/office/drawing/2014/main" val="416700633"/>
                    </a:ext>
                  </a:extLst>
                </a:gridCol>
                <a:gridCol w="2200447">
                  <a:extLst>
                    <a:ext uri="{9D8B030D-6E8A-4147-A177-3AD203B41FA5}">
                      <a16:colId xmlns:a16="http://schemas.microsoft.com/office/drawing/2014/main" val="1683246233"/>
                    </a:ext>
                  </a:extLst>
                </a:gridCol>
                <a:gridCol w="2200447">
                  <a:extLst>
                    <a:ext uri="{9D8B030D-6E8A-4147-A177-3AD203B41FA5}">
                      <a16:colId xmlns:a16="http://schemas.microsoft.com/office/drawing/2014/main" val="2663471083"/>
                    </a:ext>
                  </a:extLst>
                </a:gridCol>
              </a:tblGrid>
              <a:tr h="222255">
                <a:tc>
                  <a:txBody>
                    <a:bodyPr/>
                    <a:lstStyle/>
                    <a:p>
                      <a:r>
                        <a:rPr lang="en-GB" sz="1200" i="1" noProof="0">
                          <a:solidFill>
                            <a:schemeClr val="tx1"/>
                          </a:solidFill>
                        </a:rPr>
                        <a:t>Machine Manufacturers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noProof="0">
                          <a:solidFill>
                            <a:schemeClr val="tx1"/>
                          </a:solidFill>
                        </a:rPr>
                        <a:t>Equipment Involved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noProof="0">
                          <a:solidFill>
                            <a:schemeClr val="tx1"/>
                          </a:solidFill>
                        </a:rPr>
                        <a:t>Manufacturing 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177201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3D Systems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DMP Factory 500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Belgium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253932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EOS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EOS M290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Germany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828076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Farsoon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FS421M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China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236980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Renishaw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Ren500Q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51918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SLM Solutions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SLM 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Germany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503750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Trumpf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Truprint 5000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Germany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37640"/>
                  </a:ext>
                </a:extLst>
              </a:tr>
              <a:tr h="219848">
                <a:tc>
                  <a:txBody>
                    <a:bodyPr/>
                    <a:lstStyle/>
                    <a:p>
                      <a:r>
                        <a:rPr lang="en-GB" sz="1200" noProof="0">
                          <a:solidFill>
                            <a:schemeClr val="tx1"/>
                          </a:solidFill>
                        </a:rPr>
                        <a:t>Velo3D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noProof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noProof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820591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09A05172-0E1F-4D0B-9088-C53DD2380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78243"/>
              </p:ext>
            </p:extLst>
          </p:nvPr>
        </p:nvGraphicFramePr>
        <p:xfrm>
          <a:off x="9136149" y="2518820"/>
          <a:ext cx="215557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572">
                  <a:extLst>
                    <a:ext uri="{9D8B030D-6E8A-4147-A177-3AD203B41FA5}">
                      <a16:colId xmlns:a16="http://schemas.microsoft.com/office/drawing/2014/main" val="2656544771"/>
                    </a:ext>
                  </a:extLst>
                </a:gridCol>
              </a:tblGrid>
              <a:tr h="181856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chemeClr val="tx1"/>
                          </a:solidFill>
                        </a:rPr>
                        <a:t>Additive Industries</a:t>
                      </a:r>
                    </a:p>
                    <a:p>
                      <a:r>
                        <a:rPr lang="en-GB" sz="1100" b="0" noProof="0" dirty="0">
                          <a:solidFill>
                            <a:schemeClr val="tx1"/>
                          </a:solidFill>
                        </a:rPr>
                        <a:t>The Netherlands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784188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AddUpp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France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55943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Adira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Portugal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10372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Concept Laser / GE Additive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US - Switzerland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017379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DMG Mori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2264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Matsuura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Japan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38975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SISMA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99689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Sodick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Japan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63521"/>
                  </a:ext>
                </a:extLst>
              </a:tr>
            </a:tbl>
          </a:graphicData>
        </a:graphic>
      </p:graphicFrame>
      <p:sp>
        <p:nvSpPr>
          <p:cNvPr id="43" name="Rechteck 8">
            <a:extLst>
              <a:ext uri="{FF2B5EF4-FFF2-40B4-BE49-F238E27FC236}">
                <a16:creationId xmlns:a16="http://schemas.microsoft.com/office/drawing/2014/main" id="{43A4C8E2-D698-4F54-9591-557E42C1CDE5}"/>
              </a:ext>
            </a:extLst>
          </p:cNvPr>
          <p:cNvSpPr/>
          <p:nvPr/>
        </p:nvSpPr>
        <p:spPr bwMode="auto">
          <a:xfrm>
            <a:off x="8993095" y="1836286"/>
            <a:ext cx="2441681" cy="43428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5" name="Rechteck 9">
            <a:extLst>
              <a:ext uri="{FF2B5EF4-FFF2-40B4-BE49-F238E27FC236}">
                <a16:creationId xmlns:a16="http://schemas.microsoft.com/office/drawing/2014/main" id="{73C13844-05F8-4D8F-950B-EF3CBAB75066}"/>
              </a:ext>
            </a:extLst>
          </p:cNvPr>
          <p:cNvSpPr/>
          <p:nvPr/>
        </p:nvSpPr>
        <p:spPr bwMode="auto">
          <a:xfrm>
            <a:off x="8993095" y="1836286"/>
            <a:ext cx="2441681" cy="604293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Other invited machine manufacturers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DB2EDB-489A-4797-986C-29B43DC5EF44}"/>
              </a:ext>
            </a:extLst>
          </p:cNvPr>
          <p:cNvSpPr/>
          <p:nvPr/>
        </p:nvSpPr>
        <p:spPr bwMode="auto">
          <a:xfrm>
            <a:off x="514351" y="430581"/>
            <a:ext cx="9029700" cy="935806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  <a:t>Machine manufacturers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  <a:t>involved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</a:rPr>
              <a:t>major actors in the AM sector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sz="1600" b="1" dirty="0"/>
              <a:t>Voluntary participation </a:t>
            </a:r>
            <a:r>
              <a:rPr lang="en-GB" sz="1600" dirty="0"/>
              <a:t>of machine manufacturers who can provide “in-kind” production of evaluation components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-128"/>
              <a:cs typeface="Arial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39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BADE751-E887-4B1C-89E8-2A87569538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BADE751-E887-4B1C-89E8-2A8756953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3AB5469-D7F6-4B35-B78C-0C15882859E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D197AB0-C85E-4C17-B985-0F0A7FF789A0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32A0A0"/>
          </a:solidFill>
          <a:ln w="38100">
            <a:solidFill>
              <a:srgbClr val="32A0A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Value Proposition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9" name="Rechteck 13">
            <a:extLst>
              <a:ext uri="{FF2B5EF4-FFF2-40B4-BE49-F238E27FC236}">
                <a16:creationId xmlns:a16="http://schemas.microsoft.com/office/drawing/2014/main" id="{C724BEE0-92B8-47C5-B586-A1986DFEBF9A}"/>
              </a:ext>
            </a:extLst>
          </p:cNvPr>
          <p:cNvSpPr/>
          <p:nvPr/>
        </p:nvSpPr>
        <p:spPr>
          <a:xfrm>
            <a:off x="566254" y="1733473"/>
            <a:ext cx="10292236" cy="4170372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>
                <a:effectLst/>
                <a:latin typeface="+mj-lt"/>
                <a:ea typeface="Calibri" panose="020F0502020204030204" pitchFamily="34" charset="0"/>
              </a:rPr>
              <a:t>Exclusive access for financers to the confidential report giving 100% transparency of the evaluation of </a:t>
            </a:r>
            <a:r>
              <a:rPr lang="en-GB" sz="1400">
                <a:latin typeface="+mj-lt"/>
                <a:ea typeface="Calibri" panose="020F0502020204030204" pitchFamily="34" charset="0"/>
              </a:rPr>
              <a:t>6</a:t>
            </a:r>
            <a:r>
              <a:rPr lang="en-GB" sz="1400">
                <a:effectLst/>
                <a:latin typeface="+mj-lt"/>
                <a:ea typeface="Calibri" panose="020F0502020204030204" pitchFamily="34" charset="0"/>
              </a:rPr>
              <a:t> Laser Powder Bed 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</a:rPr>
              <a:t>Fusion machines</a:t>
            </a:r>
            <a:endParaRPr lang="en-GB" sz="1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Unique report providing an overview of market-available equipment, with short project delivery time, based on a 5-month project timeline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Detailed insight in achieved results, which are in as-built condition, i.e. without post processing</a:t>
            </a:r>
            <a:endParaRPr lang="en-US" sz="1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both Technical and Commercial KPIs, CAPEX and OPEX, including productivity 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(based on established standards e.g. ASTM, ISO, NF)</a:t>
            </a:r>
            <a:endParaRPr lang="en-US" sz="1400" dirty="0">
              <a:latin typeface="+mj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Opportunity to compare results of machines which use equal powder, for identical topologies incl. test bars &amp; test component</a:t>
            </a:r>
            <a:endParaRPr lang="en-US" sz="1400" dirty="0">
              <a:latin typeface="+mj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Baseline to potentially compare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400">
                <a:effectLst/>
                <a:latin typeface="+mj-lt"/>
                <a:ea typeface="Calibri" panose="020F0502020204030204" pitchFamily="34" charset="0"/>
              </a:rPr>
              <a:t>your machine performance to the </a:t>
            </a:r>
            <a:r>
              <a:rPr lang="en-US" sz="1400">
                <a:latin typeface="+mj-lt"/>
                <a:ea typeface="Calibri" panose="020F0502020204030204" pitchFamily="34" charset="0"/>
              </a:rPr>
              <a:t>6</a:t>
            </a:r>
            <a:r>
              <a:rPr lang="en-US" sz="1400">
                <a:effectLst/>
                <a:latin typeface="+mj-lt"/>
                <a:ea typeface="Calibri" panose="020F0502020204030204" pitchFamily="34" charset="0"/>
              </a:rPr>
              <a:t> ones of this Initiative</a:t>
            </a:r>
            <a:endParaRPr lang="en-US" sz="1400">
              <a:effectLst/>
              <a:latin typeface="+mj-lt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+mj-lt"/>
              </a:rPr>
              <a:t>Database to potentially compare your printing performance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+mj-lt"/>
              </a:rPr>
              <a:t>Independent reporting (by impartial 3</a:t>
            </a:r>
            <a:r>
              <a:rPr lang="en-GB" sz="1400" baseline="30000" dirty="0">
                <a:latin typeface="+mj-lt"/>
              </a:rPr>
              <a:t>rd</a:t>
            </a:r>
            <a:r>
              <a:rPr lang="en-GB" sz="1400" dirty="0">
                <a:latin typeface="+mj-lt"/>
              </a:rPr>
              <a:t> party) and independent testing (all testing by single sovereign contractor)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+mj-lt"/>
              </a:rPr>
              <a:t>Enabling an informed decision for machine procurement or contractor selection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+mj-lt"/>
              </a:rPr>
              <a:t>Access to detailed repository/overview of all machine’s technical details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Provides information to support qualification of the technology for users </a:t>
            </a:r>
            <a:endParaRPr lang="en-GB" sz="1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+mj-lt"/>
              </a:rPr>
              <a:t>Comparatively low participation cost if critical number of ETN financers is reached</a:t>
            </a:r>
            <a:endParaRPr lang="en-US" sz="1400" dirty="0">
              <a:latin typeface="+mj-lt"/>
            </a:endParaRPr>
          </a:p>
        </p:txBody>
      </p:sp>
      <p:sp>
        <p:nvSpPr>
          <p:cNvPr id="17" name="Rechteck 17">
            <a:extLst>
              <a:ext uri="{FF2B5EF4-FFF2-40B4-BE49-F238E27FC236}">
                <a16:creationId xmlns:a16="http://schemas.microsoft.com/office/drawing/2014/main" id="{015113FD-821D-4A24-9942-583B13D5F795}"/>
              </a:ext>
            </a:extLst>
          </p:cNvPr>
          <p:cNvSpPr/>
          <p:nvPr/>
        </p:nvSpPr>
        <p:spPr bwMode="auto">
          <a:xfrm>
            <a:off x="566262" y="1490146"/>
            <a:ext cx="10292238" cy="487825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82F060-582A-4AA3-9A52-16E856669EB9}"/>
              </a:ext>
            </a:extLst>
          </p:cNvPr>
          <p:cNvSpPr/>
          <p:nvPr/>
        </p:nvSpPr>
        <p:spPr bwMode="auto">
          <a:xfrm>
            <a:off x="566264" y="1184987"/>
            <a:ext cx="10292236" cy="27358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Project value for involved ETN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92D06-F6A6-4E29-9F4C-1FD289477E60}"/>
              </a:ext>
            </a:extLst>
          </p:cNvPr>
          <p:cNvSpPr/>
          <p:nvPr/>
        </p:nvSpPr>
        <p:spPr bwMode="auto">
          <a:xfrm>
            <a:off x="542924" y="364271"/>
            <a:ext cx="9258998" cy="625755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</a:rPr>
              <a:t>The ETN L-PBF Machine Evaluation Initiative provides the ETN Participants with a unique holistic repository of machine’s </a:t>
            </a:r>
            <a:r>
              <a:rPr lang="en-GB" sz="1600" b="1" dirty="0">
                <a:effectLst/>
                <a:latin typeface="+mj-lt"/>
                <a:ea typeface="Calibri" panose="020F0502020204030204" pitchFamily="34" charset="0"/>
              </a:rPr>
              <a:t>productivity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en-GB" sz="1600" b="1" dirty="0">
                <a:effectLst/>
                <a:latin typeface="+mj-lt"/>
                <a:ea typeface="Calibri" panose="020F0502020204030204" pitchFamily="34" charset="0"/>
              </a:rPr>
              <a:t>quality information</a:t>
            </a:r>
            <a:endParaRPr lang="en-GB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BEFE686-2CFE-466D-B8D0-8003785780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BEFE686-2CFE-466D-B8D0-800378578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6E2EDBC8-6E87-41BC-82BA-8B523187921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3D649728-3BA0-40CC-B5F4-BC5B6251D354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788791"/>
          </a:solidFill>
          <a:ln w="38100">
            <a:solidFill>
              <a:srgbClr val="788791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Project Provisional Timeline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3562F-FD5D-4B70-B44F-D80A8F7E947C}"/>
              </a:ext>
            </a:extLst>
          </p:cNvPr>
          <p:cNvSpPr txBox="1"/>
          <p:nvPr/>
        </p:nvSpPr>
        <p:spPr>
          <a:xfrm>
            <a:off x="7854220" y="6560273"/>
            <a:ext cx="914400" cy="2511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BE" sz="1200" b="1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Project start</a:t>
            </a:r>
            <a:endParaRPr lang="en-BE" sz="1200" b="1" dirty="0">
              <a:solidFill>
                <a:schemeClr val="tx1"/>
              </a:solidFill>
              <a:latin typeface="+mn-lt"/>
              <a:ea typeface="Arial" panose="020B0604020202020204" pitchFamily="34" charset="-128"/>
              <a:cs typeface="Arial" panose="020B0604020202020204" pitchFamily="34" charset="-128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B7BDE68D-8B1C-4640-80A6-BB8B943F8BE3}"/>
              </a:ext>
            </a:extLst>
          </p:cNvPr>
          <p:cNvSpPr/>
          <p:nvPr/>
        </p:nvSpPr>
        <p:spPr bwMode="auto">
          <a:xfrm>
            <a:off x="7430056" y="6402897"/>
            <a:ext cx="295072" cy="40856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BE" sz="1800" dirty="0">
              <a:solidFill>
                <a:schemeClr val="tx1"/>
              </a:solidFill>
              <a:latin typeface="+mn-lt"/>
              <a:ea typeface="Arial" panose="020B0604020202020204" pitchFamily="34" charset="-128"/>
              <a:cs typeface="Arial" panose="020B0604020202020204" pitchFamily="34" charset="-128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AEB0ECD-E860-46D6-A6AB-2AB78C24EF9C}"/>
              </a:ext>
            </a:extLst>
          </p:cNvPr>
          <p:cNvSpPr/>
          <p:nvPr/>
        </p:nvSpPr>
        <p:spPr bwMode="auto">
          <a:xfrm>
            <a:off x="11444452" y="6449438"/>
            <a:ext cx="295072" cy="40856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BE" sz="1800" dirty="0">
              <a:solidFill>
                <a:schemeClr val="tx1"/>
              </a:solidFill>
              <a:latin typeface="+mn-lt"/>
              <a:ea typeface="Arial" panose="020B0604020202020204" pitchFamily="34" charset="-128"/>
              <a:cs typeface="Arial" panose="020B060402020202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3596B-8101-4166-AFC5-1A2F79CB4782}"/>
              </a:ext>
            </a:extLst>
          </p:cNvPr>
          <p:cNvSpPr txBox="1"/>
          <p:nvPr/>
        </p:nvSpPr>
        <p:spPr>
          <a:xfrm>
            <a:off x="10170701" y="6560273"/>
            <a:ext cx="1101735" cy="2511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BE" sz="1200" b="1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Report delivery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E93BE4-5BE9-4F49-8931-F88B6B86446A}"/>
              </a:ext>
            </a:extLst>
          </p:cNvPr>
          <p:cNvSpPr/>
          <p:nvPr/>
        </p:nvSpPr>
        <p:spPr bwMode="auto">
          <a:xfrm>
            <a:off x="542924" y="364271"/>
            <a:ext cx="6227527" cy="759844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effectLst/>
                <a:latin typeface="+mj-lt"/>
                <a:ea typeface="Calibri" panose="020F0502020204030204" pitchFamily="34" charset="0"/>
              </a:rPr>
              <a:t>Short project delivery time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</a:rPr>
              <a:t>, based on a 5-month project timeline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ea typeface="Calibri" panose="020F0502020204030204" pitchFamily="34" charset="0"/>
              </a:rPr>
              <a:t>Commitment</a:t>
            </a:r>
            <a:r>
              <a:rPr lang="en-GB" sz="1600" dirty="0">
                <a:ea typeface="Calibri" panose="020F0502020204030204" pitchFamily="34" charset="0"/>
              </a:rPr>
              <a:t> of ETN Members is key to run this initiative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82951-485F-4BB4-900D-A7BCC65B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430" y="1124423"/>
            <a:ext cx="10101671" cy="52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2324050-E524-4BCB-888B-5AAC656C8F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2324050-E524-4BCB-888B-5AAC656C8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875A0BA-66C8-46BA-8775-B1AE83D2C9B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GB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7AD88224-4766-41EE-8CD6-F356416F7D34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7DD2E6"/>
          </a:solidFill>
          <a:ln w="38100">
            <a:solidFill>
              <a:srgbClr val="7DD2E6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Report content (1/2)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8262B7BF-C1AD-444F-BF4E-AF0D4EE337CA}"/>
              </a:ext>
            </a:extLst>
          </p:cNvPr>
          <p:cNvSpPr/>
          <p:nvPr/>
        </p:nvSpPr>
        <p:spPr bwMode="auto">
          <a:xfrm>
            <a:off x="542924" y="1737261"/>
            <a:ext cx="10344151" cy="481744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B220B2D4-2C1E-4392-992A-F934472D3355}"/>
              </a:ext>
            </a:extLst>
          </p:cNvPr>
          <p:cNvSpPr/>
          <p:nvPr/>
        </p:nvSpPr>
        <p:spPr bwMode="auto">
          <a:xfrm>
            <a:off x="542924" y="1737262"/>
            <a:ext cx="10344151" cy="301078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1/ Assessment Criteria &amp; Equipment Evaluation Key Performance Indicators (KPIs)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21" name="Tabelle 6">
            <a:extLst>
              <a:ext uri="{FF2B5EF4-FFF2-40B4-BE49-F238E27FC236}">
                <a16:creationId xmlns:a16="http://schemas.microsoft.com/office/drawing/2014/main" id="{2771880A-C171-44D5-8831-1F552A4A2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47683"/>
              </p:ext>
            </p:extLst>
          </p:nvPr>
        </p:nvGraphicFramePr>
        <p:xfrm>
          <a:off x="1063398" y="2121972"/>
          <a:ext cx="9303201" cy="4432737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744789">
                  <a:extLst>
                    <a:ext uri="{9D8B030D-6E8A-4147-A177-3AD203B41FA5}">
                      <a16:colId xmlns:a16="http://schemas.microsoft.com/office/drawing/2014/main" val="516262702"/>
                    </a:ext>
                  </a:extLst>
                </a:gridCol>
                <a:gridCol w="6558412">
                  <a:extLst>
                    <a:ext uri="{9D8B030D-6E8A-4147-A177-3AD203B41FA5}">
                      <a16:colId xmlns:a16="http://schemas.microsoft.com/office/drawing/2014/main" val="831553581"/>
                    </a:ext>
                  </a:extLst>
                </a:gridCol>
              </a:tblGrid>
              <a:tr h="623842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basics 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handling incl. usability &amp; preparation as well as change over time;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Ergonomics, layer thickness, re-coater times, bulk parameters, contour parameters, powder utilization / losses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58807"/>
                  </a:ext>
                </a:extLst>
              </a:tr>
              <a:tr h="28757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portfolio</a:t>
                      </a:r>
                      <a:endParaRPr lang="en-US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 of materials including standard parameter sets available for machine;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source </a:t>
                      </a:r>
                      <a:r>
                        <a:rPr lang="en-US" sz="1200" dirty="0"/>
                        <a:t>vs. multiple suppliers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266325"/>
                  </a:ext>
                </a:extLst>
              </a:tr>
              <a:tr h="470453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Envelope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 x/y/z determining maximal part size, that can be fitted on the build tray and productivity (maximum number of parts that can be printed in this envelope at one print job)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85647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integration &amp; data access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interfaces &amp; machine openness / influenceable variables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013226"/>
                  </a:ext>
                </a:extLst>
              </a:tr>
              <a:tr h="718152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and Manufactured part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Process:  stability &amp; repeatability influencing machine availability and yield;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Manufactured part: observed defects, geometry, microstructure &amp; mechanical performance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2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u="sng" dirty="0"/>
                        <a:t>KPIs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Material properties: static, micro structure, micro grain structure, anisotropy, feature resolution &amp; accuracy, dimensional tolerances, residual stress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See also the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esting scope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14081"/>
                  </a:ext>
                </a:extLst>
              </a:tr>
              <a:tr h="43334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Productivity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Simulation &amp; experiment in terms of time &amp; costs per part (e.g. maximum number of parts that can be printed in the envelope at one print job, incl. with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components stacking)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39923"/>
                  </a:ext>
                </a:extLst>
              </a:tr>
              <a:tr h="294198">
                <a:tc>
                  <a:txBody>
                    <a:bodyPr/>
                    <a:lstStyle/>
                    <a:p>
                      <a:r>
                        <a:rPr lang="en-US" sz="1200" b="1" dirty="0"/>
                        <a:t>Transferability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 frozen build parameter sets from one machine to other of same type, same supplier, same 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824722"/>
                  </a:ext>
                </a:extLst>
              </a:tr>
              <a:tr h="300709">
                <a:tc>
                  <a:txBody>
                    <a:bodyPr/>
                    <a:lstStyle/>
                    <a:p>
                      <a:r>
                        <a:rPr lang="en-US" sz="1200" b="1" dirty="0"/>
                        <a:t>Costs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Cost for printed part, </a:t>
                      </a:r>
                      <a:r>
                        <a:rPr lang="en-US" sz="1200" dirty="0" err="1"/>
                        <a:t>CapEx</a:t>
                      </a:r>
                      <a:r>
                        <a:rPr lang="en-US" sz="1200" dirty="0"/>
                        <a:t> &amp; </a:t>
                      </a:r>
                      <a:r>
                        <a:rPr lang="en-US" sz="1200" dirty="0" err="1"/>
                        <a:t>OpEx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069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EA9DD6-076B-4D1F-BD29-86F4B50B81B8}"/>
              </a:ext>
            </a:extLst>
          </p:cNvPr>
          <p:cNvSpPr txBox="1"/>
          <p:nvPr/>
        </p:nvSpPr>
        <p:spPr>
          <a:xfrm>
            <a:off x="6826313" y="655470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BE" sz="1200" dirty="0">
                <a:solidFill>
                  <a:schemeClr val="tx1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V. Moens</a:t>
            </a:r>
            <a:endParaRPr lang="en-BE" sz="1200" dirty="0">
              <a:solidFill>
                <a:schemeClr val="tx1"/>
              </a:solidFill>
              <a:latin typeface="+mn-lt"/>
              <a:ea typeface="Arial" panose="020B0604020202020204" pitchFamily="34" charset="-128"/>
              <a:cs typeface="Arial" panose="020B060402020202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61400B-8D47-430D-B40C-2C71853F9C9C}"/>
              </a:ext>
            </a:extLst>
          </p:cNvPr>
          <p:cNvSpPr/>
          <p:nvPr/>
        </p:nvSpPr>
        <p:spPr bwMode="auto">
          <a:xfrm>
            <a:off x="542924" y="364271"/>
            <a:ext cx="8994776" cy="1289357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Unique report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providing an overview of market-available equipment, with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detailed insight 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in the achieved results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Complete transparency 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</a:rPr>
              <a:t>on the evaluation of Laser Powder Bed Fusion machines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>
                <a:ea typeface="Calibri" panose="020F0502020204030204" pitchFamily="34" charset="0"/>
              </a:rPr>
              <a:t>Comparison</a:t>
            </a:r>
            <a:r>
              <a:rPr lang="en-US" sz="1600" dirty="0">
                <a:ea typeface="Calibri" panose="020F0502020204030204" pitchFamily="34" charset="0"/>
              </a:rPr>
              <a:t> of both Technical and Commercial KPIs, CAPEX and OPEX, including productivity </a:t>
            </a:r>
          </a:p>
        </p:txBody>
      </p:sp>
    </p:spTree>
    <p:extLst>
      <p:ext uri="{BB962C8B-B14F-4D97-AF65-F5344CB8AC3E}">
        <p14:creationId xmlns:p14="http://schemas.microsoft.com/office/powerpoint/2010/main" val="30244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2324050-E524-4BCB-888B-5AAC656C8F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2324050-E524-4BCB-888B-5AAC656C8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875A0BA-66C8-46BA-8775-B1AE83D2C9B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GB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7AD88224-4766-41EE-8CD6-F356416F7D34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7DD2E6"/>
          </a:solidFill>
          <a:ln w="38100">
            <a:solidFill>
              <a:srgbClr val="7DD2E6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Report content (2/2)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8262B7BF-C1AD-444F-BF4E-AF0D4EE337CA}"/>
              </a:ext>
            </a:extLst>
          </p:cNvPr>
          <p:cNvSpPr/>
          <p:nvPr/>
        </p:nvSpPr>
        <p:spPr bwMode="auto">
          <a:xfrm>
            <a:off x="542924" y="2020306"/>
            <a:ext cx="11234055" cy="17555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B220B2D4-2C1E-4392-992A-F934472D3355}"/>
              </a:ext>
            </a:extLst>
          </p:cNvPr>
          <p:cNvSpPr/>
          <p:nvPr/>
        </p:nvSpPr>
        <p:spPr bwMode="auto">
          <a:xfrm>
            <a:off x="542925" y="2020306"/>
            <a:ext cx="11234054" cy="30413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2/ Equipment technical documentation &amp; Print job log information</a:t>
            </a:r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BF098476-2933-4A39-9271-4F69081D36BA}"/>
              </a:ext>
            </a:extLst>
          </p:cNvPr>
          <p:cNvSpPr/>
          <p:nvPr/>
        </p:nvSpPr>
        <p:spPr>
          <a:xfrm>
            <a:off x="1317568" y="2480675"/>
            <a:ext cx="9556864" cy="1224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Model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Process basics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Material portfolio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Build envelope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Digital integration &amp; data access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Availability of quality monitoring system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Number of power sources (multi-laser allowed)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Cost of one machine (HW cost, maintenance cost, service costs; max running hours, guaranteed uptime)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Print job log information</a:t>
            </a: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6FF9E873-EF0F-4645-AEAF-A9AB1EC7BA25}"/>
              </a:ext>
            </a:extLst>
          </p:cNvPr>
          <p:cNvSpPr/>
          <p:nvPr/>
        </p:nvSpPr>
        <p:spPr bwMode="auto">
          <a:xfrm>
            <a:off x="542924" y="4110395"/>
            <a:ext cx="11281811" cy="236297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0" rIns="108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</a:pPr>
            <a:endParaRPr lang="en-US" sz="16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5" name="Rechteck 10">
            <a:extLst>
              <a:ext uri="{FF2B5EF4-FFF2-40B4-BE49-F238E27FC236}">
                <a16:creationId xmlns:a16="http://schemas.microsoft.com/office/drawing/2014/main" id="{2BE46EA1-FB8C-4996-AC5F-D625F07E629F}"/>
              </a:ext>
            </a:extLst>
          </p:cNvPr>
          <p:cNvSpPr/>
          <p:nvPr/>
        </p:nvSpPr>
        <p:spPr bwMode="auto">
          <a:xfrm>
            <a:off x="542924" y="4110395"/>
            <a:ext cx="11281811" cy="30413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3/ Testing scope &amp; geometries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27F1E5-0D4B-485A-A376-28AD6E13E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52773"/>
              </p:ext>
            </p:extLst>
          </p:nvPr>
        </p:nvGraphicFramePr>
        <p:xfrm>
          <a:off x="851921" y="4626153"/>
          <a:ext cx="10570040" cy="900000"/>
        </p:xfrm>
        <a:graphic>
          <a:graphicData uri="http://schemas.openxmlformats.org/drawingml/2006/table">
            <a:tbl>
              <a:tblPr/>
              <a:tblGrid>
                <a:gridCol w="1057004">
                  <a:extLst>
                    <a:ext uri="{9D8B030D-6E8A-4147-A177-3AD203B41FA5}">
                      <a16:colId xmlns:a16="http://schemas.microsoft.com/office/drawing/2014/main" val="1732421803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66828360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42130962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279508202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750477758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1365491074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180343939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468391555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84807787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916289901"/>
                    </a:ext>
                  </a:extLst>
                </a:gridCol>
              </a:tblGrid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 testing 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Metallurgical analysis and NDT 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440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Tensile testing at room temperature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 testing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 test after corrosion test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Charpy impact testing at room temperature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Hardness measurement at room temperature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Archimedes relative density measurements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Powder capsule characterization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Destructive examination by optical microscopy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Destructive examination by scanning electron microscopy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/ Volumetric NDT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2364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F0CE95-26D8-485E-A3A2-03DA51FE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59608"/>
              </p:ext>
            </p:extLst>
          </p:nvPr>
        </p:nvGraphicFramePr>
        <p:xfrm>
          <a:off x="851921" y="5717919"/>
          <a:ext cx="5285020" cy="648000"/>
        </p:xfrm>
        <a:graphic>
          <a:graphicData uri="http://schemas.openxmlformats.org/drawingml/2006/table">
            <a:tbl>
              <a:tblPr/>
              <a:tblGrid>
                <a:gridCol w="1057004">
                  <a:extLst>
                    <a:ext uri="{9D8B030D-6E8A-4147-A177-3AD203B41FA5}">
                      <a16:colId xmlns:a16="http://schemas.microsoft.com/office/drawing/2014/main" val="1732421803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66828360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42130962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279508202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3750477758"/>
                    </a:ext>
                  </a:extLst>
                </a:gridCol>
              </a:tblGrid>
              <a:tr h="252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Powder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440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Chemical composition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Particle size distribution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Particle morphology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Flowability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Trace elements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2364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09A67330-4C58-4095-ADD9-57406C0DFBC2}"/>
              </a:ext>
            </a:extLst>
          </p:cNvPr>
          <p:cNvSpPr/>
          <p:nvPr/>
        </p:nvSpPr>
        <p:spPr bwMode="auto">
          <a:xfrm>
            <a:off x="542924" y="364271"/>
            <a:ext cx="9248776" cy="1297029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Machine’s technical details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Access to detailed repository/overview of all machine’s technical details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Testing results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Opportunity to compare results of machines which use equal powder, for identical topologies</a:t>
            </a:r>
          </a:p>
        </p:txBody>
      </p:sp>
    </p:spTree>
    <p:extLst>
      <p:ext uri="{BB962C8B-B14F-4D97-AF65-F5344CB8AC3E}">
        <p14:creationId xmlns:p14="http://schemas.microsoft.com/office/powerpoint/2010/main" val="9301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BEFE686-2CFE-466D-B8D0-8003785780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BEFE686-2CFE-466D-B8D0-800378578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6E2EDBC8-6E87-41BC-82BA-8B523187921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sz="2199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B2C347DF-89E2-41B2-9D21-F9027F8E5467}"/>
              </a:ext>
            </a:extLst>
          </p:cNvPr>
          <p:cNvSpPr/>
          <p:nvPr/>
        </p:nvSpPr>
        <p:spPr bwMode="auto">
          <a:xfrm>
            <a:off x="0" y="18567"/>
            <a:ext cx="3489649" cy="261351"/>
          </a:xfrm>
          <a:prstGeom prst="rect">
            <a:avLst/>
          </a:prstGeom>
          <a:solidFill>
            <a:srgbClr val="32A0A0"/>
          </a:solidFill>
          <a:ln w="38100">
            <a:solidFill>
              <a:srgbClr val="32A0A0"/>
            </a:solidFill>
            <a:miter lim="800000"/>
            <a:headEnd/>
            <a:tailEnd/>
          </a:ln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Budget &amp; Costs</a:t>
            </a:r>
            <a:endParaRPr lang="en-US" sz="1400" b="1" dirty="0"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D23894-2429-42A6-A8D9-FBAD178AF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00142"/>
              </p:ext>
            </p:extLst>
          </p:nvPr>
        </p:nvGraphicFramePr>
        <p:xfrm>
          <a:off x="624392" y="5031743"/>
          <a:ext cx="4566000" cy="1186149"/>
        </p:xfrm>
        <a:graphic>
          <a:graphicData uri="http://schemas.openxmlformats.org/drawingml/2006/table">
            <a:tbl>
              <a:tblPr/>
              <a:tblGrid>
                <a:gridCol w="912972">
                  <a:extLst>
                    <a:ext uri="{9D8B030D-6E8A-4147-A177-3AD203B41FA5}">
                      <a16:colId xmlns:a16="http://schemas.microsoft.com/office/drawing/2014/main" val="2287256812"/>
                    </a:ext>
                  </a:extLst>
                </a:gridCol>
                <a:gridCol w="1525463">
                  <a:extLst>
                    <a:ext uri="{9D8B030D-6E8A-4147-A177-3AD203B41FA5}">
                      <a16:colId xmlns:a16="http://schemas.microsoft.com/office/drawing/2014/main" val="2404811655"/>
                    </a:ext>
                  </a:extLst>
                </a:gridCol>
                <a:gridCol w="2127565">
                  <a:extLst>
                    <a:ext uri="{9D8B030D-6E8A-4147-A177-3AD203B41FA5}">
                      <a16:colId xmlns:a16="http://schemas.microsoft.com/office/drawing/2014/main" val="3753178838"/>
                    </a:ext>
                  </a:extLst>
                </a:gridCol>
              </a:tblGrid>
              <a:tr h="1746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ETN members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job/participant</a:t>
                      </a:r>
                      <a:b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 ETN powder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job/participant with ETN powder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+ 3 extra jobs with OEM Powder (*)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657449"/>
                  </a:ext>
                </a:extLst>
              </a:tr>
              <a:tr h="174673"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€122,986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€158,890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680841"/>
                  </a:ext>
                </a:extLst>
              </a:tr>
              <a:tr h="174673"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€24,597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€31,778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16081"/>
                  </a:ext>
                </a:extLst>
              </a:tr>
              <a:tr h="176307"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€12,299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€15,889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47551"/>
                  </a:ext>
                </a:extLst>
              </a:tr>
              <a:tr h="174673"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€8,199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€10,593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207868"/>
                  </a:ext>
                </a:extLst>
              </a:tr>
              <a:tr h="174673"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€6,149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€7,945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28607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9097073-1878-4285-8101-BE5D7DF44FDE}"/>
              </a:ext>
            </a:extLst>
          </p:cNvPr>
          <p:cNvGrpSpPr/>
          <p:nvPr/>
        </p:nvGrpSpPr>
        <p:grpSpPr>
          <a:xfrm>
            <a:off x="270587" y="971161"/>
            <a:ext cx="5498842" cy="3417163"/>
            <a:chOff x="270587" y="971161"/>
            <a:chExt cx="5498842" cy="341716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91E783-8AC1-48A3-945C-1412A2DBE5F4}"/>
                </a:ext>
              </a:extLst>
            </p:cNvPr>
            <p:cNvSpPr/>
            <p:nvPr/>
          </p:nvSpPr>
          <p:spPr>
            <a:xfrm>
              <a:off x="270587" y="1325947"/>
              <a:ext cx="5389984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lvl="1" indent="-174625">
                <a:spcAft>
                  <a:spcPts val="0"/>
                </a:spcAft>
                <a:buFont typeface="+mj-lt"/>
                <a:buAutoNum type="alphaLcParenR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nl-BE" sz="12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Machine manufacturers </a:t>
              </a: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to deliver evaluation parts on a voluntary basis (“in-kind” production of evaluation components) and thus use this evaluation initiative for business development purposes</a:t>
              </a:r>
            </a:p>
            <a:p>
              <a:pPr marL="174625" lvl="1" indent="-174625">
                <a:spcAft>
                  <a:spcPts val="0"/>
                </a:spcAft>
                <a:buFont typeface="+mj-lt"/>
                <a:buAutoNum type="alphaLcParenR"/>
              </a:pPr>
              <a:endParaRPr lang="nl-BE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  <a:p>
              <a:pPr marL="174625" lvl="1" indent="-174625">
                <a:spcAft>
                  <a:spcPts val="0"/>
                </a:spcAft>
                <a:buFont typeface="+mj-lt"/>
                <a:buAutoNum type="alphaLcParenR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nl-BE" sz="12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Third party</a:t>
              </a: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631825" lvl="2" indent="-174625"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project management and independent assurance that the participants adhere to the conditions and requirements of the initiative</a:t>
              </a:r>
            </a:p>
            <a:p>
              <a:pPr marL="631825" lvl="2" indent="-174625"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follow industry practices for the gathering and consolidation of data, and ensure traceability of results – standard ASTM F3303-2018</a:t>
              </a:r>
              <a:endParaRPr lang="de-DE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  <a:p>
              <a:pPr marL="631825" lvl="2" indent="-174625"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witness of printing and/or testing activities</a:t>
              </a:r>
            </a:p>
            <a:p>
              <a:pPr marL="631825" lvl="2" indent="-174625"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provide a report of evaluation result</a:t>
              </a:r>
            </a:p>
            <a:p>
              <a:pPr marL="457200" lvl="2"/>
              <a:endParaRPr lang="nl-BE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  <a:p>
              <a:pPr marL="174625" lvl="1" indent="-174625">
                <a:spcAft>
                  <a:spcPts val="0"/>
                </a:spcAft>
                <a:buFont typeface="+mj-lt"/>
                <a:buAutoNum type="alphaLcParenR"/>
              </a:pP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nl-BE" sz="12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Powder &amp; Testing Program</a:t>
              </a:r>
              <a:b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</a:br>
              <a:r>
                <a:rPr lang="nl-BE" sz="12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Neutral entity will carry out the assessment program and characterize the parts (universities, R&amp;D centers…) 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8C64ECD-1049-409B-8E62-03CC8779B423}"/>
                </a:ext>
              </a:extLst>
            </p:cNvPr>
            <p:cNvSpPr/>
            <p:nvPr/>
          </p:nvSpPr>
          <p:spPr bwMode="auto">
            <a:xfrm>
              <a:off x="270588" y="971162"/>
              <a:ext cx="5498841" cy="337224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108000" tIns="360000" rIns="108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</a:pPr>
              <a:endParaRPr lang="en-US" sz="1600" dirty="0"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18" name="Rechteck 16">
              <a:extLst>
                <a:ext uri="{FF2B5EF4-FFF2-40B4-BE49-F238E27FC236}">
                  <a16:creationId xmlns:a16="http://schemas.microsoft.com/office/drawing/2014/main" id="{177B56A6-62D3-4C2E-BD73-BC6B3BC0991A}"/>
                </a:ext>
              </a:extLst>
            </p:cNvPr>
            <p:cNvSpPr/>
            <p:nvPr/>
          </p:nvSpPr>
          <p:spPr bwMode="auto">
            <a:xfrm>
              <a:off x="270589" y="971161"/>
              <a:ext cx="5498840" cy="35478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108000" tIns="36000" rIns="108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 charset="-128"/>
                </a:rPr>
                <a:t>Budget &amp; Costs considerations</a:t>
              </a:r>
            </a:p>
          </p:txBody>
        </p: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4EED259-5BDB-434A-990C-14C3BA9B3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962260"/>
              </p:ext>
            </p:extLst>
          </p:nvPr>
        </p:nvGraphicFramePr>
        <p:xfrm>
          <a:off x="5960344" y="1352448"/>
          <a:ext cx="6139530" cy="54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6340D96-DB4B-41FA-ABFA-459EA8FF3F29}"/>
              </a:ext>
            </a:extLst>
          </p:cNvPr>
          <p:cNvGrpSpPr/>
          <p:nvPr/>
        </p:nvGrpSpPr>
        <p:grpSpPr>
          <a:xfrm>
            <a:off x="270587" y="4482930"/>
            <a:ext cx="5498842" cy="1992605"/>
            <a:chOff x="270587" y="4580210"/>
            <a:chExt cx="5498842" cy="1992605"/>
          </a:xfrm>
        </p:grpSpPr>
        <p:sp>
          <p:nvSpPr>
            <p:cNvPr id="26" name="Rechteck 17">
              <a:extLst>
                <a:ext uri="{FF2B5EF4-FFF2-40B4-BE49-F238E27FC236}">
                  <a16:creationId xmlns:a16="http://schemas.microsoft.com/office/drawing/2014/main" id="{90F19E18-F764-4C3E-8FBA-0AD51213500D}"/>
                </a:ext>
              </a:extLst>
            </p:cNvPr>
            <p:cNvSpPr/>
            <p:nvPr/>
          </p:nvSpPr>
          <p:spPr bwMode="auto">
            <a:xfrm>
              <a:off x="270587" y="4580210"/>
              <a:ext cx="5498841" cy="199260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vert="horz" wrap="square" lIns="108000" tIns="360000" rIns="108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</a:pPr>
              <a:endParaRPr lang="en-US" sz="1600" dirty="0"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28" name="Rechteck 18">
              <a:extLst>
                <a:ext uri="{FF2B5EF4-FFF2-40B4-BE49-F238E27FC236}">
                  <a16:creationId xmlns:a16="http://schemas.microsoft.com/office/drawing/2014/main" id="{AE167B0A-A18E-4214-A8F5-4BD614D5518D}"/>
                </a:ext>
              </a:extLst>
            </p:cNvPr>
            <p:cNvSpPr/>
            <p:nvPr/>
          </p:nvSpPr>
          <p:spPr bwMode="auto">
            <a:xfrm>
              <a:off x="270588" y="4580211"/>
              <a:ext cx="5498841" cy="454437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vert="horz" wrap="square" lIns="108000" tIns="36000" rIns="108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 charset="-128"/>
                </a:rPr>
                <a:t>Individual financial contribution </a:t>
              </a: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</a:pPr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ea typeface="ＭＳ Ｐゴシック" charset="-128"/>
                </a:rPr>
                <a:t>Based on 6 machine manufacturers</a:t>
              </a:r>
            </a:p>
          </p:txBody>
        </p:sp>
        <p:sp>
          <p:nvSpPr>
            <p:cNvPr id="15" name="Rechteck 4">
              <a:extLst>
                <a:ext uri="{FF2B5EF4-FFF2-40B4-BE49-F238E27FC236}">
                  <a16:creationId xmlns:a16="http://schemas.microsoft.com/office/drawing/2014/main" id="{CEED4E78-6590-4A24-B773-16E98266D8D2}"/>
                </a:ext>
              </a:extLst>
            </p:cNvPr>
            <p:cNvSpPr/>
            <p:nvPr/>
          </p:nvSpPr>
          <p:spPr>
            <a:xfrm>
              <a:off x="3069124" y="6315173"/>
              <a:ext cx="25700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Aft>
                  <a:spcPts val="0"/>
                </a:spcAft>
              </a:pPr>
              <a:r>
                <a:rPr lang="en-US" sz="1000" i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(*) 3DSystems, Renishaw, SLM Solutions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AF2D4E-43A3-4938-AD8E-61E59EC04305}"/>
              </a:ext>
            </a:extLst>
          </p:cNvPr>
          <p:cNvSpPr/>
          <p:nvPr/>
        </p:nvSpPr>
        <p:spPr bwMode="auto">
          <a:xfrm>
            <a:off x="542924" y="364271"/>
            <a:ext cx="7929867" cy="370083"/>
          </a:xfrm>
          <a:prstGeom prst="rect">
            <a:avLst/>
          </a:prstGeom>
          <a:noFill/>
          <a:ln>
            <a:solidFill>
              <a:srgbClr val="50BED7"/>
            </a:solidFill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sz="1600" b="1" dirty="0">
                <a:solidFill>
                  <a:srgbClr val="000000"/>
                </a:solidFill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Comparatively low participation cost </a:t>
            </a:r>
            <a:r>
              <a:rPr lang="en-GB" sz="1600" dirty="0">
                <a:solidFill>
                  <a:srgbClr val="000000"/>
                </a:solidFill>
                <a:ea typeface="Arial" panose="020B0604020202020204" pitchFamily="34" charset="-128"/>
                <a:cs typeface="Arial" panose="020B0604020202020204" pitchFamily="34" charset="-128"/>
                <a:sym typeface="Wingdings" panose="05000000000000000000" pitchFamily="2" charset="2"/>
              </a:rPr>
              <a:t>if critical number of ETN financers is reached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-128"/>
              <a:cs typeface="Arial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07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40887b0-086c-4ff4-2016-b5b55c2754e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vq64mfZy6r9wBFpimZ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.k_60efxG8THN1Fk9y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NY1IqsFZH.E1C5ypPLe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NY1IqsFZH.E1C5ypPL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1_DZtGOv2xAkC20R7m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dyqUZhVuPpqjE4XEAo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djGNgMZyCldxLzrLoa7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1_DZtGOv2xAkC20R7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1_DZtGOv2xAkC20R7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djGNgMZyCldxLzrLoa7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KCxUpgUjU2kycnBMso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heme/theme1.xml><?xml version="1.0" encoding="utf-8"?>
<a:theme xmlns:a="http://schemas.openxmlformats.org/drawingml/2006/main" name="1_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Arial" charset="0"/>
          <a:buNone/>
          <a:defRPr sz="1800" dirty="0" smtClean="0">
            <a:solidFill>
              <a:schemeClr val="tx1"/>
            </a:solidFill>
            <a:latin typeface="+mn-lt"/>
            <a:ea typeface="Arial" panose="020B0604020202020204" pitchFamily="34" charset="-128"/>
            <a:cs typeface="Arial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" panose="020B0604020202020204" pitchFamily="34" charset="-128"/>
            <a:cs typeface="Arial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 + Navigation</Name>
  <PpLayout>32</PpLayout>
  <Index>21</Index>
</p4ppTags>
</file>

<file path=customXml/item10.xml><?xml version="1.0" encoding="utf-8"?>
<p4ppTags>
  <Name>One object (large)</Name>
  <PpLayout>16</PpLayout>
  <Index>10</Index>
</p4ppTags>
</file>

<file path=customXml/item11.xml><?xml version="1.0" encoding="utf-8"?>
<p4ppTags>
  <Name>One object (large) + Navigation</Name>
  <PpLayout>32</PpLayout>
  <Index>17</Index>
</p4ppTags>
</file>

<file path=customXml/item12.xml><?xml version="1.0" encoding="utf-8"?>
<p4ppTags>
  <Name>Free Content</Name>
  <PpLayout>11</PpLayout>
  <Index>9</Index>
</p4ppTags>
</file>

<file path=customXml/item13.xml><?xml version="1.0" encoding="utf-8"?>
<p4ppTags/>
</file>

<file path=customXml/item14.xml><?xml version="1.0" encoding="utf-8"?>
<p4ppTags>
  <Name>Four objects</Name>
  <PpLayout>24</PpLayout>
  <Index>15</Index>
</p4ppTags>
</file>

<file path=customXml/item15.xml><?xml version="1.0" encoding="utf-8"?>
<p4ppTags>
  <Name>Three columns + Navigation</Name>
  <PpLayout>32</PpLayout>
  <Index>20</Index>
</p4ppTags>
</file>

<file path=customXml/item16.xml><?xml version="1.0" encoding="utf-8"?>
<p4ppTags>
  <Name>Four objects + Navigation</Name>
  <PpLayout>32</PpLayout>
  <Index>22</Index>
</p4ppTags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p4ppTags>
  <Name>One object (small)</Name>
  <PpLayout>16</PpLayout>
  <Index>11</Index>
</p4ppTag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5B93EF858CF419A61FF865E4C8535" ma:contentTypeVersion="4" ma:contentTypeDescription="Create a new document." ma:contentTypeScope="" ma:versionID="ac7ca8dba667434df3eeb6c973848074">
  <xsd:schema xmlns:xsd="http://www.w3.org/2001/XMLSchema" xmlns:xs="http://www.w3.org/2001/XMLSchema" xmlns:p="http://schemas.microsoft.com/office/2006/metadata/properties" xmlns:ns2="683e88f2-da80-438f-8dea-d4e6177bfd8f" targetNamespace="http://schemas.microsoft.com/office/2006/metadata/properties" ma:root="true" ma:fieldsID="53c7c1bef398299fe23b1343a533dab6" ns2:_="">
    <xsd:import namespace="683e88f2-da80-438f-8dea-d4e6177bfd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e88f2-da80-438f-8dea-d4e6177bfd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4ppTags>
  <Name>One object (small) + Navigation</Name>
  <PpLayout>32</PpLayout>
  <Index>18</Index>
</p4ppTags>
</file>

<file path=customXml/item4.xml><?xml version="1.0" encoding="utf-8"?>
<p4ppTags>
  <Name>Three columns</Name>
  <PpLayout>32</PpLayout>
  <Index>14</Index>
</p4ppTags>
</file>

<file path=customXml/item5.xml><?xml version="1.0" encoding="utf-8"?>
<p4ppTags>
  <Name>Text + Index</Name>
  <PpLayout>32</PpLayout>
  <Index>8</Index>
</p4ppTag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p4ppTags>
  <Name>Two columns + Navigation</Name>
  <PpLayout>32</PpLayout>
  <Index>19</Index>
</p4ppTags>
</file>

<file path=customXml/item8.xml><?xml version="1.0" encoding="utf-8"?>
<p4ppTags>
  <Name>Free Content + Navigation</Name>
  <PpLayout>32</PpLayout>
  <Index>16</Index>
</p4ppTags>
</file>

<file path=customXml/item9.xml><?xml version="1.0" encoding="utf-8"?>
<p4ppTags>
  <Name>Two columns</Name>
  <PpLayout>29</PpLayout>
  <Index>12</Index>
</p4ppTags>
</file>

<file path=customXml/itemProps1.xml><?xml version="1.0" encoding="utf-8"?>
<ds:datastoreItem xmlns:ds="http://schemas.openxmlformats.org/officeDocument/2006/customXml" ds:itemID="{6C79E4F8-DCFB-483C-880A-AEEC6AAFC838}">
  <ds:schemaRefs/>
</ds:datastoreItem>
</file>

<file path=customXml/itemProps10.xml><?xml version="1.0" encoding="utf-8"?>
<ds:datastoreItem xmlns:ds="http://schemas.openxmlformats.org/officeDocument/2006/customXml" ds:itemID="{80661B8B-A327-44F9-823B-4D9EE0B3EC78}">
  <ds:schemaRefs/>
</ds:datastoreItem>
</file>

<file path=customXml/itemProps11.xml><?xml version="1.0" encoding="utf-8"?>
<ds:datastoreItem xmlns:ds="http://schemas.openxmlformats.org/officeDocument/2006/customXml" ds:itemID="{B27F640E-84DF-4F97-BC70-D045F1E6594F}">
  <ds:schemaRefs/>
</ds:datastoreItem>
</file>

<file path=customXml/itemProps12.xml><?xml version="1.0" encoding="utf-8"?>
<ds:datastoreItem xmlns:ds="http://schemas.openxmlformats.org/officeDocument/2006/customXml" ds:itemID="{D8097D0C-BE3E-4AEC-9593-65CFCCB19297}">
  <ds:schemaRefs/>
</ds:datastoreItem>
</file>

<file path=customXml/itemProps13.xml><?xml version="1.0" encoding="utf-8"?>
<ds:datastoreItem xmlns:ds="http://schemas.openxmlformats.org/officeDocument/2006/customXml" ds:itemID="{572FBA73-6DBF-45DA-8282-9342320CFAB0}">
  <ds:schemaRefs/>
</ds:datastoreItem>
</file>

<file path=customXml/itemProps14.xml><?xml version="1.0" encoding="utf-8"?>
<ds:datastoreItem xmlns:ds="http://schemas.openxmlformats.org/officeDocument/2006/customXml" ds:itemID="{1581BFFB-B4CE-47A8-BE77-DC1339B1E5A7}">
  <ds:schemaRefs/>
</ds:datastoreItem>
</file>

<file path=customXml/itemProps15.xml><?xml version="1.0" encoding="utf-8"?>
<ds:datastoreItem xmlns:ds="http://schemas.openxmlformats.org/officeDocument/2006/customXml" ds:itemID="{85D77EE6-52B7-48BE-9EDB-748F1EBB53DE}">
  <ds:schemaRefs/>
</ds:datastoreItem>
</file>

<file path=customXml/itemProps16.xml><?xml version="1.0" encoding="utf-8"?>
<ds:datastoreItem xmlns:ds="http://schemas.openxmlformats.org/officeDocument/2006/customXml" ds:itemID="{EAB520BC-C6EC-457E-8AB5-55DB67C86858}">
  <ds:schemaRefs/>
</ds:datastoreItem>
</file>

<file path=customXml/itemProps17.xml><?xml version="1.0" encoding="utf-8"?>
<ds:datastoreItem xmlns:ds="http://schemas.openxmlformats.org/officeDocument/2006/customXml" ds:itemID="{75A13138-F5F2-4953-B314-A590E7861908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1618AA06-B22E-4D19-9680-0D7830426729}">
  <ds:schemaRefs/>
</ds:datastoreItem>
</file>

<file path=customXml/itemProps2.xml><?xml version="1.0" encoding="utf-8"?>
<ds:datastoreItem xmlns:ds="http://schemas.openxmlformats.org/officeDocument/2006/customXml" ds:itemID="{D29266FD-9FCA-4434-84E7-99D46A2501D9}">
  <ds:schemaRefs>
    <ds:schemaRef ds:uri="683e88f2-da80-438f-8dea-d4e6177bfd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FE249F-833E-4CF0-BECB-552D01D7DC9E}">
  <ds:schemaRefs/>
</ds:datastoreItem>
</file>

<file path=customXml/itemProps4.xml><?xml version="1.0" encoding="utf-8"?>
<ds:datastoreItem xmlns:ds="http://schemas.openxmlformats.org/officeDocument/2006/customXml" ds:itemID="{15CF3461-70D1-4B54-AFAB-DAFDA0A238CD}">
  <ds:schemaRefs/>
</ds:datastoreItem>
</file>

<file path=customXml/itemProps5.xml><?xml version="1.0" encoding="utf-8"?>
<ds:datastoreItem xmlns:ds="http://schemas.openxmlformats.org/officeDocument/2006/customXml" ds:itemID="{9B7E404E-93C3-4C81-8EC7-85392CA20ACC}">
  <ds:schemaRefs/>
</ds:datastoreItem>
</file>

<file path=customXml/itemProps6.xml><?xml version="1.0" encoding="utf-8"?>
<ds:datastoreItem xmlns:ds="http://schemas.openxmlformats.org/officeDocument/2006/customXml" ds:itemID="{AD3629B5-1B9C-4AFA-9E00-7E68ED0C30C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83e88f2-da80-438f-8dea-d4e6177bfd8f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D7BABA95-BFFE-422B-8591-3271669EEA88}">
  <ds:schemaRefs/>
</ds:datastoreItem>
</file>

<file path=customXml/itemProps8.xml><?xml version="1.0" encoding="utf-8"?>
<ds:datastoreItem xmlns:ds="http://schemas.openxmlformats.org/officeDocument/2006/customXml" ds:itemID="{7CC5F709-E74B-4E5F-A728-923D5062EBEF}">
  <ds:schemaRefs/>
</ds:datastoreItem>
</file>

<file path=customXml/itemProps9.xml><?xml version="1.0" encoding="utf-8"?>
<ds:datastoreItem xmlns:ds="http://schemas.openxmlformats.org/officeDocument/2006/customXml" ds:itemID="{1666F4C2-68F5-4840-A44A-1A646C0925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1558</Words>
  <Application>Microsoft Office PowerPoint</Application>
  <PresentationFormat>Widescreen</PresentationFormat>
  <Paragraphs>244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1_Siemens 2016 – 16:9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 AM Evaluation - Project Proposal Summary</dc:title>
  <dc:creator>vm@etn.global</dc:creator>
  <cp:keywords/>
  <cp:lastModifiedBy>Valentin Moens (ETN)</cp:lastModifiedBy>
  <cp:revision>483</cp:revision>
  <cp:lastPrinted>2020-01-28T08:48:03Z</cp:lastPrinted>
  <dcterms:created xsi:type="dcterms:W3CDTF">2019-11-25T06:01:12Z</dcterms:created>
  <dcterms:modified xsi:type="dcterms:W3CDTF">2021-07-28T08:11:21Z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Frei verwendbar</vt:lpwstr>
  </property>
  <property fmtid="{D5CDD505-2E9C-101B-9397-08002B2CF9AE}" pid="4" name="sodocoClasLangId">
    <vt:i4>0</vt:i4>
  </property>
  <property fmtid="{D5CDD505-2E9C-101B-9397-08002B2CF9AE}" pid="5" name="sodocoClasId">
    <vt:i4>0</vt:i4>
  </property>
  <property fmtid="{D5CDD505-2E9C-101B-9397-08002B2CF9AE}" pid="6" name="ContentTypeId">
    <vt:lpwstr>0x01010010C5B93EF858CF419A61FF865E4C8535</vt:lpwstr>
  </property>
</Properties>
</file>