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4"/>
    <p:sldMasterId id="2147484039" r:id="rId5"/>
    <p:sldMasterId id="2147484044" r:id="rId6"/>
  </p:sldMasterIdLst>
  <p:notesMasterIdLst>
    <p:notesMasterId r:id="rId24"/>
  </p:notesMasterIdLst>
  <p:handoutMasterIdLst>
    <p:handoutMasterId r:id="rId25"/>
  </p:handoutMasterIdLst>
  <p:sldIdLst>
    <p:sldId id="524" r:id="rId7"/>
    <p:sldId id="549" r:id="rId8"/>
    <p:sldId id="525" r:id="rId9"/>
    <p:sldId id="550" r:id="rId10"/>
    <p:sldId id="551" r:id="rId11"/>
    <p:sldId id="533" r:id="rId12"/>
    <p:sldId id="534" r:id="rId13"/>
    <p:sldId id="535" r:id="rId14"/>
    <p:sldId id="537" r:id="rId15"/>
    <p:sldId id="538" r:id="rId16"/>
    <p:sldId id="540" r:id="rId17"/>
    <p:sldId id="541" r:id="rId18"/>
    <p:sldId id="542" r:id="rId19"/>
    <p:sldId id="543" r:id="rId20"/>
    <p:sldId id="547" r:id="rId21"/>
    <p:sldId id="548" r:id="rId22"/>
    <p:sldId id="546" r:id="rId23"/>
  </p:sldIdLst>
  <p:sldSz cx="9144000" cy="5143500" type="screen16x9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8A75F94-8DDA-4842-B359-F7DB1199542E}">
          <p14:sldIdLst>
            <p14:sldId id="524"/>
          </p14:sldIdLst>
        </p14:section>
        <p14:section name="Blank Slides - White" id="{A18D99C6-FEB0-47D3-BB7D-34A8CF4DF6DB}">
          <p14:sldIdLst>
            <p14:sldId id="549"/>
            <p14:sldId id="525"/>
            <p14:sldId id="550"/>
            <p14:sldId id="551"/>
            <p14:sldId id="533"/>
            <p14:sldId id="534"/>
            <p14:sldId id="535"/>
            <p14:sldId id="537"/>
            <p14:sldId id="538"/>
            <p14:sldId id="540"/>
            <p14:sldId id="541"/>
            <p14:sldId id="542"/>
            <p14:sldId id="543"/>
            <p14:sldId id="547"/>
            <p14:sldId id="548"/>
            <p14:sldId id="546"/>
          </p14:sldIdLst>
        </p14:section>
        <p14:section name="Blank Slides - Blue" id="{CF120B63-570D-4D3C-BA83-679CB43E6F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a Bellotti" initials="DB" lastIdx="1" clrIdx="0"/>
  <p:cmAuthor id="2" name="Jon Runyon" initials="J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005ED0"/>
    <a:srgbClr val="EAB200"/>
    <a:srgbClr val="FF6161"/>
    <a:srgbClr val="F68222"/>
    <a:srgbClr val="2F74FF"/>
    <a:srgbClr val="6196FF"/>
    <a:srgbClr val="F79747"/>
    <a:srgbClr val="E46C0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66949919716457"/>
          <c:y val="3.2203656760374254E-2"/>
          <c:w val="0.79620530332860795"/>
          <c:h val="0.8591336207961695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'NG and GREEN H2'!$C$6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'NG and GREEN H2'!$D$4:$H$4</c:f>
              <c:strCache>
                <c:ptCount val="5"/>
                <c:pt idx="0">
                  <c:v>100%NG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GREEN H2'!$D$6:$H$6</c:f>
              <c:numCache>
                <c:formatCode>0</c:formatCode>
                <c:ptCount val="5"/>
                <c:pt idx="0">
                  <c:v>153191.48936170212</c:v>
                </c:pt>
                <c:pt idx="1">
                  <c:v>138401.50310738545</c:v>
                </c:pt>
                <c:pt idx="2">
                  <c:v>119894.82909728307</c:v>
                </c:pt>
                <c:pt idx="3">
                  <c:v>91382.765531062134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A-40DC-A9EB-3D140E61D88C}"/>
            </c:ext>
          </c:extLst>
        </c:ser>
        <c:ser>
          <c:idx val="0"/>
          <c:order val="1"/>
          <c:tx>
            <c:strRef>
              <c:f>'NG and GREEN H2'!$C$5</c:f>
              <c:strCache>
                <c:ptCount val="1"/>
                <c:pt idx="0">
                  <c:v>Hydrogen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'NG and GREEN H2'!$D$4:$H$4</c:f>
              <c:strCache>
                <c:ptCount val="5"/>
                <c:pt idx="0">
                  <c:v>100%NG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GREEN H2'!$D$5:$H$5</c:f>
              <c:numCache>
                <c:formatCode>0</c:formatCode>
                <c:ptCount val="5"/>
                <c:pt idx="0">
                  <c:v>0</c:v>
                </c:pt>
                <c:pt idx="1">
                  <c:v>6946.0904755022402</c:v>
                </c:pt>
                <c:pt idx="2">
                  <c:v>14040.31551270815</c:v>
                </c:pt>
                <c:pt idx="3">
                  <c:v>24969.939879759524</c:v>
                </c:pt>
                <c:pt idx="4">
                  <c:v>60000.000000000007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A-40DC-A9EB-3D140E61D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73661824"/>
        <c:axId val="76481664"/>
      </c:barChart>
      <c:catAx>
        <c:axId val="736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6481664"/>
        <c:crosses val="autoZero"/>
        <c:auto val="1"/>
        <c:lblAlgn val="ctr"/>
        <c:lblOffset val="100"/>
        <c:noMultiLvlLbl val="0"/>
      </c:catAx>
      <c:valAx>
        <c:axId val="7648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Fuel consumption [ton/yr]</a:t>
                </a:r>
              </a:p>
            </c:rich>
          </c:tx>
          <c:layout>
            <c:manualLayout>
              <c:xMode val="edge"/>
              <c:yMode val="edge"/>
              <c:x val="5.4773086316777337E-3"/>
              <c:y val="0.20105395663419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366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526157407407408"/>
          <c:y val="4.7785071922877044E-3"/>
          <c:w val="0.39974861111111104"/>
          <c:h val="7.4243897869182632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A5C"/>
      </a:solidFill>
    </a:ln>
    <a:effectLst/>
  </c:spPr>
  <c:txPr>
    <a:bodyPr/>
    <a:lstStyle/>
    <a:p>
      <a:pPr>
        <a:defRPr sz="9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89930555555555"/>
          <c:y val="2.8034080980132461E-2"/>
          <c:w val="0.82057754629629631"/>
          <c:h val="0.8785500867293891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Sheet4!$E$11</c:f>
              <c:strCache>
                <c:ptCount val="1"/>
                <c:pt idx="0">
                  <c:v> Natural Gas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Sheet4!$F$9:$J$9</c:f>
              <c:strCache>
                <c:ptCount val="5"/>
                <c:pt idx="0">
                  <c:v> 100%NG </c:v>
                </c:pt>
                <c:pt idx="1">
                  <c:v> NG + 30%H2  </c:v>
                </c:pt>
                <c:pt idx="2">
                  <c:v> NG + 50%H2 </c:v>
                </c:pt>
                <c:pt idx="3">
                  <c:v> NG + 70%H2 </c:v>
                </c:pt>
                <c:pt idx="4">
                  <c:v> 100%H2 </c:v>
                </c:pt>
              </c:strCache>
            </c:strRef>
          </c:cat>
          <c:val>
            <c:numRef>
              <c:f>Sheet4!$F$11:$J$11</c:f>
              <c:numCache>
                <c:formatCode>_(* #,##0.00_);_(* \(#,##0.00\);_(* "-"??_);_(@_)</c:formatCode>
                <c:ptCount val="5"/>
                <c:pt idx="0">
                  <c:v>6.819421713038734</c:v>
                </c:pt>
                <c:pt idx="1">
                  <c:v>6.1610355728002784</c:v>
                </c:pt>
                <c:pt idx="2">
                  <c:v>5.3371985887323303</c:v>
                </c:pt>
                <c:pt idx="3">
                  <c:v>4.0679649898086776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B-49BB-B171-A4259688848D}"/>
            </c:ext>
          </c:extLst>
        </c:ser>
        <c:ser>
          <c:idx val="0"/>
          <c:order val="1"/>
          <c:tx>
            <c:strRef>
              <c:f>Sheet4!$E$10</c:f>
              <c:strCache>
                <c:ptCount val="1"/>
                <c:pt idx="0">
                  <c:v> Hydrogen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Sheet4!$F$9:$J$9</c:f>
              <c:strCache>
                <c:ptCount val="5"/>
                <c:pt idx="0">
                  <c:v> 100%NG </c:v>
                </c:pt>
                <c:pt idx="1">
                  <c:v> NG + 30%H2  </c:v>
                </c:pt>
                <c:pt idx="2">
                  <c:v> NG + 50%H2 </c:v>
                </c:pt>
                <c:pt idx="3">
                  <c:v> NG + 70%H2 </c:v>
                </c:pt>
                <c:pt idx="4">
                  <c:v> 100%H2 </c:v>
                </c:pt>
              </c:strCache>
            </c:strRef>
          </c:cat>
          <c:val>
            <c:numRef>
              <c:f>Sheet4!$F$10:$J$10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2.7099291805174159</c:v>
                </c:pt>
                <c:pt idx="2">
                  <c:v>5.4776511831726555</c:v>
                </c:pt>
                <c:pt idx="3">
                  <c:v>9.741705633489202</c:v>
                </c:pt>
                <c:pt idx="4">
                  <c:v>23.408239700374533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B-49BB-B171-A4259688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76845440"/>
        <c:axId val="76846976"/>
      </c:barChart>
      <c:catAx>
        <c:axId val="768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6846976"/>
        <c:crosses val="autoZero"/>
        <c:auto val="1"/>
        <c:lblAlgn val="ctr"/>
        <c:lblOffset val="100"/>
        <c:noMultiLvlLbl val="0"/>
      </c:catAx>
      <c:valAx>
        <c:axId val="768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GB" dirty="0"/>
                  <a:t>Fuel flow rate [Nm3/s] </a:t>
                </a:r>
              </a:p>
            </c:rich>
          </c:tx>
          <c:layout>
            <c:manualLayout>
              <c:xMode val="edge"/>
              <c:yMode val="edge"/>
              <c:x val="1.6128991315639173E-2"/>
              <c:y val="0.20421547718481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6845440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96875"/>
          <c:y val="3.7712439056145327E-3"/>
          <c:w val="0.45609236111111107"/>
          <c:h val="7.4491919200110279E-2"/>
        </c:manualLayout>
      </c:layout>
      <c:overlay val="0"/>
      <c:spPr>
        <a:solidFill>
          <a:sysClr val="window" lastClr="FFFFFF"/>
        </a:solidFill>
        <a:ln>
          <a:solidFill>
            <a:srgbClr val="002A5C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A5C"/>
      </a:solidFill>
    </a:ln>
    <a:effectLst/>
  </c:spPr>
  <c:txPr>
    <a:bodyPr/>
    <a:lstStyle/>
    <a:p>
      <a:pPr>
        <a:defRPr sz="9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893147648516093E-2"/>
          <c:y val="7.6989571685649294E-2"/>
          <c:w val="0.95621370470296785"/>
          <c:h val="0.793613169899392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'NG and blu H2'!$F$59</c:f>
              <c:strCache>
                <c:ptCount val="1"/>
                <c:pt idx="0">
                  <c:v>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'NG and blu H2'!$G$58:$K$58</c:f>
              <c:strCache>
                <c:ptCount val="5"/>
                <c:pt idx="0">
                  <c:v>100% 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H2'!$G$59:$K$59</c:f>
              <c:numCache>
                <c:formatCode>0.00</c:formatCode>
                <c:ptCount val="5"/>
                <c:pt idx="0">
                  <c:v>153191.48936170212</c:v>
                </c:pt>
                <c:pt idx="1">
                  <c:v>138401.50310738545</c:v>
                </c:pt>
                <c:pt idx="2">
                  <c:v>119894.82909728307</c:v>
                </c:pt>
                <c:pt idx="3">
                  <c:v>91382.765531062134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8-4EB8-8A49-A343D4CB17CF}"/>
            </c:ext>
          </c:extLst>
        </c:ser>
        <c:ser>
          <c:idx val="1"/>
          <c:order val="1"/>
          <c:tx>
            <c:strRef>
              <c:f>'NG and blu H2'!$F$60</c:f>
              <c:strCache>
                <c:ptCount val="1"/>
                <c:pt idx="0">
                  <c:v>H2-SMR feedstock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'NG and blu H2'!$G$58:$K$58</c:f>
              <c:strCache>
                <c:ptCount val="5"/>
                <c:pt idx="0">
                  <c:v>100% 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H2'!$G$60:$K$60</c:f>
              <c:numCache>
                <c:formatCode>0.00</c:formatCode>
                <c:ptCount val="5"/>
                <c:pt idx="1">
                  <c:v>16410.719947138554</c:v>
                </c:pt>
                <c:pt idx="2">
                  <c:v>33355.290944521985</c:v>
                </c:pt>
                <c:pt idx="3">
                  <c:v>59831.52708236278</c:v>
                </c:pt>
                <c:pt idx="4">
                  <c:v>147850.13795071832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8-4EB8-8A49-A343D4CB17CF}"/>
            </c:ext>
          </c:extLst>
        </c:ser>
        <c:ser>
          <c:idx val="2"/>
          <c:order val="2"/>
          <c:tx>
            <c:strRef>
              <c:f>'NG and blu H2'!$F$61</c:f>
              <c:strCache>
                <c:ptCount val="1"/>
                <c:pt idx="0">
                  <c:v>H2-SMR fuel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'NG and blu H2'!$G$58:$K$58</c:f>
              <c:strCache>
                <c:ptCount val="5"/>
                <c:pt idx="0">
                  <c:v>100% 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H2'!$G$61:$K$61</c:f>
              <c:numCache>
                <c:formatCode>0.00</c:formatCode>
                <c:ptCount val="5"/>
                <c:pt idx="1">
                  <c:v>3360.0155955037635</c:v>
                </c:pt>
                <c:pt idx="2">
                  <c:v>6829.3346134214617</c:v>
                </c:pt>
                <c:pt idx="3">
                  <c:v>12250.216001924893</c:v>
                </c:pt>
                <c:pt idx="4">
                  <c:v>30271.601179716494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8-4EB8-8A49-A343D4CB1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5017600"/>
        <c:axId val="5019136"/>
      </c:barChart>
      <c:catAx>
        <c:axId val="50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5019136"/>
        <c:crosses val="autoZero"/>
        <c:auto val="1"/>
        <c:lblAlgn val="ctr"/>
        <c:lblOffset val="100"/>
        <c:noMultiLvlLbl val="0"/>
      </c:catAx>
      <c:valAx>
        <c:axId val="501913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0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48745382878155"/>
          <c:y val="1.3464781644357302E-2"/>
          <c:w val="0.63025067932593681"/>
          <c:h val="8.011651100295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46534311713602"/>
          <c:y val="3.4728951811186619E-2"/>
          <c:w val="0.85356988303742087"/>
          <c:h val="0.824950359133594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'NG and blu H2'!$F$50</c:f>
              <c:strCache>
                <c:ptCount val="1"/>
                <c:pt idx="0">
                  <c:v>Fuel combustion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'NG and blu H2'!$G$49:$K$49</c:f>
              <c:strCache>
                <c:ptCount val="5"/>
                <c:pt idx="0">
                  <c:v>100% NG</c:v>
                </c:pt>
                <c:pt idx="1">
                  <c:v>NG + 30%H2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H2'!$G$50:$K$50</c:f>
              <c:numCache>
                <c:formatCode>0.00</c:formatCode>
                <c:ptCount val="5"/>
                <c:pt idx="0">
                  <c:v>387.29950900163664</c:v>
                </c:pt>
                <c:pt idx="1">
                  <c:v>380.60413354530999</c:v>
                </c:pt>
                <c:pt idx="2">
                  <c:v>329.71078001752846</c:v>
                </c:pt>
                <c:pt idx="3">
                  <c:v>251.30260521042089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BD4-9C26-D5F41779C639}"/>
            </c:ext>
          </c:extLst>
        </c:ser>
        <c:ser>
          <c:idx val="2"/>
          <c:order val="1"/>
          <c:tx>
            <c:strRef>
              <c:f>'NG and blu H2'!$F$51</c:f>
              <c:strCache>
                <c:ptCount val="1"/>
                <c:pt idx="0">
                  <c:v>H2-SMR feedstock with CCS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'NG and blu H2'!$G$49:$K$49</c:f>
              <c:strCache>
                <c:ptCount val="5"/>
                <c:pt idx="0">
                  <c:v>100% NG</c:v>
                </c:pt>
                <c:pt idx="1">
                  <c:v>NG + 30%H2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H2'!$G$51:$K$51</c:f>
              <c:numCache>
                <c:formatCode>0.00</c:formatCode>
                <c:ptCount val="5"/>
                <c:pt idx="0">
                  <c:v>0</c:v>
                </c:pt>
                <c:pt idx="1">
                  <c:v>4.2216771503823729</c:v>
                </c:pt>
                <c:pt idx="2">
                  <c:v>8.5806881159651827</c:v>
                </c:pt>
                <c:pt idx="3">
                  <c:v>15.391731232372759</c:v>
                </c:pt>
                <c:pt idx="4">
                  <c:v>38.034623165710862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BD4-9C26-D5F41779C639}"/>
            </c:ext>
          </c:extLst>
        </c:ser>
        <c:ser>
          <c:idx val="3"/>
          <c:order val="2"/>
          <c:tx>
            <c:strRef>
              <c:f>'NG and blu H2'!$F$52</c:f>
              <c:strCache>
                <c:ptCount val="1"/>
                <c:pt idx="0">
                  <c:v>H2-SMR fuel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'NG and blu H2'!$G$49:$K$49</c:f>
              <c:strCache>
                <c:ptCount val="5"/>
                <c:pt idx="0">
                  <c:v>100% NG</c:v>
                </c:pt>
                <c:pt idx="1">
                  <c:v>NG + 30%H2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H2'!$G$52:$K$52</c:f>
              <c:numCache>
                <c:formatCode>0.00</c:formatCode>
                <c:ptCount val="5"/>
                <c:pt idx="0">
                  <c:v>0</c:v>
                </c:pt>
                <c:pt idx="1">
                  <c:v>8.6436799300447529</c:v>
                </c:pt>
                <c:pt idx="2">
                  <c:v>17.5685442093136</c:v>
                </c:pt>
                <c:pt idx="3">
                  <c:v>31.513825809691149</c:v>
                </c:pt>
                <c:pt idx="4">
                  <c:v>77.874052703081105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BD4-9C26-D5F41779C639}"/>
            </c:ext>
          </c:extLst>
        </c:ser>
        <c:ser>
          <c:idx val="1"/>
          <c:order val="3"/>
          <c:tx>
            <c:strRef>
              <c:f>'NG and blu H2'!$F$53</c:f>
              <c:strCache>
                <c:ptCount val="1"/>
                <c:pt idx="0">
                  <c:v>H2-SMR El. Energy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val>
            <c:numRef>
              <c:f>'NG and blu H2'!$G$53:$K$53</c:f>
              <c:numCache>
                <c:formatCode>0.00</c:formatCode>
                <c:ptCount val="5"/>
                <c:pt idx="0">
                  <c:v>0</c:v>
                </c:pt>
                <c:pt idx="1">
                  <c:v>6.8470011331278862</c:v>
                </c:pt>
                <c:pt idx="2">
                  <c:v>13.916739523226974</c:v>
                </c:pt>
                <c:pt idx="3">
                  <c:v>24.963349264950505</c:v>
                </c:pt>
                <c:pt idx="4">
                  <c:v>61.687120695652176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D1-4BD4-9C26-D5F41779C639}"/>
            </c:ext>
          </c:extLst>
        </c:ser>
        <c:ser>
          <c:idx val="5"/>
          <c:order val="4"/>
          <c:tx>
            <c:strRef>
              <c:f>'NG and blu H2'!$F$54</c:f>
              <c:strCache>
                <c:ptCount val="1"/>
                <c:pt idx="0">
                  <c:v>H2-SMR CO2 Captured</c:v>
                </c:pt>
              </c:strCache>
            </c:strRef>
          </c:tx>
          <c:spPr>
            <a:solidFill>
              <a:schemeClr val="bg1">
                <a:lumMod val="85000"/>
                <a:alpha val="25000"/>
              </a:schemeClr>
            </a:solidFill>
            <a:ln>
              <a:solidFill>
                <a:schemeClr val="bg2">
                  <a:lumMod val="25000"/>
                </a:schemeClr>
              </a:solidFill>
              <a:prstDash val="dash"/>
            </a:ln>
            <a:effectLst/>
          </c:spPr>
          <c:invertIfNegative val="0"/>
          <c:cat>
            <c:strRef>
              <c:f>'NG and blu H2'!$G$49:$K$49</c:f>
              <c:strCache>
                <c:ptCount val="5"/>
                <c:pt idx="0">
                  <c:v>100% NG</c:v>
                </c:pt>
                <c:pt idx="1">
                  <c:v>NG + 30%H2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H2'!$G$54:$K$54</c:f>
              <c:numCache>
                <c:formatCode>0.00</c:formatCode>
                <c:ptCount val="5"/>
                <c:pt idx="0">
                  <c:v>0</c:v>
                </c:pt>
                <c:pt idx="1">
                  <c:v>37.995094353441353</c:v>
                </c:pt>
                <c:pt idx="2">
                  <c:v>77.226193043686635</c:v>
                </c:pt>
                <c:pt idx="3">
                  <c:v>138.52558109135484</c:v>
                </c:pt>
                <c:pt idx="4">
                  <c:v>342.31160849139769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D1-4BD4-9C26-D5F41779C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6328960"/>
        <c:axId val="76330496"/>
      </c:barChart>
      <c:catAx>
        <c:axId val="763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30496"/>
        <c:crosses val="autoZero"/>
        <c:auto val="1"/>
        <c:lblAlgn val="ctr"/>
        <c:lblOffset val="100"/>
        <c:noMultiLvlLbl val="0"/>
      </c:catAx>
      <c:valAx>
        <c:axId val="763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CO2 emission [kton/yr]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06016434410848"/>
          <c:y val="2.6046713858389966E-2"/>
          <c:w val="0.84655769215034538"/>
          <c:h val="0.21325900790733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A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Annual CO2 emission [kton/yr]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A5C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'NG and blu H2'!$F$50</c:f>
              <c:strCache>
                <c:ptCount val="1"/>
                <c:pt idx="0">
                  <c:v>Fuel combustion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8-4B7F-9F05-A5479E10F5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'NG and blu H2'!$G$49:$K$49</c:f>
              <c:strCache>
                <c:ptCount val="5"/>
                <c:pt idx="0">
                  <c:v>100% NG</c:v>
                </c:pt>
                <c:pt idx="1">
                  <c:v>NG + 30%H2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'NG and blu H2'!$G$50:$K$50</c:f>
              <c:numCache>
                <c:formatCode>0.00</c:formatCode>
                <c:ptCount val="5"/>
                <c:pt idx="0">
                  <c:v>387.29950900163664</c:v>
                </c:pt>
                <c:pt idx="1">
                  <c:v>380.60413354530999</c:v>
                </c:pt>
                <c:pt idx="2">
                  <c:v>329.71078001752846</c:v>
                </c:pt>
                <c:pt idx="3">
                  <c:v>251.30260521042089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8-4B7F-9F05-A5479E10F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82155776"/>
        <c:axId val="82161664"/>
      </c:barChart>
      <c:catAx>
        <c:axId val="821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2161664"/>
        <c:crosses val="autoZero"/>
        <c:auto val="1"/>
        <c:lblAlgn val="ctr"/>
        <c:lblOffset val="100"/>
        <c:noMultiLvlLbl val="0"/>
      </c:catAx>
      <c:valAx>
        <c:axId val="8216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8215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dirty="0"/>
              <a:t>Annual CO2 emission* [</a:t>
            </a:r>
            <a:r>
              <a:rPr lang="en-US" dirty="0" err="1"/>
              <a:t>kton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]</a:t>
            </a:r>
          </a:p>
        </c:rich>
      </c:tx>
      <c:layout>
        <c:manualLayout>
          <c:xMode val="edge"/>
          <c:yMode val="edge"/>
          <c:x val="0.21255894120895752"/>
          <c:y val="7.130670567511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70075630690388"/>
          <c:y val="0.1865198868119837"/>
          <c:w val="0.82381302893964492"/>
          <c:h val="0.71305560108411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Sheet5!$D$10</c:f>
              <c:strCache>
                <c:ptCount val="1"/>
                <c:pt idx="0">
                  <c:v>Fuel Combustion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Sheet5!$E$5:$I$5</c:f>
              <c:strCache>
                <c:ptCount val="5"/>
                <c:pt idx="0">
                  <c:v>100%NG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Sheet5!$E$10:$I$10</c:f>
              <c:numCache>
                <c:formatCode>General</c:formatCode>
                <c:ptCount val="5"/>
                <c:pt idx="0">
                  <c:v>387.29950900163664</c:v>
                </c:pt>
                <c:pt idx="1">
                  <c:v>380.60413354530999</c:v>
                </c:pt>
                <c:pt idx="2">
                  <c:v>329.71078001752846</c:v>
                </c:pt>
                <c:pt idx="3">
                  <c:v>251.30260521042089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A-4294-86C8-774A6DBBABE4}"/>
            </c:ext>
          </c:extLst>
        </c:ser>
        <c:ser>
          <c:idx val="1"/>
          <c:order val="1"/>
          <c:tx>
            <c:strRef>
              <c:f>Sheet5!$D$11</c:f>
              <c:strCache>
                <c:ptCount val="1"/>
                <c:pt idx="0">
                  <c:v>H2 production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Sheet5!$E$5:$I$5</c:f>
              <c:strCache>
                <c:ptCount val="5"/>
                <c:pt idx="0">
                  <c:v>100%NG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Sheet5!$E$11:$I$11</c:f>
              <c:numCache>
                <c:formatCode>General</c:formatCode>
                <c:ptCount val="5"/>
                <c:pt idx="0">
                  <c:v>0</c:v>
                </c:pt>
                <c:pt idx="1">
                  <c:v>93.393343756980116</c:v>
                </c:pt>
                <c:pt idx="2">
                  <c:v>188.77842402995776</c:v>
                </c:pt>
                <c:pt idx="3">
                  <c:v>335.73219165603945</c:v>
                </c:pt>
                <c:pt idx="4">
                  <c:v>806.72727272727286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A-4294-86C8-774A6DBBABE4}"/>
            </c:ext>
          </c:extLst>
        </c:ser>
        <c:ser>
          <c:idx val="2"/>
          <c:order val="2"/>
          <c:tx>
            <c:strRef>
              <c:f>Sheet5!$E$5</c:f>
              <c:strCache>
                <c:ptCount val="1"/>
                <c:pt idx="0">
                  <c:v>100%NG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Sheet5!$E$5:$I$5</c:f>
              <c:strCache>
                <c:ptCount val="5"/>
                <c:pt idx="0">
                  <c:v>100%NG</c:v>
                </c:pt>
                <c:pt idx="1">
                  <c:v>NG + 30%H2 </c:v>
                </c:pt>
                <c:pt idx="2">
                  <c:v>NG + 50%H2</c:v>
                </c:pt>
                <c:pt idx="3">
                  <c:v>NG + 70%H2</c:v>
                </c:pt>
                <c:pt idx="4">
                  <c:v>100%H2</c:v>
                </c:pt>
              </c:strCache>
            </c:strRef>
          </c:cat>
          <c:val>
            <c:numRef>
              <c:f>Sheet5!$F$5:$I$5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A-4294-86C8-774A6DBB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05504"/>
        <c:axId val="82807040"/>
      </c:barChart>
      <c:catAx>
        <c:axId val="82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2807040"/>
        <c:crosses val="autoZero"/>
        <c:auto val="1"/>
        <c:lblAlgn val="ctr"/>
        <c:lblOffset val="100"/>
        <c:noMultiLvlLbl val="0"/>
      </c:catAx>
      <c:valAx>
        <c:axId val="828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[kton /yr]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2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56027281675293"/>
          <c:y val="0.20299016528931801"/>
          <c:w val="0.50290579235898047"/>
          <c:h val="5.5141017219700349E-2"/>
        </c:manualLayout>
      </c:layout>
      <c:overlay val="0"/>
      <c:spPr>
        <a:solidFill>
          <a:sysClr val="window" lastClr="FFFFFF"/>
        </a:solidFill>
        <a:ln>
          <a:solidFill>
            <a:srgbClr val="002A5C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CO2 emissions per country/area [</a:t>
            </a:r>
            <a:r>
              <a:rPr lang="en-US" baseline="0" dirty="0" err="1"/>
              <a:t>kton</a:t>
            </a:r>
            <a:r>
              <a:rPr lang="en-US" baseline="0" dirty="0"/>
              <a:t>/</a:t>
            </a:r>
            <a:r>
              <a:rPr lang="en-US" baseline="0" dirty="0" err="1"/>
              <a:t>yr</a:t>
            </a:r>
            <a:r>
              <a:rPr lang="en-US" baseline="0" dirty="0"/>
              <a:t>]</a:t>
            </a:r>
            <a:endParaRPr lang="en-US" dirty="0"/>
          </a:p>
        </c:rich>
      </c:tx>
      <c:layout>
        <c:manualLayout>
          <c:xMode val="edge"/>
          <c:yMode val="edge"/>
          <c:x val="0.29564537421803511"/>
          <c:y val="4.5159949299309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Sheet5!$L$15</c:f>
              <c:strCache>
                <c:ptCount val="1"/>
                <c:pt idx="0">
                  <c:v>100%NG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Sheet5!$K$16:$K$21</c:f>
              <c:strCache>
                <c:ptCount val="6"/>
                <c:pt idx="0">
                  <c:v>EU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UK</c:v>
                </c:pt>
                <c:pt idx="5">
                  <c:v>DENMARK</c:v>
                </c:pt>
              </c:strCache>
            </c:strRef>
          </c:cat>
          <c:val>
            <c:numRef>
              <c:f>Sheet5!$L$16:$L$21</c:f>
              <c:numCache>
                <c:formatCode>General</c:formatCode>
                <c:ptCount val="6"/>
                <c:pt idx="0">
                  <c:v>387.29950900163664</c:v>
                </c:pt>
                <c:pt idx="1">
                  <c:v>387.29950900163664</c:v>
                </c:pt>
                <c:pt idx="2">
                  <c:v>387.29950900163664</c:v>
                </c:pt>
                <c:pt idx="3">
                  <c:v>387.29950900163664</c:v>
                </c:pt>
                <c:pt idx="4">
                  <c:v>387.29950900163664</c:v>
                </c:pt>
                <c:pt idx="5">
                  <c:v>387.29950900163664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273-8BB3-58CC235C1A43}"/>
            </c:ext>
          </c:extLst>
        </c:ser>
        <c:ser>
          <c:idx val="1"/>
          <c:order val="1"/>
          <c:tx>
            <c:strRef>
              <c:f>Sheet5!$M$15</c:f>
              <c:strCache>
                <c:ptCount val="1"/>
                <c:pt idx="0">
                  <c:v>NG + 30%H2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Sheet5!$K$16:$K$21</c:f>
              <c:strCache>
                <c:ptCount val="6"/>
                <c:pt idx="0">
                  <c:v>EU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UK</c:v>
                </c:pt>
                <c:pt idx="5">
                  <c:v>DENMARK</c:v>
                </c:pt>
              </c:strCache>
            </c:strRef>
          </c:cat>
          <c:val>
            <c:numRef>
              <c:f>Sheet5!$M$16:$M$21</c:f>
              <c:numCache>
                <c:formatCode>General</c:formatCode>
                <c:ptCount val="6"/>
                <c:pt idx="0">
                  <c:v>473.99747730229012</c:v>
                </c:pt>
                <c:pt idx="1">
                  <c:v>399.07441958244095</c:v>
                </c:pt>
                <c:pt idx="2">
                  <c:v>519.77852816355494</c:v>
                </c:pt>
                <c:pt idx="3">
                  <c:v>461.49451444638606</c:v>
                </c:pt>
                <c:pt idx="4">
                  <c:v>469.35622593911364</c:v>
                </c:pt>
                <c:pt idx="5">
                  <c:v>433.04711663535193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273-8BB3-58CC235C1A43}"/>
            </c:ext>
          </c:extLst>
        </c:ser>
        <c:ser>
          <c:idx val="2"/>
          <c:order val="2"/>
          <c:tx>
            <c:strRef>
              <c:f>Sheet5!$N$15</c:f>
              <c:strCache>
                <c:ptCount val="1"/>
                <c:pt idx="0">
                  <c:v>NG + 50%H2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cat>
            <c:strRef>
              <c:f>Sheet5!$K$16:$K$21</c:f>
              <c:strCache>
                <c:ptCount val="6"/>
                <c:pt idx="0">
                  <c:v>EU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UK</c:v>
                </c:pt>
                <c:pt idx="5">
                  <c:v>DENMARK</c:v>
                </c:pt>
              </c:strCache>
            </c:strRef>
          </c:cat>
          <c:val>
            <c:numRef>
              <c:f>Sheet5!$N$16:$N$21</c:f>
              <c:numCache>
                <c:formatCode>General</c:formatCode>
                <c:ptCount val="6"/>
                <c:pt idx="0">
                  <c:v>518.48920404748628</c:v>
                </c:pt>
                <c:pt idx="1">
                  <c:v>367.04525535813877</c:v>
                </c:pt>
                <c:pt idx="2">
                  <c:v>611.02764719942638</c:v>
                </c:pt>
                <c:pt idx="3">
                  <c:v>493.21663612461157</c:v>
                </c:pt>
                <c:pt idx="4">
                  <c:v>509.10772050035848</c:v>
                </c:pt>
                <c:pt idx="5">
                  <c:v>435.71516213847497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B-4273-8BB3-58CC235C1A43}"/>
            </c:ext>
          </c:extLst>
        </c:ser>
        <c:ser>
          <c:idx val="3"/>
          <c:order val="3"/>
          <c:tx>
            <c:strRef>
              <c:f>Sheet5!$O$15</c:f>
              <c:strCache>
                <c:ptCount val="1"/>
                <c:pt idx="0">
                  <c:v>NG + 70%H2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cat>
            <c:strRef>
              <c:f>Sheet5!$K$16:$K$21</c:f>
              <c:strCache>
                <c:ptCount val="6"/>
                <c:pt idx="0">
                  <c:v>EU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UK</c:v>
                </c:pt>
                <c:pt idx="5">
                  <c:v>DENMARK</c:v>
                </c:pt>
              </c:strCache>
            </c:strRef>
          </c:cat>
          <c:val>
            <c:numRef>
              <c:f>Sheet5!$O$16:$O$21</c:f>
              <c:numCache>
                <c:formatCode>General</c:formatCode>
                <c:ptCount val="6"/>
                <c:pt idx="0">
                  <c:v>587.03479686646028</c:v>
                </c:pt>
                <c:pt idx="1">
                  <c:v>317.69994534523602</c:v>
                </c:pt>
                <c:pt idx="2">
                  <c:v>751.60940061942085</c:v>
                </c:pt>
                <c:pt idx="3">
                  <c:v>542.08890508289323</c:v>
                </c:pt>
                <c:pt idx="4">
                  <c:v>570.35033703771205</c:v>
                </c:pt>
                <c:pt idx="5">
                  <c:v>439.82565130260531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B-4273-8BB3-58CC235C1A43}"/>
            </c:ext>
          </c:extLst>
        </c:ser>
        <c:ser>
          <c:idx val="4"/>
          <c:order val="4"/>
          <c:tx>
            <c:strRef>
              <c:f>Sheet5!$P$15</c:f>
              <c:strCache>
                <c:ptCount val="1"/>
                <c:pt idx="0">
                  <c:v>100%H2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cat>
            <c:strRef>
              <c:f>Sheet5!$K$16:$K$21</c:f>
              <c:strCache>
                <c:ptCount val="6"/>
                <c:pt idx="0">
                  <c:v>EU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UK</c:v>
                </c:pt>
                <c:pt idx="5">
                  <c:v>DENMARK</c:v>
                </c:pt>
              </c:strCache>
            </c:strRef>
          </c:cat>
          <c:val>
            <c:numRef>
              <c:f>Sheet5!$P$16:$P$21</c:f>
              <c:numCache>
                <c:formatCode>General</c:formatCode>
                <c:ptCount val="6"/>
                <c:pt idx="0">
                  <c:v>806.72727272727286</c:v>
                </c:pt>
                <c:pt idx="1">
                  <c:v>159.54545454545456</c:v>
                </c:pt>
                <c:pt idx="2">
                  <c:v>1202.1818181818182</c:v>
                </c:pt>
                <c:pt idx="3">
                  <c:v>698.72727272727275</c:v>
                </c:pt>
                <c:pt idx="4">
                  <c:v>766.63636363636374</c:v>
                </c:pt>
                <c:pt idx="5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B-4273-8BB3-58CC235C1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48715855"/>
        <c:axId val="1863600863"/>
      </c:barChart>
      <c:catAx>
        <c:axId val="34871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600863"/>
        <c:crosses val="autoZero"/>
        <c:auto val="1"/>
        <c:lblAlgn val="ctr"/>
        <c:lblOffset val="100"/>
        <c:noMultiLvlLbl val="0"/>
      </c:catAx>
      <c:valAx>
        <c:axId val="1863600863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71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305" y="0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33818A-6DF7-411D-85DA-E3E84B8713BE}" type="datetimeFigureOut">
              <a:rPr lang="en-GB"/>
              <a:pPr>
                <a:defRPr/>
              </a:pPr>
              <a:t>26/10/2020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0837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305" y="9720837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FC6A4A-9E2D-4E99-A6D5-90287086A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50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05" y="0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3069DE-EBAC-4128-9A00-38D624955E65}" type="datetimeFigureOut">
              <a:rPr lang="en-GB"/>
              <a:pPr>
                <a:defRPr/>
              </a:pPr>
              <a:t>26/10/2020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8" tIns="47369" rIns="94738" bIns="4736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17" y="4861237"/>
            <a:ext cx="5682643" cy="4605984"/>
          </a:xfrm>
          <a:prstGeom prst="rect">
            <a:avLst/>
          </a:prstGeom>
        </p:spPr>
        <p:txBody>
          <a:bodyPr vert="horz" lIns="94738" tIns="47369" rIns="94738" bIns="4736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0837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05" y="9720837"/>
            <a:ext cx="3078513" cy="512140"/>
          </a:xfrm>
          <a:prstGeom prst="rect">
            <a:avLst/>
          </a:prstGeom>
        </p:spPr>
        <p:txBody>
          <a:bodyPr vert="horz" lIns="94738" tIns="47369" rIns="94738" bIns="473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0FF80F-2AB5-4AD4-ABDF-390EF0260A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005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FF80F-2AB5-4AD4-ABDF-390EF0260AD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1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FF80F-2AB5-4AD4-ABDF-390EF0260AD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2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FF80F-2AB5-4AD4-ABDF-390EF0260AD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3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FF80F-2AB5-4AD4-ABDF-390EF0260AD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1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FF80F-2AB5-4AD4-ABDF-390EF0260AD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1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FF80F-2AB5-4AD4-ABDF-390EF0260AD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9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92327" y="4353949"/>
            <a:ext cx="5486400" cy="3323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90379" y="4677985"/>
            <a:ext cx="5486400" cy="3323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1491630"/>
            <a:ext cx="5976664" cy="12416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2733769"/>
            <a:ext cx="5976664" cy="584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0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2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ullet poi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85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6705601" y="4806553"/>
            <a:ext cx="2311401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96D3B2A-FB35-4ADE-AFD3-6252C67C0EA6}" type="slidenum">
              <a:rPr lang="en-GB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GB" altLang="en-US" sz="12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6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7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2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8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2291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6063" y="-160954"/>
            <a:ext cx="2343508" cy="42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42291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8" b="93103" l="0" r="98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67994" cy="115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338652"/>
            <a:ext cx="247216" cy="6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1550" y="114301"/>
            <a:ext cx="342899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505201" y="4800601"/>
            <a:ext cx="2133600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n-US" sz="1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ETN Global</a:t>
            </a:r>
            <a:endParaRPr lang="en-GB" altLang="en-US" sz="12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27000" y="4800601"/>
            <a:ext cx="329287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fld id="{B04B4DB4-5D79-4101-8CF8-E342C05EB23A}" type="datetime4">
              <a:rPr lang="en-GB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October 2020</a:t>
            </a:fld>
            <a:endParaRPr lang="en-GB" altLang="en-US" sz="12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 userDrawn="1"/>
        </p:nvSpPr>
        <p:spPr bwMode="auto">
          <a:xfrm>
            <a:off x="6705601" y="4806553"/>
            <a:ext cx="2311401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96D3B2A-FB35-4ADE-AFD3-6252C67C0EA6}" type="slidenum">
              <a:rPr lang="en-GB" altLang="en-US" sz="14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GB" altLang="en-US" sz="14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54" r:id="rId2"/>
    <p:sldLayoutId id="2147484043" r:id="rId3"/>
    <p:sldLayoutId id="2147484058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3505201" y="4800601"/>
            <a:ext cx="2133600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n-US" sz="1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ETN Global</a:t>
            </a:r>
            <a:endParaRPr lang="en-GB" altLang="en-US" sz="12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6705601" y="4806553"/>
            <a:ext cx="2311401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96D3B2A-FB35-4ADE-AFD3-6252C67C0EA6}" type="slidenum">
              <a:rPr lang="en-GB" altLang="en-US" sz="14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GB" altLang="en-US" sz="14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27000" y="4800601"/>
            <a:ext cx="329287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fld id="{31C796D9-A150-49DD-9C87-FE0C0BA7FB6C}" type="datetime4">
              <a:rPr lang="en-GB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October 2020</a:t>
            </a:fld>
            <a:endParaRPr lang="en-GB" altLang="en-US" sz="12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3932" y="0"/>
            <a:ext cx="624572" cy="11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8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45" r:id="rId2"/>
    <p:sldLayoutId id="2147484046" r:id="rId3"/>
    <p:sldLayoutId id="2147484047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Hydrogen </a:t>
            </a:r>
            <a:r>
              <a:rPr lang="en-GB" err="1"/>
              <a:t>WG</a:t>
            </a:r>
            <a:r>
              <a:rPr lang="en-GB"/>
              <a:t> Telecon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October,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H</a:t>
            </a:r>
            <a:r>
              <a:rPr lang="en-GB" baseline="-25000"/>
              <a:t>2</a:t>
            </a:r>
            <a:r>
              <a:rPr lang="en-GB"/>
              <a:t> Deployment in Centralised Power Generation – An Economic Case Study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733769"/>
            <a:ext cx="5976664" cy="1278141"/>
          </a:xfrm>
        </p:spPr>
        <p:txBody>
          <a:bodyPr/>
          <a:lstStyle/>
          <a:p>
            <a:r>
              <a:rPr lang="en-GB" dirty="0"/>
              <a:t>ETN Young Engineers Committee Sub-Group</a:t>
            </a:r>
          </a:p>
          <a:p>
            <a:r>
              <a:rPr lang="en-GB" dirty="0"/>
              <a:t>Daria Bellotti, University of Genoa</a:t>
            </a:r>
          </a:p>
          <a:p>
            <a:r>
              <a:rPr lang="en-GB" dirty="0"/>
              <a:t>Serena Gabriele, Baker Hughes</a:t>
            </a:r>
          </a:p>
          <a:p>
            <a:r>
              <a:rPr lang="en-GB" dirty="0"/>
              <a:t>Jon Runyon, Cardiff University</a:t>
            </a:r>
          </a:p>
          <a:p>
            <a:r>
              <a:rPr lang="en-GB" dirty="0"/>
              <a:t>Alireza Kalantari, Solar Turbines</a:t>
            </a:r>
          </a:p>
        </p:txBody>
      </p:sp>
    </p:spTree>
    <p:extLst>
      <p:ext uri="{BB962C8B-B14F-4D97-AF65-F5344CB8AC3E}">
        <p14:creationId xmlns:p14="http://schemas.microsoft.com/office/powerpoint/2010/main" val="336880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Hydrogen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9CB5E-79AD-43D7-8D1B-B9A3C906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76" y="1083642"/>
            <a:ext cx="8229600" cy="479822"/>
          </a:xfrm>
        </p:spPr>
        <p:txBody>
          <a:bodyPr/>
          <a:lstStyle/>
          <a:p>
            <a:r>
              <a:rPr lang="en-US" dirty="0"/>
              <a:t>Green H2: </a:t>
            </a:r>
            <a:r>
              <a:rPr lang="en-US" b="0" dirty="0"/>
              <a:t>hydrogen produced via water electrolyzer powered by renewable energy only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212C44B-A0F7-43EE-B1DA-84787576A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07082"/>
              </p:ext>
            </p:extLst>
          </p:nvPr>
        </p:nvGraphicFramePr>
        <p:xfrm>
          <a:off x="4802521" y="1815952"/>
          <a:ext cx="4041774" cy="1280160"/>
        </p:xfrm>
        <a:graphic>
          <a:graphicData uri="http://schemas.openxmlformats.org/drawingml/2006/table">
            <a:tbl>
              <a:tblPr/>
              <a:tblGrid>
                <a:gridCol w="2152551">
                  <a:extLst>
                    <a:ext uri="{9D8B030D-6E8A-4147-A177-3AD203B41FA5}">
                      <a16:colId xmlns:a16="http://schemas.microsoft.com/office/drawing/2014/main" val="1214998523"/>
                    </a:ext>
                  </a:extLst>
                </a:gridCol>
                <a:gridCol w="790049">
                  <a:extLst>
                    <a:ext uri="{9D8B030D-6E8A-4147-A177-3AD203B41FA5}">
                      <a16:colId xmlns:a16="http://schemas.microsoft.com/office/drawing/2014/main" val="3342822060"/>
                    </a:ext>
                  </a:extLst>
                </a:gridCol>
                <a:gridCol w="1099174">
                  <a:extLst>
                    <a:ext uri="{9D8B030D-6E8A-4147-A177-3AD203B41FA5}">
                      <a16:colId xmlns:a16="http://schemas.microsoft.com/office/drawing/2014/main" val="213778783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Main Assumptions 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669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Electrolyser type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66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Electrolyser specific consumption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4.05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kWh/Nm3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092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consumption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liter</a:t>
                      </a:r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/Nm3 H2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4695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3CC488B-774E-4AC5-A4AA-F32FD4A6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0" y="1844709"/>
            <a:ext cx="4554204" cy="1454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8E5759-D0DF-4EDD-9BFB-6C97C9613072}"/>
              </a:ext>
            </a:extLst>
          </p:cNvPr>
          <p:cNvSpPr txBox="1"/>
          <p:nvPr/>
        </p:nvSpPr>
        <p:spPr>
          <a:xfrm>
            <a:off x="0" y="3932769"/>
            <a:ext cx="480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present analysis the energy consumption for the H2 storage compression and transportation is not considered</a:t>
            </a:r>
          </a:p>
        </p:txBody>
      </p:sp>
    </p:spTree>
    <p:extLst>
      <p:ext uri="{BB962C8B-B14F-4D97-AF65-F5344CB8AC3E}">
        <p14:creationId xmlns:p14="http://schemas.microsoft.com/office/powerpoint/2010/main" val="274859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Hydrogen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C3D2F3-F86F-4B8C-B50A-EA7F4B4A9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29101"/>
              </p:ext>
            </p:extLst>
          </p:nvPr>
        </p:nvGraphicFramePr>
        <p:xfrm>
          <a:off x="457200" y="817340"/>
          <a:ext cx="7884000" cy="1519320"/>
        </p:xfrm>
        <a:graphic>
          <a:graphicData uri="http://schemas.openxmlformats.org/drawingml/2006/table">
            <a:tbl>
              <a:tblPr/>
              <a:tblGrid>
                <a:gridCol w="2484000">
                  <a:extLst>
                    <a:ext uri="{9D8B030D-6E8A-4147-A177-3AD203B41FA5}">
                      <a16:colId xmlns:a16="http://schemas.microsoft.com/office/drawing/2014/main" val="353100118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615558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03983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42633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3843493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271573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100%NG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+ 30%H2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+ 50%H2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+ 70%H2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909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 electrolyser size [MW]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341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754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 installed power required [MW]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(@2400 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heq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as EU average)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kern="1200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2066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El. Energy consumption [GWh/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638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1135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2727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1396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consumption  [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kton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674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244197"/>
                  </a:ext>
                </a:extLst>
              </a:tr>
              <a:tr h="134815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Equivalent water consumption per capita [num. of persons]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7400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722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DCF353-B362-4F43-8E23-7ABFE1B3F4B8}"/>
              </a:ext>
            </a:extLst>
          </p:cNvPr>
          <p:cNvSpPr txBox="1"/>
          <p:nvPr/>
        </p:nvSpPr>
        <p:spPr>
          <a:xfrm>
            <a:off x="331464" y="2571750"/>
            <a:ext cx="835533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4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100%H2 case,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PEMEL required capacity is more than </a:t>
            </a:r>
            <a:r>
              <a:rPr lang="en-US" sz="14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times </a:t>
            </a: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nominal power of the NG-power plant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Considering an EU average of 2400 eq. operating hours for the renewable sources, the required RES installed power results about 3 times the PEMEL capacity and 10times 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nominal power of the </a:t>
            </a: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NG-power plant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water consumption is equivalent to the annual water consumption of about 7400 people or is equivalent to the water contained in 270 Olympic swimming pools</a:t>
            </a:r>
          </a:p>
          <a:p>
            <a:pPr algn="just"/>
            <a:endParaRPr lang="en-US" sz="14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Hydrogen results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CDE46A-6AFA-4BF7-B21B-2C9C92F09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04188"/>
              </p:ext>
            </p:extLst>
          </p:nvPr>
        </p:nvGraphicFramePr>
        <p:xfrm>
          <a:off x="1522413" y="848701"/>
          <a:ext cx="6675477" cy="1440000"/>
        </p:xfrm>
        <a:graphic>
          <a:graphicData uri="http://schemas.openxmlformats.org/drawingml/2006/table">
            <a:tbl>
              <a:tblPr/>
              <a:tblGrid>
                <a:gridCol w="1059477">
                  <a:extLst>
                    <a:ext uri="{9D8B030D-6E8A-4147-A177-3AD203B41FA5}">
                      <a16:colId xmlns:a16="http://schemas.microsoft.com/office/drawing/2014/main" val="4228278488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94073009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3704714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22791210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67237402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Renewable energy sources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 Energy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167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Ref. year 2018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Installed Capacity [GW]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 Production [GWh]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Installed Capacity [GW]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 Production 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[GWh]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7255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Europe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1297883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383587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4552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France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113397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28599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9643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Germany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224768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109951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14570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Italy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114427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17716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91898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UK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108131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56904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7534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DCF353-B362-4F43-8E23-7ABFE1B3F4B8}"/>
              </a:ext>
            </a:extLst>
          </p:cNvPr>
          <p:cNvSpPr txBox="1"/>
          <p:nvPr/>
        </p:nvSpPr>
        <p:spPr>
          <a:xfrm>
            <a:off x="147917" y="2288701"/>
            <a:ext cx="398609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3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100%H2 case,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annual energy consumption corresponds to about 15%, 10% and 5% of the annual wind energy production (in 2018) of Italy, France, and UK, respectively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3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13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annual CO2 emissions of the power plant decreases with the increasing of the H2 content: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 in H2 (vol.) content  leads to a reduction of only 2% in total CO2 emissions.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70% in H2 (vol.) content leads to a reduction of about 35% in total CO2 emissions.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3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3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06D866-5117-46C9-9298-CBE8CB491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16249"/>
              </p:ext>
            </p:extLst>
          </p:nvPr>
        </p:nvGraphicFramePr>
        <p:xfrm>
          <a:off x="4514370" y="2331974"/>
          <a:ext cx="4572000" cy="24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91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Hydrogen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9CB5E-79AD-43D7-8D1B-B9A3C906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76" y="1083642"/>
            <a:ext cx="8314124" cy="479822"/>
          </a:xfrm>
        </p:spPr>
        <p:txBody>
          <a:bodyPr/>
          <a:lstStyle/>
          <a:p>
            <a:r>
              <a:rPr lang="en-US" dirty="0"/>
              <a:t>Grey H2: </a:t>
            </a:r>
            <a:r>
              <a:rPr lang="en-US" b="0" dirty="0"/>
              <a:t>hydrogen produced via water electrolyzer powered by electrical energy from the national grid (in this case the energy mix is a key factor)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212C44B-A0F7-43EE-B1DA-84787576A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80268"/>
              </p:ext>
            </p:extLst>
          </p:nvPr>
        </p:nvGraphicFramePr>
        <p:xfrm>
          <a:off x="4887045" y="1662987"/>
          <a:ext cx="4041774" cy="1280160"/>
        </p:xfrm>
        <a:graphic>
          <a:graphicData uri="http://schemas.openxmlformats.org/drawingml/2006/table">
            <a:tbl>
              <a:tblPr/>
              <a:tblGrid>
                <a:gridCol w="2152551">
                  <a:extLst>
                    <a:ext uri="{9D8B030D-6E8A-4147-A177-3AD203B41FA5}">
                      <a16:colId xmlns:a16="http://schemas.microsoft.com/office/drawing/2014/main" val="1214998523"/>
                    </a:ext>
                  </a:extLst>
                </a:gridCol>
                <a:gridCol w="790049">
                  <a:extLst>
                    <a:ext uri="{9D8B030D-6E8A-4147-A177-3AD203B41FA5}">
                      <a16:colId xmlns:a16="http://schemas.microsoft.com/office/drawing/2014/main" val="3342822060"/>
                    </a:ext>
                  </a:extLst>
                </a:gridCol>
                <a:gridCol w="1099174">
                  <a:extLst>
                    <a:ext uri="{9D8B030D-6E8A-4147-A177-3AD203B41FA5}">
                      <a16:colId xmlns:a16="http://schemas.microsoft.com/office/drawing/2014/main" val="213778783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Main Assumptions 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669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Electrolyser type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66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Electrolyser specific consumption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4.05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kWh/Nm3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092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consumption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liter</a:t>
                      </a:r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/Nm3 H2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391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18E5759-D0DF-4EDD-9BFB-6C97C9613072}"/>
              </a:ext>
            </a:extLst>
          </p:cNvPr>
          <p:cNvSpPr txBox="1"/>
          <p:nvPr/>
        </p:nvSpPr>
        <p:spPr>
          <a:xfrm>
            <a:off x="0" y="3932769"/>
            <a:ext cx="480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present analysis the energy consumption for the H2 storage compression and transportation is not considered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2CC8D-A301-47F8-8D44-ED5F3006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" y="1765722"/>
            <a:ext cx="5059619" cy="1612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CD862-B565-45B9-BD4C-5240E34A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51" y="2958266"/>
            <a:ext cx="3522169" cy="19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Hydrogen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C3D2F3-F86F-4B8C-B50A-EA7F4B4A9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14879"/>
              </p:ext>
            </p:extLst>
          </p:nvPr>
        </p:nvGraphicFramePr>
        <p:xfrm>
          <a:off x="510989" y="801972"/>
          <a:ext cx="7884000" cy="1366920"/>
        </p:xfrm>
        <a:graphic>
          <a:graphicData uri="http://schemas.openxmlformats.org/drawingml/2006/table">
            <a:tbl>
              <a:tblPr/>
              <a:tblGrid>
                <a:gridCol w="2484000">
                  <a:extLst>
                    <a:ext uri="{9D8B030D-6E8A-4147-A177-3AD203B41FA5}">
                      <a16:colId xmlns:a16="http://schemas.microsoft.com/office/drawing/2014/main" val="353100118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615558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03983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42633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3843493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271573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100%NG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+ 30%H2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+ 50%H2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+ 70%H2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100%H2</a:t>
                      </a: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909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 electrolyser size [MW]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341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754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El. Energy consumption [GWh/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638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1135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2727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1396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consumption  [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kton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GB" sz="110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62.5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126.4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224.7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540.0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244197"/>
                  </a:ext>
                </a:extLst>
              </a:tr>
              <a:tr h="1537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CO2 emissions [</a:t>
                      </a:r>
                      <a:r>
                        <a:rPr lang="en-GB" sz="1100" b="1" i="0" u="none" strike="noStrike" kern="1200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kton</a:t>
                      </a:r>
                      <a:r>
                        <a:rPr lang="en-GB" sz="1100" b="1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GB" sz="1100" b="1" i="0" u="none" strike="noStrike" kern="1200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100" b="1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1" i="0" u="none" strike="noStrike" kern="1200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1251"/>
                  </a:ext>
                </a:extLst>
              </a:tr>
              <a:tr h="127845">
                <a:tc>
                  <a:txBody>
                    <a:bodyPr/>
                    <a:lstStyle/>
                    <a:p>
                      <a:pPr marL="38250" lvl="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Fuel Combustion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387.3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380.6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329.7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251.3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388987"/>
                  </a:ext>
                </a:extLst>
              </a:tr>
              <a:tr h="127845">
                <a:tc>
                  <a:txBody>
                    <a:bodyPr/>
                    <a:lstStyle/>
                    <a:p>
                      <a:pPr marL="38250" lvl="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H2 production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93.4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188.8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335.7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806.7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67649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28BDCD-C59F-4005-A321-E5F891714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103263"/>
              </p:ext>
            </p:extLst>
          </p:nvPr>
        </p:nvGraphicFramePr>
        <p:xfrm>
          <a:off x="4475386" y="1990904"/>
          <a:ext cx="4298563" cy="267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8F789A-6643-4E8F-A9D9-379ECCADCAE2}"/>
              </a:ext>
            </a:extLst>
          </p:cNvPr>
          <p:cNvSpPr txBox="1"/>
          <p:nvPr/>
        </p:nvSpPr>
        <p:spPr>
          <a:xfrm>
            <a:off x="204191" y="2427160"/>
            <a:ext cx="4464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CO2 emissions increase with the H2 content due to the great amount of energy required by the PEMEL for the H2 production.</a:t>
            </a:r>
          </a:p>
          <a:p>
            <a:endParaRPr lang="en-US" sz="12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this case the CO2 emissions correlated to the el. Energy production are calculated utilizing the European CO2 intensity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EE367-60E6-4BB9-A674-DACBBD1F8BD6}"/>
              </a:ext>
            </a:extLst>
          </p:cNvPr>
          <p:cNvSpPr txBox="1"/>
          <p:nvPr/>
        </p:nvSpPr>
        <p:spPr>
          <a:xfrm>
            <a:off x="4668615" y="4555164"/>
            <a:ext cx="3611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*Based on the EU CO2 intensity value</a:t>
            </a:r>
          </a:p>
        </p:txBody>
      </p:sp>
    </p:spTree>
    <p:extLst>
      <p:ext uri="{BB962C8B-B14F-4D97-AF65-F5344CB8AC3E}">
        <p14:creationId xmlns:p14="http://schemas.microsoft.com/office/powerpoint/2010/main" val="277394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Hydrogen results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9E926A-3636-4241-BD26-043696850AD7}"/>
              </a:ext>
            </a:extLst>
          </p:cNvPr>
          <p:cNvGraphicFramePr>
            <a:graphicFrameLocks/>
          </p:cNvGraphicFramePr>
          <p:nvPr/>
        </p:nvGraphicFramePr>
        <p:xfrm>
          <a:off x="768474" y="748573"/>
          <a:ext cx="7999080" cy="309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7D2C37-A107-4D94-A1B2-7CEC6538F7CA}"/>
              </a:ext>
            </a:extLst>
          </p:cNvPr>
          <p:cNvSpPr txBox="1"/>
          <p:nvPr/>
        </p:nvSpPr>
        <p:spPr>
          <a:xfrm>
            <a:off x="457200" y="4093498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energy mix is different country by country, therefore, the impact on the total CO2 emissions is different.</a:t>
            </a:r>
          </a:p>
          <a:p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France, thanks its very low CO2 intensity, seems the most promising area for this application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D6CD108-CCCC-4EB7-B899-EF92D6B75DB5}"/>
              </a:ext>
            </a:extLst>
          </p:cNvPr>
          <p:cNvGraphicFramePr>
            <a:graphicFrameLocks noGrp="1"/>
          </p:cNvGraphicFramePr>
          <p:nvPr/>
        </p:nvGraphicFramePr>
        <p:xfrm>
          <a:off x="164352" y="3507599"/>
          <a:ext cx="8471646" cy="504190"/>
        </p:xfrm>
        <a:graphic>
          <a:graphicData uri="http://schemas.openxmlformats.org/drawingml/2006/table">
            <a:tbl>
              <a:tblPr/>
              <a:tblGrid>
                <a:gridCol w="1054848">
                  <a:extLst>
                    <a:ext uri="{9D8B030D-6E8A-4147-A177-3AD203B41FA5}">
                      <a16:colId xmlns:a16="http://schemas.microsoft.com/office/drawing/2014/main" val="2793224019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1573801591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190842467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1591541571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3743846531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330172751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348874577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3343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CO2 intensity </a:t>
                      </a:r>
                    </a:p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[gCO2/kWh]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295.8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58.5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440.8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256.2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281.1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166.1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87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32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2B8C-CDAB-4539-9AE3-B285DB3C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FDF66-34D0-4B6A-8D26-FDAE137DE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2682"/>
            <a:ext cx="8219256" cy="3394472"/>
          </a:xfrm>
        </p:spPr>
        <p:txBody>
          <a:bodyPr/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Weekly team teleconferences – Thursday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To replicate the preliminary analysis for a CCGT plant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To develop the OCGT case study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To develop the CCGT case study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Hydrogen </a:t>
            </a:r>
            <a:r>
              <a:rPr lang="en-GB" err="1"/>
              <a:t>WG</a:t>
            </a:r>
            <a:r>
              <a:rPr lang="en-GB"/>
              <a:t> Telecon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11</a:t>
            </a:r>
            <a:r>
              <a:rPr lang="en-GB" baseline="30000"/>
              <a:t>th</a:t>
            </a:r>
            <a:r>
              <a:rPr lang="en-GB"/>
              <a:t> September,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H</a:t>
            </a:r>
            <a:r>
              <a:rPr lang="en-GB" baseline="-25000"/>
              <a:t>2</a:t>
            </a:r>
            <a:r>
              <a:rPr lang="en-GB"/>
              <a:t> Deployment in Centralised Power Generation – An Economic Case Study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733769"/>
            <a:ext cx="5976664" cy="1278141"/>
          </a:xfrm>
        </p:spPr>
        <p:txBody>
          <a:bodyPr/>
          <a:lstStyle/>
          <a:p>
            <a:r>
              <a:rPr lang="en-GB" dirty="0"/>
              <a:t>ETN Young Engineers Committee Sub-Group</a:t>
            </a:r>
          </a:p>
          <a:p>
            <a:r>
              <a:rPr lang="en-GB" dirty="0"/>
              <a:t>Daria Bellotti, University of Genoa</a:t>
            </a:r>
          </a:p>
          <a:p>
            <a:r>
              <a:rPr lang="en-GB" dirty="0"/>
              <a:t>Serena Gabriele, Baker Hughes</a:t>
            </a:r>
          </a:p>
          <a:p>
            <a:r>
              <a:rPr lang="en-GB" dirty="0"/>
              <a:t>Jon Runyon, Cardiff University</a:t>
            </a:r>
          </a:p>
          <a:p>
            <a:r>
              <a:rPr lang="en-GB" dirty="0"/>
              <a:t>Alireza Kalantari, Solar Turbines</a:t>
            </a:r>
          </a:p>
        </p:txBody>
      </p:sp>
    </p:spTree>
    <p:extLst>
      <p:ext uri="{BB962C8B-B14F-4D97-AF65-F5344CB8AC3E}">
        <p14:creationId xmlns:p14="http://schemas.microsoft.com/office/powerpoint/2010/main" val="322314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4269"/>
            <a:ext cx="8229600" cy="486054"/>
          </a:xfrm>
        </p:spPr>
        <p:txBody>
          <a:bodyPr/>
          <a:lstStyle/>
          <a:p>
            <a:r>
              <a:rPr lang="en-GB" dirty="0"/>
              <a:t>Preliminary Report work updates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3800D-DEB8-4A2F-9FBF-AC0E2D70D939}"/>
              </a:ext>
            </a:extLst>
          </p:cNvPr>
          <p:cNvSpPr txBox="1"/>
          <p:nvPr/>
        </p:nvSpPr>
        <p:spPr>
          <a:xfrm>
            <a:off x="29034" y="576659"/>
            <a:ext cx="83800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Scope: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Evaluation of the technical feasibility and economics of hydrogen 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utilisation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large-scale, 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centralised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 generation to deliver a business case to Hydrogen WG members and inform EC hydrogen strategies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Weekly jour-fixe team teleconferences – Thursday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scope of work has been better defined highlighting the aspects to be evaluated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rgbClr val="002A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table of content of the report has been outlined and some titles has been proposed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Preliminary analysis on the impact of using blue-green-grey H2 in different blends with NG to supply a </a:t>
            </a:r>
            <a:r>
              <a:rPr lang="en-US" sz="1500" dirty="0">
                <a:solidFill>
                  <a:srgbClr val="002A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NG-based plant has been evaluated in terms of NG consumption and CO2 global emissions 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spcAft>
                <a:spcPts val="600"/>
              </a:spcAft>
            </a:pPr>
            <a:r>
              <a:rPr lang="en-US" sz="1500" b="1" i="0" u="sng" dirty="0">
                <a:solidFill>
                  <a:srgbClr val="002A5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Request for Input/Open Discussion:</a:t>
            </a:r>
            <a:r>
              <a:rPr lang="en-US" sz="15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en-US" sz="1500" i="0" u="none" strike="noStrike" dirty="0">
                <a:solidFill>
                  <a:srgbClr val="002A5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Feedback/thoughts on work progress</a:t>
            </a:r>
            <a:endParaRPr lang="en-US" sz="15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en-US" sz="1500" i="0" u="none" strike="noStrike" dirty="0">
                <a:solidFill>
                  <a:srgbClr val="002A5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Hydrogen WG member inputs/offers of support – publicly available, shareable, </a:t>
            </a:r>
            <a:r>
              <a:rPr lang="en-US" sz="1500" i="0" u="none" strike="noStrike" dirty="0" err="1">
                <a:solidFill>
                  <a:srgbClr val="002A5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normalised</a:t>
            </a:r>
            <a:r>
              <a:rPr lang="en-US" sz="15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23775C-B616-42FF-9180-4F17BD907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36470"/>
              </p:ext>
            </p:extLst>
          </p:nvPr>
        </p:nvGraphicFramePr>
        <p:xfrm>
          <a:off x="174118" y="955550"/>
          <a:ext cx="828631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08">
                  <a:extLst>
                    <a:ext uri="{9D8B030D-6E8A-4147-A177-3AD203B41FA5}">
                      <a16:colId xmlns:a16="http://schemas.microsoft.com/office/drawing/2014/main" val="4044957896"/>
                    </a:ext>
                  </a:extLst>
                </a:gridCol>
                <a:gridCol w="1668744">
                  <a:extLst>
                    <a:ext uri="{9D8B030D-6E8A-4147-A177-3AD203B41FA5}">
                      <a16:colId xmlns:a16="http://schemas.microsoft.com/office/drawing/2014/main" val="1422907813"/>
                    </a:ext>
                  </a:extLst>
                </a:gridCol>
                <a:gridCol w="3558025">
                  <a:extLst>
                    <a:ext uri="{9D8B030D-6E8A-4147-A177-3AD203B41FA5}">
                      <a16:colId xmlns:a16="http://schemas.microsoft.com/office/drawing/2014/main" val="3117502448"/>
                    </a:ext>
                  </a:extLst>
                </a:gridCol>
                <a:gridCol w="1880837">
                  <a:extLst>
                    <a:ext uri="{9D8B030D-6E8A-4147-A177-3AD203B41FA5}">
                      <a16:colId xmlns:a16="http://schemas.microsoft.com/office/drawing/2014/main" val="316442373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US" sz="1600" dirty="0"/>
                        <a:t>Type of H2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Fuel delivery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Case Study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Fuel blends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1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Green H2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Blue H2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H2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Storage system on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Pipelines 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OCGT case study – small-medium plant size (20 – 60 MW)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CCGT case study -  large plant size (380-450 MW) 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NG + 30% - 50% -70% -H2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A5C"/>
                          </a:solidFill>
                        </a:rPr>
                        <a:t>100% H2</a:t>
                      </a:r>
                    </a:p>
                  </a:txBody>
                  <a:tcPr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683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7FC57C-A55F-4B03-96A4-33AD5A6B9CC8}"/>
              </a:ext>
            </a:extLst>
          </p:cNvPr>
          <p:cNvSpPr txBox="1"/>
          <p:nvPr/>
        </p:nvSpPr>
        <p:spPr>
          <a:xfrm>
            <a:off x="44172" y="195486"/>
            <a:ext cx="84162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Preliminary Report work updates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63052-BCC6-4A7F-9E89-400DCA450090}"/>
              </a:ext>
            </a:extLst>
          </p:cNvPr>
          <p:cNvSpPr txBox="1"/>
          <p:nvPr/>
        </p:nvSpPr>
        <p:spPr>
          <a:xfrm>
            <a:off x="128696" y="2279362"/>
            <a:ext cx="4314771" cy="310084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H2 cost (from literature)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cost / footprint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 of retrofitting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 of retrofitting on maintenance costs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performance </a:t>
            </a:r>
            <a:r>
              <a:rPr lang="en-US" sz="11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(efficiency, NG-H2 consumption,…)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 impact/emissions </a:t>
            </a:r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(CO2, NOx)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LCOE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Safety and regulatory aspects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 – Benefit analysis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….other??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AC5A307-0072-4FE1-B9DB-4127944C9C9E}"/>
              </a:ext>
            </a:extLst>
          </p:cNvPr>
          <p:cNvSpPr/>
          <p:nvPr/>
        </p:nvSpPr>
        <p:spPr>
          <a:xfrm>
            <a:off x="4404337" y="3434794"/>
            <a:ext cx="963645" cy="432048"/>
          </a:xfrm>
          <a:prstGeom prst="rightArrow">
            <a:avLst/>
          </a:prstGeom>
          <a:solidFill>
            <a:srgbClr val="002A5C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36AC1-D83D-483D-A1E9-44C4C7986A78}"/>
              </a:ext>
            </a:extLst>
          </p:cNvPr>
          <p:cNvSpPr txBox="1"/>
          <p:nvPr/>
        </p:nvSpPr>
        <p:spPr>
          <a:xfrm>
            <a:off x="5196796" y="2279362"/>
            <a:ext cx="39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Definition of a matrix of data/inputs and identify who could provide them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95BD0-49C9-4585-A3F2-281E4D5E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69" y="2854445"/>
            <a:ext cx="3476135" cy="1862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E1C34A-2307-4BA0-8C16-DFAB6DB4BEFA}"/>
              </a:ext>
            </a:extLst>
          </p:cNvPr>
          <p:cNvSpPr txBox="1"/>
          <p:nvPr/>
        </p:nvSpPr>
        <p:spPr>
          <a:xfrm>
            <a:off x="44172" y="607599"/>
            <a:ext cx="459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Aspects to be evaluated:</a:t>
            </a:r>
          </a:p>
        </p:txBody>
      </p:sp>
    </p:spTree>
    <p:extLst>
      <p:ext uri="{BB962C8B-B14F-4D97-AF65-F5344CB8AC3E}">
        <p14:creationId xmlns:p14="http://schemas.microsoft.com/office/powerpoint/2010/main" val="42031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B494-E261-4881-8455-89372B6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Report work updates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7A1E5-8EEE-4D90-8AA4-0F1570A992A2}"/>
              </a:ext>
            </a:extLst>
          </p:cNvPr>
          <p:cNvSpPr txBox="1"/>
          <p:nvPr/>
        </p:nvSpPr>
        <p:spPr>
          <a:xfrm>
            <a:off x="457200" y="799700"/>
            <a:ext cx="459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2) Report Table of Content and Title: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05FF1-B3C9-4016-9D01-EC743EC283EF}"/>
              </a:ext>
            </a:extLst>
          </p:cNvPr>
          <p:cNvSpPr txBox="1"/>
          <p:nvPr/>
        </p:nvSpPr>
        <p:spPr>
          <a:xfrm>
            <a:off x="182964" y="1063229"/>
            <a:ext cx="448051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3513" lvl="0" indent="-163513" fontAlgn="base"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Executive Summary</a:t>
            </a:r>
            <a:r>
              <a:rPr lang="en-B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163513" lvl="0" indent="-163513" fontAlgn="base"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Brief introduction of the </a:t>
            </a:r>
            <a:r>
              <a:rPr lang="en-B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YEC and authors/their respective organizations </a:t>
            </a:r>
          </a:p>
          <a:p>
            <a:pPr marL="163513" lvl="0" indent="-163513" fontAlgn="base"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Stakeholders and contributors to the paper</a:t>
            </a:r>
            <a:r>
              <a:rPr lang="en-B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163513" lvl="0" indent="-163513" fontAlgn="base"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</a:t>
            </a:r>
            <a:r>
              <a:rPr lang="en-B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63525" lvl="2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Scope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2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Timeframe covered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538163" lvl="7" indent="-163513"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Present day, 2030, 2050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2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Aims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of the paper </a:t>
            </a:r>
          </a:p>
          <a:p>
            <a:pPr marL="163513" lvl="0" indent="-163513" fontAlgn="base"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Literature Review</a:t>
            </a:r>
            <a:r>
              <a:rPr lang="en-BE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Hydrogen Cost (Storage, Transportation, Production Green vs. Blue)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538163" lvl="3" indent="-163513"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And timescales for availability and in what amount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Carbon Cost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(current vs. projected) </a:t>
            </a:r>
          </a:p>
          <a:p>
            <a:pPr marL="538163" lvl="2" indent="-163513" defTabSz="450850">
              <a:buSzPts val="1100"/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CO</a:t>
            </a:r>
            <a:r>
              <a:rPr lang="en-BE" sz="1000" baseline="-25000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emissions reduction with fuel switch from natural gas to hydrogen</a:t>
            </a:r>
            <a:endParaRPr lang="fr-BE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LCOE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- Natural Gas Market Trend </a:t>
            </a:r>
            <a:endParaRPr lang="fr-BE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Analysis of the NG-based plant installed (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i.e. in Europe) and classification per size (</a:t>
            </a:r>
            <a:r>
              <a:rPr lang="en-BE" sz="1000" dirty="0" err="1">
                <a:effectLst/>
                <a:latin typeface="+mj-lt"/>
                <a:ea typeface="Times New Roman" panose="02020603050405020304" pitchFamily="18" charset="0"/>
              </a:rPr>
              <a:t>MWth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) </a:t>
            </a: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Hydrogen Gas Turbines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538163" lvl="3" indent="-163513">
              <a:buSzPts val="1100"/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Why centralized power generation?  Why gas turbines?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901700" lvl="5" indent="-163513">
              <a:buSzPts val="1100"/>
              <a:buFont typeface="Wingdings" panose="05000000000000000000" pitchFamily="2" charset="2"/>
              <a:buChar char="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Stability, quality, safety of supply, reactive power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DLN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Combustion Systems </a:t>
            </a:r>
          </a:p>
          <a:p>
            <a:pPr marL="538163" lvl="3" indent="-163513">
              <a:buSzPts val="1100"/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Current hydrogen limits by machine/OEM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538163" lvl="3" indent="-163513">
              <a:buSzPts val="1100"/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Advantages for against vs. Conventional (Diffusion) which can do 100% today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SzPts val="1100"/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Ongoing Hydrogen Gas Turbines R&amp;D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AC4C1-E7ED-4EA5-8E3B-961C5A3D0C7B}"/>
              </a:ext>
            </a:extLst>
          </p:cNvPr>
          <p:cNvSpPr txBox="1"/>
          <p:nvPr/>
        </p:nvSpPr>
        <p:spPr>
          <a:xfrm>
            <a:off x="4663482" y="1183437"/>
            <a:ext cx="4480518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3513" lvl="0" indent="-163513" fontAlgn="base">
              <a:buFont typeface="+mj-lt"/>
              <a:buAutoNum type="arabicPeriod" startAt="6"/>
              <a:tabLst>
                <a:tab pos="457200" algn="l"/>
              </a:tabLst>
            </a:pPr>
            <a:r>
              <a:rPr lang="en-US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OCGT</a:t>
            </a:r>
            <a:r>
              <a:rPr lang="en-BE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Case Study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20 MW GT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(x3 for 60 MW Power Island, e.g. Titan T250, Baker Hughes LT16,...)</a:t>
            </a:r>
            <a:r>
              <a:rPr lang="en-BE" sz="1000" dirty="0">
                <a:solidFill>
                  <a:srgbClr val="D13438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BE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NG, NG+20% H</a:t>
            </a:r>
            <a:r>
              <a:rPr lang="en-BE" sz="1000" baseline="-25000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, NG+50% H2, 100% H2  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Reliability, Maintainability, Safety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Retrofit vs. New Build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Timescale:  Present day, 2030, 2050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Cost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28600" lvl="0" indent="-228600" fontAlgn="base">
              <a:buFont typeface="+mj-lt"/>
              <a:buAutoNum type="arabicPeriod" startAt="7"/>
              <a:tabLst>
                <a:tab pos="457200" algn="l"/>
              </a:tabLst>
            </a:pPr>
            <a:r>
              <a:rPr lang="en-US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CCGT</a:t>
            </a:r>
            <a:r>
              <a:rPr lang="en-BE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Case Study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380 MW GT (e.g. Nuon Vattenfall Magnum) in 440 MW CCGT using Mitsubishi M701F with diffusion combustion (per feasibility study), project underway 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538163" lvl="3" indent="-163513"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Use existing studies, if available from Vattenfall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450 MW GT (e.g. Uniper Irsching 4) in 578 MW CCGT using Siemens SGT5-8000H with DLN combustor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NG, NG+20% H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2, NG+50% H2, 100% H2  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Reliability, Maintainability, Safety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Retrofit vs. New Build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Timescale:  Present day, 2030, 2050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63525" lvl="1" indent="-163513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+mj-lt"/>
                <a:ea typeface="Times New Roman" panose="02020603050405020304" pitchFamily="18" charset="0"/>
              </a:rPr>
              <a:t>Cost</a:t>
            </a:r>
            <a:r>
              <a:rPr lang="en-BE" sz="1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28600" lvl="0" indent="-228600" fontAlgn="base">
              <a:buFont typeface="+mj-lt"/>
              <a:buAutoNum type="arabicPeriod" startAt="8"/>
            </a:pPr>
            <a:r>
              <a:rPr lang="en-US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Roadmap for </a:t>
            </a:r>
            <a:r>
              <a:rPr lang="en-BE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Policy Support, R&amp;D Funding, and Demonstration </a:t>
            </a:r>
          </a:p>
          <a:p>
            <a:pPr marL="228600" lvl="0" indent="-228600" fontAlgn="base">
              <a:buFont typeface="+mj-lt"/>
              <a:buAutoNum type="arabicPeriod" startAt="8"/>
            </a:pPr>
            <a:r>
              <a:rPr lang="en-US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Summary and Conclusions</a:t>
            </a:r>
            <a:r>
              <a:rPr lang="en-BE" sz="1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lvl="0" indent="-342900" fontAlgn="base">
              <a:buFont typeface="Times New Roman" panose="02020603050405020304" pitchFamily="18" charset="0"/>
              <a:buAutoNum type="arabicPeriod" startAt="8"/>
              <a:tabLst>
                <a:tab pos="457200" algn="l"/>
              </a:tabLst>
            </a:pPr>
            <a:endParaRPr lang="en-BE" sz="10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8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202"/>
            <a:ext cx="8229600" cy="486054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2) Suggested paper titles: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3800D-DEB8-4A2F-9FBF-AC0E2D70D939}"/>
              </a:ext>
            </a:extLst>
          </p:cNvPr>
          <p:cNvSpPr txBox="1"/>
          <p:nvPr/>
        </p:nvSpPr>
        <p:spPr>
          <a:xfrm>
            <a:off x="145997" y="1063229"/>
            <a:ext cx="8380078" cy="355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Centralized Hydrogen Power Generation:  A techno-economic analysis of low-carbon gas turbine utilization in the energy transition and beyond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srgbClr val="002A5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Cost-Effective Hydrogen Gas Turbine Power Generation:  Enabling renewables now and delivering net-zero by 2050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srgbClr val="002A5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srgbClr val="002A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Techno-Economic Analysis of Hydrogen Gas Turbines for Net-Zero Centralized Power Generation</a:t>
            </a:r>
            <a:r>
              <a:rPr lang="en-US" sz="1600" b="1" dirty="0">
                <a:solidFill>
                  <a:srgbClr val="002A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917B2E-CA06-4650-B44D-CAD40FA0B0F9}"/>
              </a:ext>
            </a:extLst>
          </p:cNvPr>
          <p:cNvSpPr txBox="1">
            <a:spLocks/>
          </p:cNvSpPr>
          <p:nvPr/>
        </p:nvSpPr>
        <p:spPr>
          <a:xfrm>
            <a:off x="457200" y="357504"/>
            <a:ext cx="8229600" cy="705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A5C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/>
              <a:t>Preliminary Report work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7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8DF9-C711-44F0-9536-055EA994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Report work updates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AABA1-C492-4320-A51A-FFB6CB6E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151334"/>
            <a:ext cx="8229598" cy="608309"/>
          </a:xfrm>
        </p:spPr>
        <p:txBody>
          <a:bodyPr/>
          <a:lstStyle/>
          <a:p>
            <a:r>
              <a:rPr lang="en-US" dirty="0"/>
              <a:t>3) Preliminary analysis - Evaluation and comparison of the environmental impact of using blue -  green – grey hydrogen as fuel (in different mixture with NG) in 100MW OCGT plant.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BA473C-BDC3-4561-AB2D-72295A4B7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03216"/>
              </p:ext>
            </p:extLst>
          </p:nvPr>
        </p:nvGraphicFramePr>
        <p:xfrm>
          <a:off x="1773728" y="1855649"/>
          <a:ext cx="5750218" cy="2872740"/>
        </p:xfrm>
        <a:graphic>
          <a:graphicData uri="http://schemas.openxmlformats.org/drawingml/2006/table">
            <a:tbl>
              <a:tblPr/>
              <a:tblGrid>
                <a:gridCol w="2330825">
                  <a:extLst>
                    <a:ext uri="{9D8B030D-6E8A-4147-A177-3AD203B41FA5}">
                      <a16:colId xmlns:a16="http://schemas.microsoft.com/office/drawing/2014/main" val="1787496182"/>
                    </a:ext>
                  </a:extLst>
                </a:gridCol>
                <a:gridCol w="1121869">
                  <a:extLst>
                    <a:ext uri="{9D8B030D-6E8A-4147-A177-3AD203B41FA5}">
                      <a16:colId xmlns:a16="http://schemas.microsoft.com/office/drawing/2014/main" val="956000464"/>
                    </a:ext>
                  </a:extLst>
                </a:gridCol>
                <a:gridCol w="2297524">
                  <a:extLst>
                    <a:ext uri="{9D8B030D-6E8A-4147-A177-3AD203B41FA5}">
                      <a16:colId xmlns:a16="http://schemas.microsoft.com/office/drawing/2014/main" val="192030211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Base Case Main Assumptions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144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Plant installed power (OCGT)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2219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Efficiency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413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Thermal input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2682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NG consumption </a:t>
                      </a:r>
                      <a:r>
                        <a:rPr lang="en-GB" sz="1050" b="0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[LHV 47M J/kg]</a:t>
                      </a:r>
                      <a:endParaRPr lang="en-GB" sz="1200" b="0" kern="1200" dirty="0">
                        <a:solidFill>
                          <a:srgbClr val="002A5C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Nm3/s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1985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Annual operating hours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19813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NG annual consumption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Nm3/</a:t>
                      </a:r>
                      <a:r>
                        <a:rPr lang="en-GB" sz="11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endParaRPr lang="en-GB" sz="11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196,399,345.3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6966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l" fontAlgn="ctr"/>
                      <a:endParaRPr lang="en-GB" sz="1200" b="1" kern="1200" dirty="0">
                        <a:solidFill>
                          <a:srgbClr val="002A5C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ton/</a:t>
                      </a:r>
                      <a:r>
                        <a:rPr lang="en-GB" sz="11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endParaRPr lang="en-GB" sz="11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153,191.5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472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 Energy production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GWh/</a:t>
                      </a:r>
                      <a:r>
                        <a:rPr lang="en-GB" sz="11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endParaRPr lang="en-GB" sz="11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3535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Annual CO2 emission </a:t>
                      </a:r>
                    </a:p>
                    <a:p>
                      <a:pPr algn="l" fontAlgn="ctr"/>
                      <a:r>
                        <a:rPr lang="en-GB" sz="1050" b="0" kern="1200" dirty="0">
                          <a:solidFill>
                            <a:srgbClr val="002A5C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[@ 55.934 tonCO2/TJ]</a:t>
                      </a:r>
                      <a:endParaRPr lang="en-GB" sz="1200" b="0" kern="1200" dirty="0">
                        <a:solidFill>
                          <a:srgbClr val="002A5C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tonCO2/</a:t>
                      </a:r>
                      <a:r>
                        <a:rPr lang="en-GB" sz="11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kern="1200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387,299.51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4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6E76-CF4E-492C-95F6-A73248B0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 – H2 mixture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E80092-E8EA-484A-A70A-1447ECDA7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811631"/>
              </p:ext>
            </p:extLst>
          </p:nvPr>
        </p:nvGraphicFramePr>
        <p:xfrm>
          <a:off x="207469" y="2050063"/>
          <a:ext cx="4320000" cy="271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660E360-E316-428C-B658-9CA490ED2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31714"/>
              </p:ext>
            </p:extLst>
          </p:nvPr>
        </p:nvGraphicFramePr>
        <p:xfrm>
          <a:off x="552862" y="799480"/>
          <a:ext cx="7776000" cy="756000"/>
        </p:xfrm>
        <a:graphic>
          <a:graphicData uri="http://schemas.openxmlformats.org/drawingml/2006/table">
            <a:tbl>
              <a:tblPr/>
              <a:tblGrid>
                <a:gridCol w="1476000">
                  <a:extLst>
                    <a:ext uri="{9D8B030D-6E8A-4147-A177-3AD203B41FA5}">
                      <a16:colId xmlns:a16="http://schemas.microsoft.com/office/drawing/2014/main" val="316857459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7921839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3004967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96950727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2802433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685463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+ 30%H2 vol.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+ 50%H2 vol.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+ 70%H2 vol.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100%H2 vol.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69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Natural Gas [ton/</a:t>
                      </a:r>
                      <a:r>
                        <a:rPr lang="en-GB" sz="105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05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153191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138402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119895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91383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7692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Hydrogen [ton/</a:t>
                      </a:r>
                      <a:r>
                        <a:rPr lang="en-GB" sz="1050" b="1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yr</a:t>
                      </a:r>
                      <a:r>
                        <a:rPr lang="en-GB" sz="105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14040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24970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60000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183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C9E2C5F-781F-4037-B3C9-C9C68BE535D2}"/>
              </a:ext>
            </a:extLst>
          </p:cNvPr>
          <p:cNvSpPr txBox="1"/>
          <p:nvPr/>
        </p:nvSpPr>
        <p:spPr>
          <a:xfrm>
            <a:off x="552862" y="1555480"/>
            <a:ext cx="7776000" cy="28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amount of H2 and NG for the different mixtures is calculated to keep constant the thermal energy input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25768-A090-4D67-98D1-FA0C72FBE94A}"/>
              </a:ext>
            </a:extLst>
          </p:cNvPr>
          <p:cNvSpPr txBox="1"/>
          <p:nvPr/>
        </p:nvSpPr>
        <p:spPr>
          <a:xfrm>
            <a:off x="822192" y="1838623"/>
            <a:ext cx="30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150B8CB-9851-4829-8523-C0D71DD18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61611"/>
              </p:ext>
            </p:extLst>
          </p:nvPr>
        </p:nvGraphicFramePr>
        <p:xfrm>
          <a:off x="4616531" y="2047731"/>
          <a:ext cx="4320000" cy="271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EB8FEBF-3EF7-477F-B455-2057DA92113F}"/>
              </a:ext>
            </a:extLst>
          </p:cNvPr>
          <p:cNvSpPr txBox="1"/>
          <p:nvPr/>
        </p:nvSpPr>
        <p:spPr>
          <a:xfrm>
            <a:off x="843282" y="1752434"/>
            <a:ext cx="3728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Annual fuel consumption [ton/</a:t>
            </a:r>
            <a:r>
              <a:rPr lang="en-US" sz="1600" dirty="0" err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040AE0-FB61-49C4-9B53-097A9A890FDE}"/>
              </a:ext>
            </a:extLst>
          </p:cNvPr>
          <p:cNvSpPr txBox="1"/>
          <p:nvPr/>
        </p:nvSpPr>
        <p:spPr>
          <a:xfrm>
            <a:off x="5415282" y="1752434"/>
            <a:ext cx="3728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Volumetric flow rate [Nm3/s]</a:t>
            </a:r>
          </a:p>
        </p:txBody>
      </p:sp>
    </p:spTree>
    <p:extLst>
      <p:ext uri="{BB962C8B-B14F-4D97-AF65-F5344CB8AC3E}">
        <p14:creationId xmlns:p14="http://schemas.microsoft.com/office/powerpoint/2010/main" val="240143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Hydrogen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9CB5E-79AD-43D7-8D1B-B9A3C906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8229600" cy="479822"/>
          </a:xfrm>
        </p:spPr>
        <p:txBody>
          <a:bodyPr/>
          <a:lstStyle/>
          <a:p>
            <a:r>
              <a:rPr lang="en-US" dirty="0"/>
              <a:t>Blue H2: </a:t>
            </a:r>
            <a:r>
              <a:rPr lang="en-US" b="0" dirty="0"/>
              <a:t>Hydrogen produced via Steam Methane Reforming where the process CO2 is captured and storage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443886-05C9-49E4-8214-C68BB8E55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5542" y="1955321"/>
            <a:ext cx="4389120" cy="1741071"/>
          </a:xfr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212C44B-A0F7-43EE-B1DA-84787576A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07053"/>
              </p:ext>
            </p:extLst>
          </p:nvPr>
        </p:nvGraphicFramePr>
        <p:xfrm>
          <a:off x="4881644" y="1868632"/>
          <a:ext cx="4041774" cy="2103120"/>
        </p:xfrm>
        <a:graphic>
          <a:graphicData uri="http://schemas.openxmlformats.org/drawingml/2006/table">
            <a:tbl>
              <a:tblPr/>
              <a:tblGrid>
                <a:gridCol w="2152551">
                  <a:extLst>
                    <a:ext uri="{9D8B030D-6E8A-4147-A177-3AD203B41FA5}">
                      <a16:colId xmlns:a16="http://schemas.microsoft.com/office/drawing/2014/main" val="1214998523"/>
                    </a:ext>
                  </a:extLst>
                </a:gridCol>
                <a:gridCol w="790049">
                  <a:extLst>
                    <a:ext uri="{9D8B030D-6E8A-4147-A177-3AD203B41FA5}">
                      <a16:colId xmlns:a16="http://schemas.microsoft.com/office/drawing/2014/main" val="3342822060"/>
                    </a:ext>
                  </a:extLst>
                </a:gridCol>
                <a:gridCol w="1099174">
                  <a:extLst>
                    <a:ext uri="{9D8B030D-6E8A-4147-A177-3AD203B41FA5}">
                      <a16:colId xmlns:a16="http://schemas.microsoft.com/office/drawing/2014/main" val="213778783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Main Assumptions 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669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NG Consumption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2.97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kgNG</a:t>
                      </a:r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/kgH2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66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as feedstock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195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 as process fuel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1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El. Energy consumption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0.58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kWh/kgH2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092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CO2 capture rate </a:t>
                      </a:r>
                    </a:p>
                  </a:txBody>
                  <a:tcPr marL="45720" marR="45720" anchor="b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2A5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7213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1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CO2 emission intensity for el. Energy production *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296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2A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gCO2/kWh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9826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57C6BA4-3F64-4533-9424-5A44B8B59382}"/>
              </a:ext>
            </a:extLst>
          </p:cNvPr>
          <p:cNvSpPr txBox="1"/>
          <p:nvPr/>
        </p:nvSpPr>
        <p:spPr>
          <a:xfrm>
            <a:off x="4881644" y="3992165"/>
            <a:ext cx="426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CO2 emission intensity for European energy mix in 2016 (www.eea.europa.eu)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8AD2D-3FB5-429F-AF23-6A3D20A92F1D}"/>
              </a:ext>
            </a:extLst>
          </p:cNvPr>
          <p:cNvSpPr txBox="1"/>
          <p:nvPr/>
        </p:nvSpPr>
        <p:spPr>
          <a:xfrm>
            <a:off x="0" y="4147922"/>
            <a:ext cx="480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present analysis the energy consumption for the H2 storage compression and transportation is not considered</a:t>
            </a:r>
          </a:p>
        </p:txBody>
      </p:sp>
    </p:spTree>
    <p:extLst>
      <p:ext uri="{BB962C8B-B14F-4D97-AF65-F5344CB8AC3E}">
        <p14:creationId xmlns:p14="http://schemas.microsoft.com/office/powerpoint/2010/main" val="193399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8DC-195F-48FB-901F-35785FA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Hydrogen -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B2DBD-D602-4020-AF1E-33D5F0CC5706}"/>
              </a:ext>
            </a:extLst>
          </p:cNvPr>
          <p:cNvSpPr txBox="1"/>
          <p:nvPr/>
        </p:nvSpPr>
        <p:spPr>
          <a:xfrm>
            <a:off x="292805" y="751962"/>
            <a:ext cx="427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Natural Gas Consumption [</a:t>
            </a:r>
            <a:r>
              <a:rPr lang="en-US" sz="1600" dirty="0" err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kton</a:t>
            </a:r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7772B23-34E5-4916-B6DC-BD5B82B01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259906"/>
              </p:ext>
            </p:extLst>
          </p:nvPr>
        </p:nvGraphicFramePr>
        <p:xfrm>
          <a:off x="242456" y="1090516"/>
          <a:ext cx="4096708" cy="282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7946CB6-B749-4462-8E4A-30AC2CD19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52186"/>
              </p:ext>
            </p:extLst>
          </p:nvPr>
        </p:nvGraphicFramePr>
        <p:xfrm>
          <a:off x="360347" y="1365612"/>
          <a:ext cx="3860925" cy="1841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72185">
                  <a:extLst>
                    <a:ext uri="{9D8B030D-6E8A-4147-A177-3AD203B41FA5}">
                      <a16:colId xmlns:a16="http://schemas.microsoft.com/office/drawing/2014/main" val="3493792020"/>
                    </a:ext>
                  </a:extLst>
                </a:gridCol>
                <a:gridCol w="772185">
                  <a:extLst>
                    <a:ext uri="{9D8B030D-6E8A-4147-A177-3AD203B41FA5}">
                      <a16:colId xmlns:a16="http://schemas.microsoft.com/office/drawing/2014/main" val="3936238204"/>
                    </a:ext>
                  </a:extLst>
                </a:gridCol>
                <a:gridCol w="772185">
                  <a:extLst>
                    <a:ext uri="{9D8B030D-6E8A-4147-A177-3AD203B41FA5}">
                      <a16:colId xmlns:a16="http://schemas.microsoft.com/office/drawing/2014/main" val="1779081821"/>
                    </a:ext>
                  </a:extLst>
                </a:gridCol>
                <a:gridCol w="772185">
                  <a:extLst>
                    <a:ext uri="{9D8B030D-6E8A-4147-A177-3AD203B41FA5}">
                      <a16:colId xmlns:a16="http://schemas.microsoft.com/office/drawing/2014/main" val="1292026384"/>
                    </a:ext>
                  </a:extLst>
                </a:gridCol>
                <a:gridCol w="772185">
                  <a:extLst>
                    <a:ext uri="{9D8B030D-6E8A-4147-A177-3AD203B41FA5}">
                      <a16:colId xmlns:a16="http://schemas.microsoft.com/office/drawing/2014/main" val="399603987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153.2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158.2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160.1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178.1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509099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F07517-1EAB-4CA3-9ABA-89FEBA0E0479}"/>
              </a:ext>
            </a:extLst>
          </p:cNvPr>
          <p:cNvSpPr txBox="1"/>
          <p:nvPr/>
        </p:nvSpPr>
        <p:spPr>
          <a:xfrm>
            <a:off x="59014" y="3880770"/>
            <a:ext cx="446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2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100%H2 – case </a:t>
            </a:r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the amount of NG consumed to produce the hydrogen is </a:t>
            </a:r>
            <a:r>
              <a:rPr lang="en-US" sz="12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+16%</a:t>
            </a:r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more than the NG consumed by the power plant in the 100% NG - case 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74DCCFC-A952-4F9B-8F95-13BC2E0A3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230565"/>
              </p:ext>
            </p:extLst>
          </p:nvPr>
        </p:nvGraphicFramePr>
        <p:xfrm>
          <a:off x="4457055" y="995600"/>
          <a:ext cx="4522097" cy="292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31C64E1-B9F6-4F0D-8D1D-5C6D342C536D}"/>
              </a:ext>
            </a:extLst>
          </p:cNvPr>
          <p:cNvSpPr txBox="1"/>
          <p:nvPr/>
        </p:nvSpPr>
        <p:spPr>
          <a:xfrm>
            <a:off x="4526781" y="724675"/>
            <a:ext cx="447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CO2 emissions [</a:t>
            </a:r>
            <a:r>
              <a:rPr lang="en-US" sz="1600" dirty="0" err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kton</a:t>
            </a:r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en-US" sz="16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0983EA-A451-4FEC-929D-80C410DE6227}"/>
              </a:ext>
            </a:extLst>
          </p:cNvPr>
          <p:cNvSpPr txBox="1"/>
          <p:nvPr/>
        </p:nvSpPr>
        <p:spPr>
          <a:xfrm>
            <a:off x="4572000" y="3776539"/>
            <a:ext cx="452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2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30%H2– case </a:t>
            </a:r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net CO2 emissions result even higher than 100%NG-case (+3%)</a:t>
            </a:r>
          </a:p>
          <a:p>
            <a:pPr algn="just"/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200" b="1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100%H2-case </a:t>
            </a:r>
            <a:r>
              <a:rPr lang="en-US" sz="1200" dirty="0">
                <a:solidFill>
                  <a:srgbClr val="00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net CO2 emissions are about 47% of those 100%NG-case. Not considering the CCS, the CO2 emissions would be 34% higher than the base case.</a:t>
            </a:r>
          </a:p>
          <a:p>
            <a:pPr algn="just"/>
            <a:endParaRPr lang="en-US" sz="1200" b="1" dirty="0">
              <a:solidFill>
                <a:srgbClr val="002A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61447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u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081BA181D2848B5E19670AEA0FC08" ma:contentTypeVersion="4" ma:contentTypeDescription="Een nieuw document maken." ma:contentTypeScope="" ma:versionID="2acfec954ffaa13e69015f4bba6ee5aa">
  <xsd:schema xmlns:xsd="http://www.w3.org/2001/XMLSchema" xmlns:xs="http://www.w3.org/2001/XMLSchema" xmlns:p="http://schemas.microsoft.com/office/2006/metadata/properties" xmlns:ns2="709e0395-b88d-4408-8e8f-850150ee1544" targetNamespace="http://schemas.microsoft.com/office/2006/metadata/properties" ma:root="true" ma:fieldsID="fb0ebdf6baf5ddc1e19384a8c902bae6" ns2:_="">
    <xsd:import namespace="709e0395-b88d-4408-8e8f-850150ee1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e0395-b88d-4408-8e8f-850150ee1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2B46EE-3C5B-4AE1-BCDC-D08ADF9CC8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063705-0EB7-407D-81F0-9D1A586B2747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709e0395-b88d-4408-8e8f-850150ee154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D57C4CC-2203-4250-A008-CF1D6821058E}">
  <ds:schemaRefs>
    <ds:schemaRef ds:uri="709e0395-b88d-4408-8e8f-850150ee1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1910</Words>
  <Application>Microsoft Office PowerPoint</Application>
  <PresentationFormat>On-screen Show (16:9)</PresentationFormat>
  <Paragraphs>366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Segoe UI</vt:lpstr>
      <vt:lpstr>Symbol</vt:lpstr>
      <vt:lpstr>Times New Roman</vt:lpstr>
      <vt:lpstr>Wingdings</vt:lpstr>
      <vt:lpstr>1_title</vt:lpstr>
      <vt:lpstr>2_White background</vt:lpstr>
      <vt:lpstr>3_blue background</vt:lpstr>
      <vt:lpstr>PowerPoint Presentation</vt:lpstr>
      <vt:lpstr>Preliminary Report work updates</vt:lpstr>
      <vt:lpstr>PowerPoint Presentation</vt:lpstr>
      <vt:lpstr>Preliminary Report work updates</vt:lpstr>
      <vt:lpstr>2) Suggested paper titles: </vt:lpstr>
      <vt:lpstr>Preliminary Report work updates</vt:lpstr>
      <vt:lpstr>NG – H2 mixture </vt:lpstr>
      <vt:lpstr>Blue Hydrogen analysis</vt:lpstr>
      <vt:lpstr>Blue Hydrogen - results</vt:lpstr>
      <vt:lpstr>Green Hydrogen analysis</vt:lpstr>
      <vt:lpstr>Green Hydrogen results</vt:lpstr>
      <vt:lpstr>Green Hydrogen results</vt:lpstr>
      <vt:lpstr>Grey Hydrogen analysis</vt:lpstr>
      <vt:lpstr>Grey Hydrogen results</vt:lpstr>
      <vt:lpstr>Grey Hydrogen results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Gabriele, Serena (Baker Hughes, Non-GE)</dc:creator>
  <cp:lastModifiedBy>Daria Bellotti</cp:lastModifiedBy>
  <cp:revision>65</cp:revision>
  <dcterms:created xsi:type="dcterms:W3CDTF">2020-10-09T12:36:29Z</dcterms:created>
  <dcterms:modified xsi:type="dcterms:W3CDTF">2020-10-27T08:50:36Z</dcterms:modified>
</cp:coreProperties>
</file>