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0" r:id="rId2"/>
    <p:sldMasterId id="2147483685" r:id="rId3"/>
    <p:sldMasterId id="2147483697" r:id="rId4"/>
    <p:sldMasterId id="2147483700" r:id="rId5"/>
    <p:sldMasterId id="2147483713" r:id="rId6"/>
    <p:sldMasterId id="2147483716" r:id="rId7"/>
    <p:sldMasterId id="2147483739" r:id="rId8"/>
    <p:sldMasterId id="2147483744" r:id="rId9"/>
    <p:sldMasterId id="2147483775" r:id="rId10"/>
  </p:sldMasterIdLst>
  <p:notesMasterIdLst>
    <p:notesMasterId r:id="rId61"/>
  </p:notesMasterIdLst>
  <p:handoutMasterIdLst>
    <p:handoutMasterId r:id="rId62"/>
  </p:handoutMasterIdLst>
  <p:sldIdLst>
    <p:sldId id="402" r:id="rId11"/>
    <p:sldId id="407" r:id="rId12"/>
    <p:sldId id="306" r:id="rId13"/>
    <p:sldId id="326" r:id="rId14"/>
    <p:sldId id="327" r:id="rId15"/>
    <p:sldId id="328" r:id="rId16"/>
    <p:sldId id="259" r:id="rId17"/>
    <p:sldId id="351" r:id="rId18"/>
    <p:sldId id="330" r:id="rId19"/>
    <p:sldId id="352" r:id="rId20"/>
    <p:sldId id="331" r:id="rId21"/>
    <p:sldId id="332" r:id="rId22"/>
    <p:sldId id="333" r:id="rId23"/>
    <p:sldId id="334" r:id="rId24"/>
    <p:sldId id="401" r:id="rId25"/>
    <p:sldId id="335" r:id="rId26"/>
    <p:sldId id="384" r:id="rId27"/>
    <p:sldId id="383" r:id="rId28"/>
    <p:sldId id="345" r:id="rId29"/>
    <p:sldId id="343" r:id="rId30"/>
    <p:sldId id="393" r:id="rId31"/>
    <p:sldId id="394" r:id="rId32"/>
    <p:sldId id="404" r:id="rId33"/>
    <p:sldId id="358" r:id="rId34"/>
    <p:sldId id="359" r:id="rId35"/>
    <p:sldId id="360" r:id="rId36"/>
    <p:sldId id="374" r:id="rId37"/>
    <p:sldId id="396" r:id="rId38"/>
    <p:sldId id="372" r:id="rId39"/>
    <p:sldId id="366" r:id="rId40"/>
    <p:sldId id="311" r:id="rId41"/>
    <p:sldId id="348" r:id="rId42"/>
    <p:sldId id="349" r:id="rId43"/>
    <p:sldId id="373" r:id="rId44"/>
    <p:sldId id="382" r:id="rId45"/>
    <p:sldId id="400" r:id="rId46"/>
    <p:sldId id="398" r:id="rId47"/>
    <p:sldId id="350" r:id="rId48"/>
    <p:sldId id="379" r:id="rId49"/>
    <p:sldId id="380" r:id="rId50"/>
    <p:sldId id="381" r:id="rId51"/>
    <p:sldId id="395" r:id="rId52"/>
    <p:sldId id="367" r:id="rId53"/>
    <p:sldId id="378" r:id="rId54"/>
    <p:sldId id="310" r:id="rId55"/>
    <p:sldId id="405" r:id="rId56"/>
    <p:sldId id="406" r:id="rId57"/>
    <p:sldId id="403" r:id="rId58"/>
    <p:sldId id="413" r:id="rId59"/>
    <p:sldId id="357" r:id="rId60"/>
  </p:sldIdLst>
  <p:sldSz cx="9144000" cy="6858000" type="screen4x3"/>
  <p:notesSz cx="6797675"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A5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0" d="100"/>
          <a:sy n="110" d="100"/>
        </p:scale>
        <p:origin x="-1644" y="-102"/>
      </p:cViewPr>
      <p:guideLst>
        <p:guide orient="horz" pos="2160"/>
        <p:guide pos="2880"/>
      </p:guideLst>
    </p:cSldViewPr>
  </p:slideViewPr>
  <p:notesTextViewPr>
    <p:cViewPr>
      <p:scale>
        <a:sx n="1" d="1"/>
        <a:sy n="1" d="1"/>
      </p:scale>
      <p:origin x="0" y="0"/>
    </p:cViewPr>
  </p:notesTextViewPr>
  <p:sorterViewPr>
    <p:cViewPr>
      <p:scale>
        <a:sx n="60" d="100"/>
        <a:sy n="60" d="100"/>
      </p:scale>
      <p:origin x="0" y="494"/>
    </p:cViewPr>
  </p:sorterViewPr>
  <p:notesViewPr>
    <p:cSldViewPr>
      <p:cViewPr varScale="1">
        <p:scale>
          <a:sx n="60" d="100"/>
          <a:sy n="60" d="100"/>
        </p:scale>
        <p:origin x="-3278" y="-72"/>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2F48F6-E954-49F3-8708-5608FE75D583}" type="doc">
      <dgm:prSet loTypeId="urn:microsoft.com/office/officeart/2005/8/layout/hProcess11" loCatId="process" qsTypeId="urn:microsoft.com/office/officeart/2005/8/quickstyle/simple1" qsCatId="simple" csTypeId="urn:microsoft.com/office/officeart/2005/8/colors/accent1_4" csCatId="accent1" phldr="1"/>
      <dgm:spPr/>
      <dgm:t>
        <a:bodyPr/>
        <a:lstStyle/>
        <a:p>
          <a:endParaRPr lang="en-GB"/>
        </a:p>
      </dgm:t>
    </dgm:pt>
    <dgm:pt modelId="{3098AEE3-6B93-4C10-BEA3-6290D0F5272A}">
      <dgm:prSet phldrT="[Text]" custT="1"/>
      <dgm:spPr/>
      <dgm:t>
        <a:bodyPr/>
        <a:lstStyle/>
        <a:p>
          <a:r>
            <a:rPr lang="en-GB" sz="1200" b="1" dirty="0" smtClean="0"/>
            <a:t>Issue collection </a:t>
          </a:r>
        </a:p>
        <a:p>
          <a:r>
            <a:rPr lang="en-GB" sz="1200" b="1" dirty="0" smtClean="0"/>
            <a:t>(in progress)</a:t>
          </a:r>
          <a:endParaRPr lang="en-GB" sz="1200" b="1" dirty="0"/>
        </a:p>
      </dgm:t>
    </dgm:pt>
    <dgm:pt modelId="{94A231EA-06CC-4B60-B8C3-797CBBE35155}" type="parTrans" cxnId="{B58D91AA-D163-4C63-A115-27DFC810AE1B}">
      <dgm:prSet/>
      <dgm:spPr/>
      <dgm:t>
        <a:bodyPr/>
        <a:lstStyle/>
        <a:p>
          <a:endParaRPr lang="en-GB"/>
        </a:p>
      </dgm:t>
    </dgm:pt>
    <dgm:pt modelId="{A7F60197-5A83-4A9E-95FE-3D6DAC3E69B2}" type="sibTrans" cxnId="{B58D91AA-D163-4C63-A115-27DFC810AE1B}">
      <dgm:prSet/>
      <dgm:spPr/>
      <dgm:t>
        <a:bodyPr/>
        <a:lstStyle/>
        <a:p>
          <a:endParaRPr lang="en-GB"/>
        </a:p>
      </dgm:t>
    </dgm:pt>
    <dgm:pt modelId="{3DB86560-7A57-47CD-AD85-A44B6F3DD374}">
      <dgm:prSet phldrT="[Text]" custT="1"/>
      <dgm:spPr/>
      <dgm:t>
        <a:bodyPr/>
        <a:lstStyle/>
        <a:p>
          <a:r>
            <a:rPr lang="en-GB" sz="900" dirty="0" smtClean="0"/>
            <a:t>Reminder</a:t>
          </a:r>
          <a:endParaRPr lang="en-GB" sz="900" dirty="0"/>
        </a:p>
      </dgm:t>
    </dgm:pt>
    <dgm:pt modelId="{36CE48F2-C63E-4201-824A-F0A6D9A830DD}" type="parTrans" cxnId="{F2FE9C04-9C15-418E-B70C-0032525353EE}">
      <dgm:prSet/>
      <dgm:spPr/>
      <dgm:t>
        <a:bodyPr/>
        <a:lstStyle/>
        <a:p>
          <a:endParaRPr lang="en-GB"/>
        </a:p>
      </dgm:t>
    </dgm:pt>
    <dgm:pt modelId="{90157A8D-D4A5-498E-B613-B1D84F53604B}" type="sibTrans" cxnId="{F2FE9C04-9C15-418E-B70C-0032525353EE}">
      <dgm:prSet/>
      <dgm:spPr/>
      <dgm:t>
        <a:bodyPr/>
        <a:lstStyle/>
        <a:p>
          <a:endParaRPr lang="en-GB"/>
        </a:p>
      </dgm:t>
    </dgm:pt>
    <dgm:pt modelId="{90656D87-A5F4-43B0-86DB-E9F2502C3420}">
      <dgm:prSet phldrT="[Text]" custT="1"/>
      <dgm:spPr/>
      <dgm:t>
        <a:bodyPr/>
        <a:lstStyle/>
        <a:p>
          <a:r>
            <a:rPr lang="en-GB" sz="900" dirty="0" smtClean="0"/>
            <a:t>Teleconference call</a:t>
          </a:r>
          <a:endParaRPr lang="en-GB" sz="900" dirty="0"/>
        </a:p>
      </dgm:t>
    </dgm:pt>
    <dgm:pt modelId="{2229C608-DC09-467C-89D8-F9EE4619F315}" type="parTrans" cxnId="{A2FF9A0D-8251-4E97-8CE5-98FE76A31853}">
      <dgm:prSet/>
      <dgm:spPr/>
      <dgm:t>
        <a:bodyPr/>
        <a:lstStyle/>
        <a:p>
          <a:endParaRPr lang="en-GB"/>
        </a:p>
      </dgm:t>
    </dgm:pt>
    <dgm:pt modelId="{353235F5-1755-4383-8353-5BAD40FAB937}" type="sibTrans" cxnId="{A2FF9A0D-8251-4E97-8CE5-98FE76A31853}">
      <dgm:prSet/>
      <dgm:spPr/>
      <dgm:t>
        <a:bodyPr/>
        <a:lstStyle/>
        <a:p>
          <a:endParaRPr lang="en-GB"/>
        </a:p>
      </dgm:t>
    </dgm:pt>
    <dgm:pt modelId="{DE5AC6FF-442F-4D8E-82AF-A34B0E90221D}">
      <dgm:prSet phldrT="[Text]" custT="1"/>
      <dgm:spPr/>
      <dgm:t>
        <a:bodyPr/>
        <a:lstStyle/>
        <a:p>
          <a:r>
            <a:rPr lang="en-GB" sz="1200" b="1" dirty="0" smtClean="0"/>
            <a:t>Steering committee Florence 31 January 2018</a:t>
          </a:r>
        </a:p>
      </dgm:t>
    </dgm:pt>
    <dgm:pt modelId="{414016F9-D742-4DA2-95F9-1B0F4208BB87}" type="parTrans" cxnId="{081BE7ED-0090-437A-987B-C2764E31DC30}">
      <dgm:prSet/>
      <dgm:spPr/>
      <dgm:t>
        <a:bodyPr/>
        <a:lstStyle/>
        <a:p>
          <a:endParaRPr lang="en-GB"/>
        </a:p>
      </dgm:t>
    </dgm:pt>
    <dgm:pt modelId="{AE918302-006C-4CF8-9C7A-C476F16688BE}" type="sibTrans" cxnId="{081BE7ED-0090-437A-987B-C2764E31DC30}">
      <dgm:prSet/>
      <dgm:spPr/>
      <dgm:t>
        <a:bodyPr/>
        <a:lstStyle/>
        <a:p>
          <a:endParaRPr lang="en-GB"/>
        </a:p>
      </dgm:t>
    </dgm:pt>
    <dgm:pt modelId="{69AB0D9C-B517-44E0-A15C-5EFF13D7D527}">
      <dgm:prSet phldrT="[Text]" custT="1"/>
      <dgm:spPr/>
      <dgm:t>
        <a:bodyPr/>
        <a:lstStyle/>
        <a:p>
          <a:r>
            <a:rPr lang="en-GB" sz="900" dirty="0" smtClean="0"/>
            <a:t>Sort the issues</a:t>
          </a:r>
          <a:endParaRPr lang="en-GB" sz="900" dirty="0"/>
        </a:p>
      </dgm:t>
    </dgm:pt>
    <dgm:pt modelId="{54969E98-0662-4A21-BDB3-58CB8CD088EB}" type="parTrans" cxnId="{9E06CE58-F9A1-4E38-88CB-CBA2A21F0A73}">
      <dgm:prSet/>
      <dgm:spPr/>
      <dgm:t>
        <a:bodyPr/>
        <a:lstStyle/>
        <a:p>
          <a:endParaRPr lang="en-GB"/>
        </a:p>
      </dgm:t>
    </dgm:pt>
    <dgm:pt modelId="{19CD42E3-EB0D-4D10-AFC5-CC92F16B7FDD}" type="sibTrans" cxnId="{9E06CE58-F9A1-4E38-88CB-CBA2A21F0A73}">
      <dgm:prSet/>
      <dgm:spPr/>
      <dgm:t>
        <a:bodyPr/>
        <a:lstStyle/>
        <a:p>
          <a:endParaRPr lang="en-GB"/>
        </a:p>
      </dgm:t>
    </dgm:pt>
    <dgm:pt modelId="{01F4BF71-5CBA-441B-BBA3-F630AB37DCC3}">
      <dgm:prSet phldrT="[Text]" custT="1"/>
      <dgm:spPr/>
      <dgm:t>
        <a:bodyPr/>
        <a:lstStyle/>
        <a:p>
          <a:r>
            <a:rPr lang="en-GB" sz="900" dirty="0" smtClean="0"/>
            <a:t>Issues send to Siemens and ISPs</a:t>
          </a:r>
          <a:endParaRPr lang="en-GB" sz="900" dirty="0"/>
        </a:p>
      </dgm:t>
    </dgm:pt>
    <dgm:pt modelId="{28836E3C-7451-41C5-B0BD-47DB41F6E4AB}" type="parTrans" cxnId="{F24ACAD5-5177-46CF-8D38-A43DD3A34064}">
      <dgm:prSet/>
      <dgm:spPr/>
      <dgm:t>
        <a:bodyPr/>
        <a:lstStyle/>
        <a:p>
          <a:endParaRPr lang="en-GB"/>
        </a:p>
      </dgm:t>
    </dgm:pt>
    <dgm:pt modelId="{E61045BB-A887-4808-BC45-AFB1E11FE047}" type="sibTrans" cxnId="{F24ACAD5-5177-46CF-8D38-A43DD3A34064}">
      <dgm:prSet/>
      <dgm:spPr/>
      <dgm:t>
        <a:bodyPr/>
        <a:lstStyle/>
        <a:p>
          <a:endParaRPr lang="en-GB"/>
        </a:p>
      </dgm:t>
    </dgm:pt>
    <dgm:pt modelId="{BBBB2957-771C-4EFB-9CD7-E6F02964D757}">
      <dgm:prSet phldrT="[Text]" custT="1"/>
      <dgm:spPr/>
      <dgm:t>
        <a:bodyPr/>
        <a:lstStyle/>
        <a:p>
          <a:r>
            <a:rPr lang="en-GB" sz="900" dirty="0" smtClean="0"/>
            <a:t>Siemens’ and ISPs answers to Users</a:t>
          </a:r>
          <a:endParaRPr lang="en-GB" sz="900" dirty="0"/>
        </a:p>
      </dgm:t>
    </dgm:pt>
    <dgm:pt modelId="{9B3D1F7C-813A-4D4B-B22D-15C9B04ADA2F}" type="parTrans" cxnId="{5CF8DCB1-2DF9-44CE-895A-696EEC47DF57}">
      <dgm:prSet/>
      <dgm:spPr/>
      <dgm:t>
        <a:bodyPr/>
        <a:lstStyle/>
        <a:p>
          <a:endParaRPr lang="en-GB"/>
        </a:p>
      </dgm:t>
    </dgm:pt>
    <dgm:pt modelId="{6B273AAA-D57F-4A14-8F40-CA35DE8C7CC3}" type="sibTrans" cxnId="{5CF8DCB1-2DF9-44CE-895A-696EEC47DF57}">
      <dgm:prSet/>
      <dgm:spPr/>
      <dgm:t>
        <a:bodyPr/>
        <a:lstStyle/>
        <a:p>
          <a:endParaRPr lang="en-GB"/>
        </a:p>
      </dgm:t>
    </dgm:pt>
    <dgm:pt modelId="{0909F920-12B1-4CFF-9EC0-F229E2C33F5A}">
      <dgm:prSet phldrT="[Text]" custT="1"/>
      <dgm:spPr/>
      <dgm:t>
        <a:bodyPr/>
        <a:lstStyle/>
        <a:p>
          <a:r>
            <a:rPr lang="en-GB" sz="900" b="0" dirty="0" smtClean="0"/>
            <a:t>Minutes</a:t>
          </a:r>
          <a:endParaRPr lang="en-GB" sz="900" b="0" dirty="0"/>
        </a:p>
      </dgm:t>
    </dgm:pt>
    <dgm:pt modelId="{D2830C0E-5531-42D2-A7F4-4DBF0D4A23C4}" type="sibTrans" cxnId="{E5AFF581-BDD8-4084-BBB0-9A9A16BE1974}">
      <dgm:prSet/>
      <dgm:spPr/>
      <dgm:t>
        <a:bodyPr/>
        <a:lstStyle/>
        <a:p>
          <a:endParaRPr lang="en-GB"/>
        </a:p>
      </dgm:t>
    </dgm:pt>
    <dgm:pt modelId="{5E652D75-D2BA-4A37-BAD3-594F59FEB36D}" type="parTrans" cxnId="{E5AFF581-BDD8-4084-BBB0-9A9A16BE1974}">
      <dgm:prSet/>
      <dgm:spPr/>
      <dgm:t>
        <a:bodyPr/>
        <a:lstStyle/>
        <a:p>
          <a:endParaRPr lang="en-GB"/>
        </a:p>
      </dgm:t>
    </dgm:pt>
    <dgm:pt modelId="{A63AF58D-4520-4F2E-BA93-CA0DA1CCD7B6}">
      <dgm:prSet phldrT="[Text]" custT="1"/>
      <dgm:spPr/>
      <dgm:t>
        <a:bodyPr/>
        <a:lstStyle/>
        <a:p>
          <a:r>
            <a:rPr lang="en-GB" sz="900" b="0" dirty="0" smtClean="0"/>
            <a:t>Reports from the issues</a:t>
          </a:r>
          <a:endParaRPr lang="en-GB" sz="900" b="0" dirty="0"/>
        </a:p>
      </dgm:t>
    </dgm:pt>
    <dgm:pt modelId="{E0EEEBC8-6271-400F-8B73-49EA6F991256}" type="sibTrans" cxnId="{3B0DC416-9B4F-45AC-BBDA-6CCD1D082281}">
      <dgm:prSet/>
      <dgm:spPr/>
      <dgm:t>
        <a:bodyPr/>
        <a:lstStyle/>
        <a:p>
          <a:endParaRPr lang="en-GB"/>
        </a:p>
      </dgm:t>
    </dgm:pt>
    <dgm:pt modelId="{D2279438-0A4D-440E-AFCB-2D802298C1D5}" type="parTrans" cxnId="{3B0DC416-9B4F-45AC-BBDA-6CCD1D082281}">
      <dgm:prSet/>
      <dgm:spPr/>
      <dgm:t>
        <a:bodyPr/>
        <a:lstStyle/>
        <a:p>
          <a:endParaRPr lang="en-GB"/>
        </a:p>
      </dgm:t>
    </dgm:pt>
    <dgm:pt modelId="{75DA8197-45A8-47B5-847F-F143E9D36FE6}">
      <dgm:prSet phldrT="[Text]" custT="1"/>
      <dgm:spPr/>
      <dgm:t>
        <a:bodyPr/>
        <a:lstStyle/>
        <a:p>
          <a:r>
            <a:rPr lang="en-GB" sz="1200" b="1" u="none" dirty="0" smtClean="0"/>
            <a:t>SGT-A35, Sitges, </a:t>
          </a:r>
        </a:p>
        <a:p>
          <a:r>
            <a:rPr lang="en-GB" sz="1200" b="1" u="none" dirty="0" smtClean="0"/>
            <a:t>26-27 April 2018</a:t>
          </a:r>
          <a:endParaRPr lang="en-GB" sz="1200" b="1" u="none" dirty="0"/>
        </a:p>
      </dgm:t>
    </dgm:pt>
    <dgm:pt modelId="{8F0CA551-F071-48D3-B961-B2BF2D139FF8}" type="sibTrans" cxnId="{710AC6B7-6714-4E4C-BF25-A3CE7D02CA45}">
      <dgm:prSet/>
      <dgm:spPr/>
      <dgm:t>
        <a:bodyPr/>
        <a:lstStyle/>
        <a:p>
          <a:endParaRPr lang="en-GB"/>
        </a:p>
      </dgm:t>
    </dgm:pt>
    <dgm:pt modelId="{0162EF4E-3182-4755-9F55-9893471F699D}" type="parTrans" cxnId="{710AC6B7-6714-4E4C-BF25-A3CE7D02CA45}">
      <dgm:prSet/>
      <dgm:spPr/>
      <dgm:t>
        <a:bodyPr/>
        <a:lstStyle/>
        <a:p>
          <a:endParaRPr lang="en-GB"/>
        </a:p>
      </dgm:t>
    </dgm:pt>
    <dgm:pt modelId="{CBFC9DE5-EB8F-4D56-A566-7C1D7832E4AA}" type="pres">
      <dgm:prSet presAssocID="{0F2F48F6-E954-49F3-8708-5608FE75D583}" presName="Name0" presStyleCnt="0">
        <dgm:presLayoutVars>
          <dgm:dir/>
          <dgm:resizeHandles val="exact"/>
        </dgm:presLayoutVars>
      </dgm:prSet>
      <dgm:spPr/>
      <dgm:t>
        <a:bodyPr/>
        <a:lstStyle/>
        <a:p>
          <a:endParaRPr lang="en-GB"/>
        </a:p>
      </dgm:t>
    </dgm:pt>
    <dgm:pt modelId="{1F9DFF2D-84BD-4023-A004-9DB344CFB9BD}" type="pres">
      <dgm:prSet presAssocID="{0F2F48F6-E954-49F3-8708-5608FE75D583}" presName="arrow" presStyleLbl="bgShp" presStyleIdx="0" presStyleCnt="1"/>
      <dgm:spPr/>
    </dgm:pt>
    <dgm:pt modelId="{36719304-7C15-476D-AB30-5FD5B53C00C7}" type="pres">
      <dgm:prSet presAssocID="{0F2F48F6-E954-49F3-8708-5608FE75D583}" presName="points" presStyleCnt="0"/>
      <dgm:spPr/>
    </dgm:pt>
    <dgm:pt modelId="{E8B23547-FFFE-480B-AAD4-5A06D2CE5907}" type="pres">
      <dgm:prSet presAssocID="{3098AEE3-6B93-4C10-BEA3-6290D0F5272A}" presName="compositeA" presStyleCnt="0"/>
      <dgm:spPr/>
    </dgm:pt>
    <dgm:pt modelId="{EAA2B66A-D114-44DC-B8E8-4BE1BB36F0AE}" type="pres">
      <dgm:prSet presAssocID="{3098AEE3-6B93-4C10-BEA3-6290D0F5272A}" presName="textA" presStyleLbl="revTx" presStyleIdx="0" presStyleCnt="3" custScaleX="181396">
        <dgm:presLayoutVars>
          <dgm:bulletEnabled val="1"/>
        </dgm:presLayoutVars>
      </dgm:prSet>
      <dgm:spPr/>
      <dgm:t>
        <a:bodyPr/>
        <a:lstStyle/>
        <a:p>
          <a:endParaRPr lang="en-GB"/>
        </a:p>
      </dgm:t>
    </dgm:pt>
    <dgm:pt modelId="{88D9C4B1-2C58-4061-8C5D-5D7687F69609}" type="pres">
      <dgm:prSet presAssocID="{3098AEE3-6B93-4C10-BEA3-6290D0F5272A}" presName="circleA" presStyleLbl="node1" presStyleIdx="0" presStyleCnt="3"/>
      <dgm:spPr/>
    </dgm:pt>
    <dgm:pt modelId="{73BDD514-3397-40CD-8385-EB35D11D1B72}" type="pres">
      <dgm:prSet presAssocID="{3098AEE3-6B93-4C10-BEA3-6290D0F5272A}" presName="spaceA" presStyleCnt="0"/>
      <dgm:spPr/>
    </dgm:pt>
    <dgm:pt modelId="{0A2B64E7-ECB5-445D-84F2-677FE9CBF8AE}" type="pres">
      <dgm:prSet presAssocID="{A7F60197-5A83-4A9E-95FE-3D6DAC3E69B2}" presName="space" presStyleCnt="0"/>
      <dgm:spPr/>
    </dgm:pt>
    <dgm:pt modelId="{EB999C16-3D0F-4B55-9A1A-1D76EB0ED162}" type="pres">
      <dgm:prSet presAssocID="{DE5AC6FF-442F-4D8E-82AF-A34B0E90221D}" presName="compositeB" presStyleCnt="0"/>
      <dgm:spPr/>
    </dgm:pt>
    <dgm:pt modelId="{6B8FAC0E-93B0-469D-81AF-06146C592C17}" type="pres">
      <dgm:prSet presAssocID="{DE5AC6FF-442F-4D8E-82AF-A34B0E90221D}" presName="textB" presStyleLbl="revTx" presStyleIdx="1" presStyleCnt="3" custScaleX="276793">
        <dgm:presLayoutVars>
          <dgm:bulletEnabled val="1"/>
        </dgm:presLayoutVars>
      </dgm:prSet>
      <dgm:spPr/>
      <dgm:t>
        <a:bodyPr/>
        <a:lstStyle/>
        <a:p>
          <a:endParaRPr lang="en-GB"/>
        </a:p>
      </dgm:t>
    </dgm:pt>
    <dgm:pt modelId="{FCA9D0AB-0CC6-4874-9652-4E2C644D60F6}" type="pres">
      <dgm:prSet presAssocID="{DE5AC6FF-442F-4D8E-82AF-A34B0E90221D}" presName="circleB" presStyleLbl="node1" presStyleIdx="1" presStyleCnt="3"/>
      <dgm:spPr>
        <a:solidFill>
          <a:schemeClr val="accent2"/>
        </a:solidFill>
      </dgm:spPr>
    </dgm:pt>
    <dgm:pt modelId="{E6DFC32B-E771-4584-843B-1A746639932C}" type="pres">
      <dgm:prSet presAssocID="{DE5AC6FF-442F-4D8E-82AF-A34B0E90221D}" presName="spaceB" presStyleCnt="0"/>
      <dgm:spPr/>
    </dgm:pt>
    <dgm:pt modelId="{59255B98-EF2E-4676-AF0D-F9DF26BC442F}" type="pres">
      <dgm:prSet presAssocID="{AE918302-006C-4CF8-9C7A-C476F16688BE}" presName="space" presStyleCnt="0"/>
      <dgm:spPr/>
    </dgm:pt>
    <dgm:pt modelId="{B75BBE9C-65B0-487D-9474-B0F0C5E284F1}" type="pres">
      <dgm:prSet presAssocID="{75DA8197-45A8-47B5-847F-F143E9D36FE6}" presName="compositeA" presStyleCnt="0"/>
      <dgm:spPr/>
    </dgm:pt>
    <dgm:pt modelId="{58A3D2AB-4E58-4DB6-BC71-A1EE110BC8D9}" type="pres">
      <dgm:prSet presAssocID="{75DA8197-45A8-47B5-847F-F143E9D36FE6}" presName="textA" presStyleLbl="revTx" presStyleIdx="2" presStyleCnt="3" custScaleX="186756">
        <dgm:presLayoutVars>
          <dgm:bulletEnabled val="1"/>
        </dgm:presLayoutVars>
      </dgm:prSet>
      <dgm:spPr/>
      <dgm:t>
        <a:bodyPr/>
        <a:lstStyle/>
        <a:p>
          <a:endParaRPr lang="en-GB"/>
        </a:p>
      </dgm:t>
    </dgm:pt>
    <dgm:pt modelId="{308974C7-AFE0-4879-9426-6EE9049A5CBB}" type="pres">
      <dgm:prSet presAssocID="{75DA8197-45A8-47B5-847F-F143E9D36FE6}" presName="circleA" presStyleLbl="node1" presStyleIdx="2" presStyleCnt="3"/>
      <dgm:spPr>
        <a:solidFill>
          <a:schemeClr val="accent4"/>
        </a:solidFill>
      </dgm:spPr>
    </dgm:pt>
    <dgm:pt modelId="{8FE30F85-E139-4194-BDA3-371B55EC42DC}" type="pres">
      <dgm:prSet presAssocID="{75DA8197-45A8-47B5-847F-F143E9D36FE6}" presName="spaceA" presStyleCnt="0"/>
      <dgm:spPr/>
    </dgm:pt>
  </dgm:ptLst>
  <dgm:cxnLst>
    <dgm:cxn modelId="{3805328F-1EB7-421C-B76A-EEA7E3724826}" type="presOf" srcId="{0909F920-12B1-4CFF-9EC0-F229E2C33F5A}" destId="{58A3D2AB-4E58-4DB6-BC71-A1EE110BC8D9}" srcOrd="0" destOrd="2" presId="urn:microsoft.com/office/officeart/2005/8/layout/hProcess11"/>
    <dgm:cxn modelId="{E5AFF581-BDD8-4084-BBB0-9A9A16BE1974}" srcId="{75DA8197-45A8-47B5-847F-F143E9D36FE6}" destId="{0909F920-12B1-4CFF-9EC0-F229E2C33F5A}" srcOrd="1" destOrd="0" parTransId="{5E652D75-D2BA-4A37-BAD3-594F59FEB36D}" sibTransId="{D2830C0E-5531-42D2-A7F4-4DBF0D4A23C4}"/>
    <dgm:cxn modelId="{D083E43D-25BD-4C95-88B3-6002FD079AB2}" type="presOf" srcId="{69AB0D9C-B517-44E0-A15C-5EFF13D7D527}" destId="{6B8FAC0E-93B0-469D-81AF-06146C592C17}" srcOrd="0" destOrd="1" presId="urn:microsoft.com/office/officeart/2005/8/layout/hProcess11"/>
    <dgm:cxn modelId="{9EC88D9E-8E5C-4D5C-B699-D9D932EE5B26}" type="presOf" srcId="{0F2F48F6-E954-49F3-8708-5608FE75D583}" destId="{CBFC9DE5-EB8F-4D56-A566-7C1D7832E4AA}" srcOrd="0" destOrd="0" presId="urn:microsoft.com/office/officeart/2005/8/layout/hProcess11"/>
    <dgm:cxn modelId="{F24ACAD5-5177-46CF-8D38-A43DD3A34064}" srcId="{DE5AC6FF-442F-4D8E-82AF-A34B0E90221D}" destId="{01F4BF71-5CBA-441B-BBA3-F630AB37DCC3}" srcOrd="1" destOrd="0" parTransId="{28836E3C-7451-41C5-B0BD-47DB41F6E4AB}" sibTransId="{E61045BB-A887-4808-BC45-AFB1E11FE047}"/>
    <dgm:cxn modelId="{F2FE9C04-9C15-418E-B70C-0032525353EE}" srcId="{3098AEE3-6B93-4C10-BEA3-6290D0F5272A}" destId="{3DB86560-7A57-47CD-AD85-A44B6F3DD374}" srcOrd="0" destOrd="0" parTransId="{36CE48F2-C63E-4201-824A-F0A6D9A830DD}" sibTransId="{90157A8D-D4A5-498E-B613-B1D84F53604B}"/>
    <dgm:cxn modelId="{145CE590-7061-4BD0-B4A0-ECB77EEC3C4E}" type="presOf" srcId="{90656D87-A5F4-43B0-86DB-E9F2502C3420}" destId="{EAA2B66A-D114-44DC-B8E8-4BE1BB36F0AE}" srcOrd="0" destOrd="2" presId="urn:microsoft.com/office/officeart/2005/8/layout/hProcess11"/>
    <dgm:cxn modelId="{7E8D078B-AA70-4C7E-915E-5E7F18490AFD}" type="presOf" srcId="{DE5AC6FF-442F-4D8E-82AF-A34B0E90221D}" destId="{6B8FAC0E-93B0-469D-81AF-06146C592C17}" srcOrd="0" destOrd="0" presId="urn:microsoft.com/office/officeart/2005/8/layout/hProcess11"/>
    <dgm:cxn modelId="{A639AD61-D984-431A-954F-2A93A1FF204B}" type="presOf" srcId="{3DB86560-7A57-47CD-AD85-A44B6F3DD374}" destId="{EAA2B66A-D114-44DC-B8E8-4BE1BB36F0AE}" srcOrd="0" destOrd="1" presId="urn:microsoft.com/office/officeart/2005/8/layout/hProcess11"/>
    <dgm:cxn modelId="{3B0DC416-9B4F-45AC-BBDA-6CCD1D082281}" srcId="{75DA8197-45A8-47B5-847F-F143E9D36FE6}" destId="{A63AF58D-4520-4F2E-BA93-CA0DA1CCD7B6}" srcOrd="0" destOrd="0" parTransId="{D2279438-0A4D-440E-AFCB-2D802298C1D5}" sibTransId="{E0EEEBC8-6271-400F-8B73-49EA6F991256}"/>
    <dgm:cxn modelId="{7D40CC12-1330-4E28-AA49-FE81BA749E20}" type="presOf" srcId="{75DA8197-45A8-47B5-847F-F143E9D36FE6}" destId="{58A3D2AB-4E58-4DB6-BC71-A1EE110BC8D9}" srcOrd="0" destOrd="0" presId="urn:microsoft.com/office/officeart/2005/8/layout/hProcess11"/>
    <dgm:cxn modelId="{9E06CE58-F9A1-4E38-88CB-CBA2A21F0A73}" srcId="{DE5AC6FF-442F-4D8E-82AF-A34B0E90221D}" destId="{69AB0D9C-B517-44E0-A15C-5EFF13D7D527}" srcOrd="0" destOrd="0" parTransId="{54969E98-0662-4A21-BDB3-58CB8CD088EB}" sibTransId="{19CD42E3-EB0D-4D10-AFC5-CC92F16B7FDD}"/>
    <dgm:cxn modelId="{B58D91AA-D163-4C63-A115-27DFC810AE1B}" srcId="{0F2F48F6-E954-49F3-8708-5608FE75D583}" destId="{3098AEE3-6B93-4C10-BEA3-6290D0F5272A}" srcOrd="0" destOrd="0" parTransId="{94A231EA-06CC-4B60-B8C3-797CBBE35155}" sibTransId="{A7F60197-5A83-4A9E-95FE-3D6DAC3E69B2}"/>
    <dgm:cxn modelId="{B9B699E3-9721-46D5-95F7-D575021147D5}" type="presOf" srcId="{A63AF58D-4520-4F2E-BA93-CA0DA1CCD7B6}" destId="{58A3D2AB-4E58-4DB6-BC71-A1EE110BC8D9}" srcOrd="0" destOrd="1" presId="urn:microsoft.com/office/officeart/2005/8/layout/hProcess11"/>
    <dgm:cxn modelId="{A2FF9A0D-8251-4E97-8CE5-98FE76A31853}" srcId="{3098AEE3-6B93-4C10-BEA3-6290D0F5272A}" destId="{90656D87-A5F4-43B0-86DB-E9F2502C3420}" srcOrd="1" destOrd="0" parTransId="{2229C608-DC09-467C-89D8-F9EE4619F315}" sibTransId="{353235F5-1755-4383-8353-5BAD40FAB937}"/>
    <dgm:cxn modelId="{081BE7ED-0090-437A-987B-C2764E31DC30}" srcId="{0F2F48F6-E954-49F3-8708-5608FE75D583}" destId="{DE5AC6FF-442F-4D8E-82AF-A34B0E90221D}" srcOrd="1" destOrd="0" parTransId="{414016F9-D742-4DA2-95F9-1B0F4208BB87}" sibTransId="{AE918302-006C-4CF8-9C7A-C476F16688BE}"/>
    <dgm:cxn modelId="{DEE22C06-CD5A-4249-B1B8-965464F2BD10}" type="presOf" srcId="{BBBB2957-771C-4EFB-9CD7-E6F02964D757}" destId="{6B8FAC0E-93B0-469D-81AF-06146C592C17}" srcOrd="0" destOrd="3" presId="urn:microsoft.com/office/officeart/2005/8/layout/hProcess11"/>
    <dgm:cxn modelId="{5CF8DCB1-2DF9-44CE-895A-696EEC47DF57}" srcId="{DE5AC6FF-442F-4D8E-82AF-A34B0E90221D}" destId="{BBBB2957-771C-4EFB-9CD7-E6F02964D757}" srcOrd="2" destOrd="0" parTransId="{9B3D1F7C-813A-4D4B-B22D-15C9B04ADA2F}" sibTransId="{6B273AAA-D57F-4A14-8F40-CA35DE8C7CC3}"/>
    <dgm:cxn modelId="{2B820F95-46EC-4066-B045-450981987D5B}" type="presOf" srcId="{3098AEE3-6B93-4C10-BEA3-6290D0F5272A}" destId="{EAA2B66A-D114-44DC-B8E8-4BE1BB36F0AE}" srcOrd="0" destOrd="0" presId="urn:microsoft.com/office/officeart/2005/8/layout/hProcess11"/>
    <dgm:cxn modelId="{B662A006-2FA2-4C80-B7E7-90C268E13A2C}" type="presOf" srcId="{01F4BF71-5CBA-441B-BBA3-F630AB37DCC3}" destId="{6B8FAC0E-93B0-469D-81AF-06146C592C17}" srcOrd="0" destOrd="2" presId="urn:microsoft.com/office/officeart/2005/8/layout/hProcess11"/>
    <dgm:cxn modelId="{710AC6B7-6714-4E4C-BF25-A3CE7D02CA45}" srcId="{0F2F48F6-E954-49F3-8708-5608FE75D583}" destId="{75DA8197-45A8-47B5-847F-F143E9D36FE6}" srcOrd="2" destOrd="0" parTransId="{0162EF4E-3182-4755-9F55-9893471F699D}" sibTransId="{8F0CA551-F071-48D3-B961-B2BF2D139FF8}"/>
    <dgm:cxn modelId="{87E710C3-1383-49E7-B926-24A7B60E0AC9}" type="presParOf" srcId="{CBFC9DE5-EB8F-4D56-A566-7C1D7832E4AA}" destId="{1F9DFF2D-84BD-4023-A004-9DB344CFB9BD}" srcOrd="0" destOrd="0" presId="urn:microsoft.com/office/officeart/2005/8/layout/hProcess11"/>
    <dgm:cxn modelId="{38752CB9-7F73-4A7B-8D64-2239C9A410A5}" type="presParOf" srcId="{CBFC9DE5-EB8F-4D56-A566-7C1D7832E4AA}" destId="{36719304-7C15-476D-AB30-5FD5B53C00C7}" srcOrd="1" destOrd="0" presId="urn:microsoft.com/office/officeart/2005/8/layout/hProcess11"/>
    <dgm:cxn modelId="{F5EC1D96-2C71-4326-8449-1BBA4D7A85D7}" type="presParOf" srcId="{36719304-7C15-476D-AB30-5FD5B53C00C7}" destId="{E8B23547-FFFE-480B-AAD4-5A06D2CE5907}" srcOrd="0" destOrd="0" presId="urn:microsoft.com/office/officeart/2005/8/layout/hProcess11"/>
    <dgm:cxn modelId="{112A734C-FD7E-487F-84A6-9FD0083FD1DF}" type="presParOf" srcId="{E8B23547-FFFE-480B-AAD4-5A06D2CE5907}" destId="{EAA2B66A-D114-44DC-B8E8-4BE1BB36F0AE}" srcOrd="0" destOrd="0" presId="urn:microsoft.com/office/officeart/2005/8/layout/hProcess11"/>
    <dgm:cxn modelId="{0653F428-4BE6-48A6-883A-D756EB15CC49}" type="presParOf" srcId="{E8B23547-FFFE-480B-AAD4-5A06D2CE5907}" destId="{88D9C4B1-2C58-4061-8C5D-5D7687F69609}" srcOrd="1" destOrd="0" presId="urn:microsoft.com/office/officeart/2005/8/layout/hProcess11"/>
    <dgm:cxn modelId="{045E9081-485D-4D81-BABA-49E2FA24C4C0}" type="presParOf" srcId="{E8B23547-FFFE-480B-AAD4-5A06D2CE5907}" destId="{73BDD514-3397-40CD-8385-EB35D11D1B72}" srcOrd="2" destOrd="0" presId="urn:microsoft.com/office/officeart/2005/8/layout/hProcess11"/>
    <dgm:cxn modelId="{0F801CB4-3CDA-4E69-B37B-5B15EC363007}" type="presParOf" srcId="{36719304-7C15-476D-AB30-5FD5B53C00C7}" destId="{0A2B64E7-ECB5-445D-84F2-677FE9CBF8AE}" srcOrd="1" destOrd="0" presId="urn:microsoft.com/office/officeart/2005/8/layout/hProcess11"/>
    <dgm:cxn modelId="{3C2D6F9D-90FD-4577-98AF-CEA841F9CF15}" type="presParOf" srcId="{36719304-7C15-476D-AB30-5FD5B53C00C7}" destId="{EB999C16-3D0F-4B55-9A1A-1D76EB0ED162}" srcOrd="2" destOrd="0" presId="urn:microsoft.com/office/officeart/2005/8/layout/hProcess11"/>
    <dgm:cxn modelId="{2B14D0A1-0663-4ACB-A10E-27A30397C5D7}" type="presParOf" srcId="{EB999C16-3D0F-4B55-9A1A-1D76EB0ED162}" destId="{6B8FAC0E-93B0-469D-81AF-06146C592C17}" srcOrd="0" destOrd="0" presId="urn:microsoft.com/office/officeart/2005/8/layout/hProcess11"/>
    <dgm:cxn modelId="{6C93E0BE-3E9F-4A06-B43A-19CA1B89F3E6}" type="presParOf" srcId="{EB999C16-3D0F-4B55-9A1A-1D76EB0ED162}" destId="{FCA9D0AB-0CC6-4874-9652-4E2C644D60F6}" srcOrd="1" destOrd="0" presId="urn:microsoft.com/office/officeart/2005/8/layout/hProcess11"/>
    <dgm:cxn modelId="{20633387-0E69-41A2-AD54-F77E923A6DD0}" type="presParOf" srcId="{EB999C16-3D0F-4B55-9A1A-1D76EB0ED162}" destId="{E6DFC32B-E771-4584-843B-1A746639932C}" srcOrd="2" destOrd="0" presId="urn:microsoft.com/office/officeart/2005/8/layout/hProcess11"/>
    <dgm:cxn modelId="{4E322FE4-EBA0-4B9A-ABBF-07F01C26EAAE}" type="presParOf" srcId="{36719304-7C15-476D-AB30-5FD5B53C00C7}" destId="{59255B98-EF2E-4676-AF0D-F9DF26BC442F}" srcOrd="3" destOrd="0" presId="urn:microsoft.com/office/officeart/2005/8/layout/hProcess11"/>
    <dgm:cxn modelId="{E1B95AD3-E69D-45BC-8B58-3A2488206500}" type="presParOf" srcId="{36719304-7C15-476D-AB30-5FD5B53C00C7}" destId="{B75BBE9C-65B0-487D-9474-B0F0C5E284F1}" srcOrd="4" destOrd="0" presId="urn:microsoft.com/office/officeart/2005/8/layout/hProcess11"/>
    <dgm:cxn modelId="{31752B23-2E88-45CC-A830-CDD568FF7DEE}" type="presParOf" srcId="{B75BBE9C-65B0-487D-9474-B0F0C5E284F1}" destId="{58A3D2AB-4E58-4DB6-BC71-A1EE110BC8D9}" srcOrd="0" destOrd="0" presId="urn:microsoft.com/office/officeart/2005/8/layout/hProcess11"/>
    <dgm:cxn modelId="{B8971F73-8739-42FE-9B64-138858DEDA61}" type="presParOf" srcId="{B75BBE9C-65B0-487D-9474-B0F0C5E284F1}" destId="{308974C7-AFE0-4879-9426-6EE9049A5CBB}" srcOrd="1" destOrd="0" presId="urn:microsoft.com/office/officeart/2005/8/layout/hProcess11"/>
    <dgm:cxn modelId="{39F2611F-3336-4363-AD43-B5E290DC26C2}" type="presParOf" srcId="{B75BBE9C-65B0-487D-9474-B0F0C5E284F1}" destId="{8FE30F85-E139-4194-BDA3-371B55EC42DC}"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2F48F6-E954-49F3-8708-5608FE75D583}" type="doc">
      <dgm:prSet loTypeId="urn:microsoft.com/office/officeart/2005/8/layout/hProcess11" loCatId="process" qsTypeId="urn:microsoft.com/office/officeart/2005/8/quickstyle/simple1" qsCatId="simple" csTypeId="urn:microsoft.com/office/officeart/2005/8/colors/accent1_4" csCatId="accent1" phldr="1"/>
      <dgm:spPr/>
      <dgm:t>
        <a:bodyPr/>
        <a:lstStyle/>
        <a:p>
          <a:endParaRPr lang="en-GB"/>
        </a:p>
      </dgm:t>
    </dgm:pt>
    <dgm:pt modelId="{3098AEE3-6B93-4C10-BEA3-6290D0F5272A}">
      <dgm:prSet phldrT="[Text]" custT="1"/>
      <dgm:spPr/>
      <dgm:t>
        <a:bodyPr/>
        <a:lstStyle/>
        <a:p>
          <a:r>
            <a:rPr lang="en-GB" sz="1200" b="1" dirty="0" smtClean="0"/>
            <a:t>Issue collection </a:t>
          </a:r>
        </a:p>
        <a:p>
          <a:r>
            <a:rPr lang="en-GB" sz="1200" b="1" dirty="0" smtClean="0"/>
            <a:t>(in progress</a:t>
          </a:r>
          <a:r>
            <a:rPr lang="en-GB" sz="900" b="1" dirty="0" smtClean="0"/>
            <a:t>)</a:t>
          </a:r>
          <a:endParaRPr lang="en-GB" sz="900" b="1" dirty="0"/>
        </a:p>
      </dgm:t>
    </dgm:pt>
    <dgm:pt modelId="{94A231EA-06CC-4B60-B8C3-797CBBE35155}" type="parTrans" cxnId="{B58D91AA-D163-4C63-A115-27DFC810AE1B}">
      <dgm:prSet/>
      <dgm:spPr/>
      <dgm:t>
        <a:bodyPr/>
        <a:lstStyle/>
        <a:p>
          <a:endParaRPr lang="en-GB" sz="900"/>
        </a:p>
      </dgm:t>
    </dgm:pt>
    <dgm:pt modelId="{A7F60197-5A83-4A9E-95FE-3D6DAC3E69B2}" type="sibTrans" cxnId="{B58D91AA-D163-4C63-A115-27DFC810AE1B}">
      <dgm:prSet/>
      <dgm:spPr/>
      <dgm:t>
        <a:bodyPr/>
        <a:lstStyle/>
        <a:p>
          <a:endParaRPr lang="en-GB" sz="900"/>
        </a:p>
      </dgm:t>
    </dgm:pt>
    <dgm:pt modelId="{3DB86560-7A57-47CD-AD85-A44B6F3DD374}">
      <dgm:prSet phldrT="[Text]" custT="1"/>
      <dgm:spPr/>
      <dgm:t>
        <a:bodyPr/>
        <a:lstStyle/>
        <a:p>
          <a:r>
            <a:rPr lang="en-GB" sz="900" dirty="0" smtClean="0"/>
            <a:t>Compilation of the data</a:t>
          </a:r>
          <a:endParaRPr lang="en-GB" sz="900" dirty="0"/>
        </a:p>
      </dgm:t>
    </dgm:pt>
    <dgm:pt modelId="{36CE48F2-C63E-4201-824A-F0A6D9A830DD}" type="parTrans" cxnId="{F2FE9C04-9C15-418E-B70C-0032525353EE}">
      <dgm:prSet/>
      <dgm:spPr/>
      <dgm:t>
        <a:bodyPr/>
        <a:lstStyle/>
        <a:p>
          <a:endParaRPr lang="en-GB" sz="900"/>
        </a:p>
      </dgm:t>
    </dgm:pt>
    <dgm:pt modelId="{90157A8D-D4A5-498E-B613-B1D84F53604B}" type="sibTrans" cxnId="{F2FE9C04-9C15-418E-B70C-0032525353EE}">
      <dgm:prSet/>
      <dgm:spPr/>
      <dgm:t>
        <a:bodyPr/>
        <a:lstStyle/>
        <a:p>
          <a:endParaRPr lang="en-GB" sz="900"/>
        </a:p>
      </dgm:t>
    </dgm:pt>
    <dgm:pt modelId="{90656D87-A5F4-43B0-86DB-E9F2502C3420}">
      <dgm:prSet phldrT="[Text]" custT="1"/>
      <dgm:spPr/>
      <dgm:t>
        <a:bodyPr/>
        <a:lstStyle/>
        <a:p>
          <a:r>
            <a:rPr lang="en-GB" sz="900" dirty="0" smtClean="0"/>
            <a:t>Teleconference call</a:t>
          </a:r>
          <a:endParaRPr lang="en-GB" sz="900" dirty="0"/>
        </a:p>
      </dgm:t>
    </dgm:pt>
    <dgm:pt modelId="{2229C608-DC09-467C-89D8-F9EE4619F315}" type="parTrans" cxnId="{A2FF9A0D-8251-4E97-8CE5-98FE76A31853}">
      <dgm:prSet/>
      <dgm:spPr/>
      <dgm:t>
        <a:bodyPr/>
        <a:lstStyle/>
        <a:p>
          <a:endParaRPr lang="en-GB" sz="900"/>
        </a:p>
      </dgm:t>
    </dgm:pt>
    <dgm:pt modelId="{353235F5-1755-4383-8353-5BAD40FAB937}" type="sibTrans" cxnId="{A2FF9A0D-8251-4E97-8CE5-98FE76A31853}">
      <dgm:prSet/>
      <dgm:spPr/>
      <dgm:t>
        <a:bodyPr/>
        <a:lstStyle/>
        <a:p>
          <a:endParaRPr lang="en-GB" sz="900"/>
        </a:p>
      </dgm:t>
    </dgm:pt>
    <dgm:pt modelId="{DE5AC6FF-442F-4D8E-82AF-A34B0E90221D}">
      <dgm:prSet phldrT="[Text]" custT="1"/>
      <dgm:spPr/>
      <dgm:t>
        <a:bodyPr/>
        <a:lstStyle/>
        <a:p>
          <a:r>
            <a:rPr lang="en-GB" sz="1200" b="1" dirty="0" smtClean="0"/>
            <a:t>Steering committee</a:t>
          </a:r>
        </a:p>
        <a:p>
          <a:r>
            <a:rPr lang="en-GB" sz="1200" b="1" dirty="0" smtClean="0"/>
            <a:t>Florence 31 January 2018</a:t>
          </a:r>
          <a:endParaRPr lang="en-GB" sz="1200" b="1" dirty="0"/>
        </a:p>
      </dgm:t>
    </dgm:pt>
    <dgm:pt modelId="{414016F9-D742-4DA2-95F9-1B0F4208BB87}" type="parTrans" cxnId="{081BE7ED-0090-437A-987B-C2764E31DC30}">
      <dgm:prSet/>
      <dgm:spPr/>
      <dgm:t>
        <a:bodyPr/>
        <a:lstStyle/>
        <a:p>
          <a:endParaRPr lang="en-GB" sz="900"/>
        </a:p>
      </dgm:t>
    </dgm:pt>
    <dgm:pt modelId="{AE918302-006C-4CF8-9C7A-C476F16688BE}" type="sibTrans" cxnId="{081BE7ED-0090-437A-987B-C2764E31DC30}">
      <dgm:prSet/>
      <dgm:spPr/>
      <dgm:t>
        <a:bodyPr/>
        <a:lstStyle/>
        <a:p>
          <a:endParaRPr lang="en-GB" sz="900"/>
        </a:p>
      </dgm:t>
    </dgm:pt>
    <dgm:pt modelId="{2854F276-EB21-42BC-9CF3-CDC93F481BAF}">
      <dgm:prSet phldrT="[Text]" custT="1"/>
      <dgm:spPr/>
      <dgm:t>
        <a:bodyPr/>
        <a:lstStyle/>
        <a:p>
          <a:r>
            <a:rPr lang="en-GB" sz="900" dirty="0" smtClean="0"/>
            <a:t>Issues send to GE and ISPs</a:t>
          </a:r>
          <a:endParaRPr lang="en-GB" sz="900" dirty="0"/>
        </a:p>
      </dgm:t>
    </dgm:pt>
    <dgm:pt modelId="{D8618AF6-2705-47D7-B969-B419BD303D51}" type="parTrans" cxnId="{1F94336E-C9E6-469C-AF3F-4DAAE1DB14FB}">
      <dgm:prSet/>
      <dgm:spPr/>
      <dgm:t>
        <a:bodyPr/>
        <a:lstStyle/>
        <a:p>
          <a:endParaRPr lang="en-GB" sz="900"/>
        </a:p>
      </dgm:t>
    </dgm:pt>
    <dgm:pt modelId="{6F53D2ED-F2A2-4FE3-B225-70B7C8F60E77}" type="sibTrans" cxnId="{1F94336E-C9E6-469C-AF3F-4DAAE1DB14FB}">
      <dgm:prSet/>
      <dgm:spPr/>
      <dgm:t>
        <a:bodyPr/>
        <a:lstStyle/>
        <a:p>
          <a:endParaRPr lang="en-GB" sz="900"/>
        </a:p>
      </dgm:t>
    </dgm:pt>
    <dgm:pt modelId="{5D3C04F4-C341-4661-88FB-06D605650BB4}">
      <dgm:prSet phldrT="[Text]" custT="1"/>
      <dgm:spPr/>
      <dgm:t>
        <a:bodyPr/>
        <a:lstStyle/>
        <a:p>
          <a:r>
            <a:rPr lang="en-GB" sz="900" dirty="0" smtClean="0"/>
            <a:t>GE’ and ISPs answers to Users</a:t>
          </a:r>
          <a:endParaRPr lang="en-GB" sz="900" dirty="0"/>
        </a:p>
      </dgm:t>
    </dgm:pt>
    <dgm:pt modelId="{17C75D9A-8E82-4061-9687-01A39F0EA6FD}" type="parTrans" cxnId="{D7151230-1FB7-4662-9662-EA03C2CE6BE3}">
      <dgm:prSet/>
      <dgm:spPr/>
      <dgm:t>
        <a:bodyPr/>
        <a:lstStyle/>
        <a:p>
          <a:endParaRPr lang="en-GB" sz="900"/>
        </a:p>
      </dgm:t>
    </dgm:pt>
    <dgm:pt modelId="{8C69C54C-5ED0-4F60-853C-FADB2B3F5A48}" type="sibTrans" cxnId="{D7151230-1FB7-4662-9662-EA03C2CE6BE3}">
      <dgm:prSet/>
      <dgm:spPr/>
      <dgm:t>
        <a:bodyPr/>
        <a:lstStyle/>
        <a:p>
          <a:endParaRPr lang="en-GB" sz="900"/>
        </a:p>
      </dgm:t>
    </dgm:pt>
    <dgm:pt modelId="{75DA8197-45A8-47B5-847F-F143E9D36FE6}">
      <dgm:prSet phldrT="[Text]" custT="1"/>
      <dgm:spPr/>
      <dgm:t>
        <a:bodyPr/>
        <a:lstStyle/>
        <a:p>
          <a:r>
            <a:rPr lang="en-GB" sz="1200" b="1" dirty="0" smtClean="0"/>
            <a:t>LM2500 UGM 2018, Berlin, 20-21 June 2018</a:t>
          </a:r>
          <a:endParaRPr lang="en-GB" sz="1200" b="1" dirty="0"/>
        </a:p>
      </dgm:t>
    </dgm:pt>
    <dgm:pt modelId="{0162EF4E-3182-4755-9F55-9893471F699D}" type="parTrans" cxnId="{710AC6B7-6714-4E4C-BF25-A3CE7D02CA45}">
      <dgm:prSet/>
      <dgm:spPr/>
      <dgm:t>
        <a:bodyPr/>
        <a:lstStyle/>
        <a:p>
          <a:endParaRPr lang="en-GB" sz="900"/>
        </a:p>
      </dgm:t>
    </dgm:pt>
    <dgm:pt modelId="{8F0CA551-F071-48D3-B961-B2BF2D139FF8}" type="sibTrans" cxnId="{710AC6B7-6714-4E4C-BF25-A3CE7D02CA45}">
      <dgm:prSet/>
      <dgm:spPr/>
      <dgm:t>
        <a:bodyPr/>
        <a:lstStyle/>
        <a:p>
          <a:endParaRPr lang="en-GB" sz="900"/>
        </a:p>
      </dgm:t>
    </dgm:pt>
    <dgm:pt modelId="{50B5E1F1-FFD6-4A14-8629-8DB95F888552}">
      <dgm:prSet phldrT="[Text]" custT="1"/>
      <dgm:spPr/>
      <dgm:t>
        <a:bodyPr/>
        <a:lstStyle/>
        <a:p>
          <a:r>
            <a:rPr lang="en-GB" sz="900" dirty="0" smtClean="0"/>
            <a:t>Sort the issues</a:t>
          </a:r>
          <a:endParaRPr lang="en-GB" sz="900" dirty="0"/>
        </a:p>
      </dgm:t>
    </dgm:pt>
    <dgm:pt modelId="{B411F49D-6206-4EBF-B02E-DD33FC639A0B}" type="parTrans" cxnId="{16D04934-319E-4E1B-8338-E71391175C3D}">
      <dgm:prSet/>
      <dgm:spPr/>
      <dgm:t>
        <a:bodyPr/>
        <a:lstStyle/>
        <a:p>
          <a:endParaRPr lang="en-GB" sz="900"/>
        </a:p>
      </dgm:t>
    </dgm:pt>
    <dgm:pt modelId="{DCD9BEB7-2658-40F9-BA6E-FAC899034117}" type="sibTrans" cxnId="{16D04934-319E-4E1B-8338-E71391175C3D}">
      <dgm:prSet/>
      <dgm:spPr/>
      <dgm:t>
        <a:bodyPr/>
        <a:lstStyle/>
        <a:p>
          <a:endParaRPr lang="en-GB" sz="900"/>
        </a:p>
      </dgm:t>
    </dgm:pt>
    <dgm:pt modelId="{98BC1A0A-3A45-4191-B863-AEAB9EFC43E9}">
      <dgm:prSet phldrT="[Text]" custT="1"/>
      <dgm:spPr/>
      <dgm:t>
        <a:bodyPr/>
        <a:lstStyle/>
        <a:p>
          <a:r>
            <a:rPr lang="en-GB" sz="900" b="0" dirty="0" smtClean="0"/>
            <a:t>Reports from the issues</a:t>
          </a:r>
          <a:endParaRPr lang="en-GB" sz="900" b="0" dirty="0"/>
        </a:p>
      </dgm:t>
    </dgm:pt>
    <dgm:pt modelId="{F2DE7E3B-26CE-481F-BE84-56C9C545BF3F}" type="parTrans" cxnId="{6884049B-8129-4196-BBDA-16418DFEFD4A}">
      <dgm:prSet/>
      <dgm:spPr/>
      <dgm:t>
        <a:bodyPr/>
        <a:lstStyle/>
        <a:p>
          <a:endParaRPr lang="en-GB"/>
        </a:p>
      </dgm:t>
    </dgm:pt>
    <dgm:pt modelId="{612CF11C-9708-4D71-8D11-8FC15B1AE264}" type="sibTrans" cxnId="{6884049B-8129-4196-BBDA-16418DFEFD4A}">
      <dgm:prSet/>
      <dgm:spPr/>
      <dgm:t>
        <a:bodyPr/>
        <a:lstStyle/>
        <a:p>
          <a:endParaRPr lang="en-GB"/>
        </a:p>
      </dgm:t>
    </dgm:pt>
    <dgm:pt modelId="{41AFE71C-9FB4-4251-99AB-2E2D0607A0DE}">
      <dgm:prSet phldrT="[Text]" custT="1"/>
      <dgm:spPr/>
      <dgm:t>
        <a:bodyPr/>
        <a:lstStyle/>
        <a:p>
          <a:r>
            <a:rPr lang="en-GB" sz="900" b="0" dirty="0" smtClean="0"/>
            <a:t>Minutes</a:t>
          </a:r>
          <a:endParaRPr lang="en-GB" sz="900" b="0" dirty="0"/>
        </a:p>
      </dgm:t>
    </dgm:pt>
    <dgm:pt modelId="{252683DB-B694-42DC-A158-1749927E73D2}" type="parTrans" cxnId="{B75BD6BD-6C3C-4E7D-9A51-DA70603BECD2}">
      <dgm:prSet/>
      <dgm:spPr/>
      <dgm:t>
        <a:bodyPr/>
        <a:lstStyle/>
        <a:p>
          <a:endParaRPr lang="en-GB"/>
        </a:p>
      </dgm:t>
    </dgm:pt>
    <dgm:pt modelId="{81B9C6B2-0765-459E-8769-0880E23E1475}" type="sibTrans" cxnId="{B75BD6BD-6C3C-4E7D-9A51-DA70603BECD2}">
      <dgm:prSet/>
      <dgm:spPr/>
      <dgm:t>
        <a:bodyPr/>
        <a:lstStyle/>
        <a:p>
          <a:endParaRPr lang="en-GB"/>
        </a:p>
      </dgm:t>
    </dgm:pt>
    <dgm:pt modelId="{1D95E255-B33E-4DAD-AFA1-1E09CB694E95}" type="pres">
      <dgm:prSet presAssocID="{0F2F48F6-E954-49F3-8708-5608FE75D583}" presName="Name0" presStyleCnt="0">
        <dgm:presLayoutVars>
          <dgm:dir/>
          <dgm:resizeHandles val="exact"/>
        </dgm:presLayoutVars>
      </dgm:prSet>
      <dgm:spPr/>
      <dgm:t>
        <a:bodyPr/>
        <a:lstStyle/>
        <a:p>
          <a:endParaRPr lang="en-GB"/>
        </a:p>
      </dgm:t>
    </dgm:pt>
    <dgm:pt modelId="{200BCEE0-15EB-4DCE-87BE-92B7DF931A46}" type="pres">
      <dgm:prSet presAssocID="{0F2F48F6-E954-49F3-8708-5608FE75D583}" presName="arrow" presStyleLbl="bgShp" presStyleIdx="0" presStyleCnt="1"/>
      <dgm:spPr/>
    </dgm:pt>
    <dgm:pt modelId="{8EAE5733-1119-4FB9-B5C9-BC99BDC03B26}" type="pres">
      <dgm:prSet presAssocID="{0F2F48F6-E954-49F3-8708-5608FE75D583}" presName="points" presStyleCnt="0"/>
      <dgm:spPr/>
    </dgm:pt>
    <dgm:pt modelId="{DC30726C-FD3A-4A58-8AB8-0EA4B8D15413}" type="pres">
      <dgm:prSet presAssocID="{3098AEE3-6B93-4C10-BEA3-6290D0F5272A}" presName="compositeA" presStyleCnt="0"/>
      <dgm:spPr/>
    </dgm:pt>
    <dgm:pt modelId="{6F1F3203-B761-43E7-9DAF-E0F15F573187}" type="pres">
      <dgm:prSet presAssocID="{3098AEE3-6B93-4C10-BEA3-6290D0F5272A}" presName="textA" presStyleLbl="revTx" presStyleIdx="0" presStyleCnt="3" custScaleX="152407">
        <dgm:presLayoutVars>
          <dgm:bulletEnabled val="1"/>
        </dgm:presLayoutVars>
      </dgm:prSet>
      <dgm:spPr/>
      <dgm:t>
        <a:bodyPr/>
        <a:lstStyle/>
        <a:p>
          <a:endParaRPr lang="en-GB"/>
        </a:p>
      </dgm:t>
    </dgm:pt>
    <dgm:pt modelId="{956B831A-41E4-485A-BB60-F4E1F338734A}" type="pres">
      <dgm:prSet presAssocID="{3098AEE3-6B93-4C10-BEA3-6290D0F5272A}" presName="circleA" presStyleLbl="node1" presStyleIdx="0" presStyleCnt="3"/>
      <dgm:spPr/>
    </dgm:pt>
    <dgm:pt modelId="{DBDBFD17-CF9E-4346-A629-4E931DFA5589}" type="pres">
      <dgm:prSet presAssocID="{3098AEE3-6B93-4C10-BEA3-6290D0F5272A}" presName="spaceA" presStyleCnt="0"/>
      <dgm:spPr/>
    </dgm:pt>
    <dgm:pt modelId="{455ED2B0-5DB4-41DE-BEB3-EE864E819B5B}" type="pres">
      <dgm:prSet presAssocID="{A7F60197-5A83-4A9E-95FE-3D6DAC3E69B2}" presName="space" presStyleCnt="0"/>
      <dgm:spPr/>
    </dgm:pt>
    <dgm:pt modelId="{963386BF-FB02-47D2-AD78-7FE567180270}" type="pres">
      <dgm:prSet presAssocID="{DE5AC6FF-442F-4D8E-82AF-A34B0E90221D}" presName="compositeB" presStyleCnt="0"/>
      <dgm:spPr/>
    </dgm:pt>
    <dgm:pt modelId="{D379DA60-6CE4-4E49-BBFC-D646D2F20E74}" type="pres">
      <dgm:prSet presAssocID="{DE5AC6FF-442F-4D8E-82AF-A34B0E90221D}" presName="textB" presStyleLbl="revTx" presStyleIdx="1" presStyleCnt="3" custScaleX="239903">
        <dgm:presLayoutVars>
          <dgm:bulletEnabled val="1"/>
        </dgm:presLayoutVars>
      </dgm:prSet>
      <dgm:spPr/>
      <dgm:t>
        <a:bodyPr/>
        <a:lstStyle/>
        <a:p>
          <a:endParaRPr lang="en-GB"/>
        </a:p>
      </dgm:t>
    </dgm:pt>
    <dgm:pt modelId="{F3F25EC4-3704-4BCD-8E43-D75F4AE3193E}" type="pres">
      <dgm:prSet presAssocID="{DE5AC6FF-442F-4D8E-82AF-A34B0E90221D}" presName="circleB" presStyleLbl="node1" presStyleIdx="1" presStyleCnt="3"/>
      <dgm:spPr>
        <a:solidFill>
          <a:schemeClr val="accent2"/>
        </a:solidFill>
      </dgm:spPr>
    </dgm:pt>
    <dgm:pt modelId="{060901A6-C615-4E3E-B046-8AF75D6B9F42}" type="pres">
      <dgm:prSet presAssocID="{DE5AC6FF-442F-4D8E-82AF-A34B0E90221D}" presName="spaceB" presStyleCnt="0"/>
      <dgm:spPr/>
    </dgm:pt>
    <dgm:pt modelId="{C831B887-D026-4C61-85BF-150D9CA1CF9E}" type="pres">
      <dgm:prSet presAssocID="{AE918302-006C-4CF8-9C7A-C476F16688BE}" presName="space" presStyleCnt="0"/>
      <dgm:spPr/>
    </dgm:pt>
    <dgm:pt modelId="{4CB2B0AC-ED47-474C-92A4-4927A1FDAFD9}" type="pres">
      <dgm:prSet presAssocID="{75DA8197-45A8-47B5-847F-F143E9D36FE6}" presName="compositeA" presStyleCnt="0"/>
      <dgm:spPr/>
    </dgm:pt>
    <dgm:pt modelId="{8D09025F-1B63-4C53-9A33-91424135B569}" type="pres">
      <dgm:prSet presAssocID="{75DA8197-45A8-47B5-847F-F143E9D36FE6}" presName="textA" presStyleLbl="revTx" presStyleIdx="2" presStyleCnt="3" custScaleX="193869">
        <dgm:presLayoutVars>
          <dgm:bulletEnabled val="1"/>
        </dgm:presLayoutVars>
      </dgm:prSet>
      <dgm:spPr/>
      <dgm:t>
        <a:bodyPr/>
        <a:lstStyle/>
        <a:p>
          <a:endParaRPr lang="en-GB"/>
        </a:p>
      </dgm:t>
    </dgm:pt>
    <dgm:pt modelId="{40582929-2214-4790-8BE2-B4F9BBBAF817}" type="pres">
      <dgm:prSet presAssocID="{75DA8197-45A8-47B5-847F-F143E9D36FE6}" presName="circleA" presStyleLbl="node1" presStyleIdx="2" presStyleCnt="3"/>
      <dgm:spPr>
        <a:solidFill>
          <a:schemeClr val="accent5"/>
        </a:solidFill>
      </dgm:spPr>
    </dgm:pt>
    <dgm:pt modelId="{FFB050F6-3F6A-4355-99D6-1A8ECA8C54EA}" type="pres">
      <dgm:prSet presAssocID="{75DA8197-45A8-47B5-847F-F143E9D36FE6}" presName="spaceA" presStyleCnt="0"/>
      <dgm:spPr/>
    </dgm:pt>
  </dgm:ptLst>
  <dgm:cxnLst>
    <dgm:cxn modelId="{16D04934-319E-4E1B-8338-E71391175C3D}" srcId="{DE5AC6FF-442F-4D8E-82AF-A34B0E90221D}" destId="{50B5E1F1-FFD6-4A14-8629-8DB95F888552}" srcOrd="0" destOrd="0" parTransId="{B411F49D-6206-4EBF-B02E-DD33FC639A0B}" sibTransId="{DCD9BEB7-2658-40F9-BA6E-FAC899034117}"/>
    <dgm:cxn modelId="{9BF4071C-F153-4C20-A2CF-51FC44B8BEB4}" type="presOf" srcId="{2854F276-EB21-42BC-9CF3-CDC93F481BAF}" destId="{D379DA60-6CE4-4E49-BBFC-D646D2F20E74}" srcOrd="0" destOrd="2" presId="urn:microsoft.com/office/officeart/2005/8/layout/hProcess11"/>
    <dgm:cxn modelId="{1F94336E-C9E6-469C-AF3F-4DAAE1DB14FB}" srcId="{DE5AC6FF-442F-4D8E-82AF-A34B0E90221D}" destId="{2854F276-EB21-42BC-9CF3-CDC93F481BAF}" srcOrd="1" destOrd="0" parTransId="{D8618AF6-2705-47D7-B969-B419BD303D51}" sibTransId="{6F53D2ED-F2A2-4FE3-B225-70B7C8F60E77}"/>
    <dgm:cxn modelId="{D7151230-1FB7-4662-9662-EA03C2CE6BE3}" srcId="{DE5AC6FF-442F-4D8E-82AF-A34B0E90221D}" destId="{5D3C04F4-C341-4661-88FB-06D605650BB4}" srcOrd="2" destOrd="0" parTransId="{17C75D9A-8E82-4061-9687-01A39F0EA6FD}" sibTransId="{8C69C54C-5ED0-4F60-853C-FADB2B3F5A48}"/>
    <dgm:cxn modelId="{79EB4910-E8F8-4BF9-88A2-B8CCBA3A6851}" type="presOf" srcId="{3DB86560-7A57-47CD-AD85-A44B6F3DD374}" destId="{6F1F3203-B761-43E7-9DAF-E0F15F573187}" srcOrd="0" destOrd="1" presId="urn:microsoft.com/office/officeart/2005/8/layout/hProcess11"/>
    <dgm:cxn modelId="{C5C3FEC8-478F-4175-AB41-6455E29825F0}" type="presOf" srcId="{DE5AC6FF-442F-4D8E-82AF-A34B0E90221D}" destId="{D379DA60-6CE4-4E49-BBFC-D646D2F20E74}" srcOrd="0" destOrd="0" presId="urn:microsoft.com/office/officeart/2005/8/layout/hProcess11"/>
    <dgm:cxn modelId="{6884049B-8129-4196-BBDA-16418DFEFD4A}" srcId="{75DA8197-45A8-47B5-847F-F143E9D36FE6}" destId="{98BC1A0A-3A45-4191-B863-AEAB9EFC43E9}" srcOrd="0" destOrd="0" parTransId="{F2DE7E3B-26CE-481F-BE84-56C9C545BF3F}" sibTransId="{612CF11C-9708-4D71-8D11-8FC15B1AE264}"/>
    <dgm:cxn modelId="{CB58733B-0B6E-475E-8D00-72D8BA69ACF9}" type="presOf" srcId="{3098AEE3-6B93-4C10-BEA3-6290D0F5272A}" destId="{6F1F3203-B761-43E7-9DAF-E0F15F573187}" srcOrd="0" destOrd="0" presId="urn:microsoft.com/office/officeart/2005/8/layout/hProcess11"/>
    <dgm:cxn modelId="{F2FE9C04-9C15-418E-B70C-0032525353EE}" srcId="{3098AEE3-6B93-4C10-BEA3-6290D0F5272A}" destId="{3DB86560-7A57-47CD-AD85-A44B6F3DD374}" srcOrd="0" destOrd="0" parTransId="{36CE48F2-C63E-4201-824A-F0A6D9A830DD}" sibTransId="{90157A8D-D4A5-498E-B613-B1D84F53604B}"/>
    <dgm:cxn modelId="{9A3DFE12-D97A-4EA2-A02C-C7C754E1F67A}" type="presOf" srcId="{5D3C04F4-C341-4661-88FB-06D605650BB4}" destId="{D379DA60-6CE4-4E49-BBFC-D646D2F20E74}" srcOrd="0" destOrd="3" presId="urn:microsoft.com/office/officeart/2005/8/layout/hProcess11"/>
    <dgm:cxn modelId="{B5B15578-A78F-471A-A216-DDC40B1DDFF7}" type="presOf" srcId="{50B5E1F1-FFD6-4A14-8629-8DB95F888552}" destId="{D379DA60-6CE4-4E49-BBFC-D646D2F20E74}" srcOrd="0" destOrd="1" presId="urn:microsoft.com/office/officeart/2005/8/layout/hProcess11"/>
    <dgm:cxn modelId="{B58D91AA-D163-4C63-A115-27DFC810AE1B}" srcId="{0F2F48F6-E954-49F3-8708-5608FE75D583}" destId="{3098AEE3-6B93-4C10-BEA3-6290D0F5272A}" srcOrd="0" destOrd="0" parTransId="{94A231EA-06CC-4B60-B8C3-797CBBE35155}" sibTransId="{A7F60197-5A83-4A9E-95FE-3D6DAC3E69B2}"/>
    <dgm:cxn modelId="{89E9953E-90E3-411E-A1C9-BA0EBE9DB531}" type="presOf" srcId="{90656D87-A5F4-43B0-86DB-E9F2502C3420}" destId="{6F1F3203-B761-43E7-9DAF-E0F15F573187}" srcOrd="0" destOrd="2" presId="urn:microsoft.com/office/officeart/2005/8/layout/hProcess11"/>
    <dgm:cxn modelId="{A2FF9A0D-8251-4E97-8CE5-98FE76A31853}" srcId="{3098AEE3-6B93-4C10-BEA3-6290D0F5272A}" destId="{90656D87-A5F4-43B0-86DB-E9F2502C3420}" srcOrd="1" destOrd="0" parTransId="{2229C608-DC09-467C-89D8-F9EE4619F315}" sibTransId="{353235F5-1755-4383-8353-5BAD40FAB937}"/>
    <dgm:cxn modelId="{23FBFC1C-DC6A-4C5E-A63A-4668B779251A}" type="presOf" srcId="{0F2F48F6-E954-49F3-8708-5608FE75D583}" destId="{1D95E255-B33E-4DAD-AFA1-1E09CB694E95}" srcOrd="0" destOrd="0" presId="urn:microsoft.com/office/officeart/2005/8/layout/hProcess11"/>
    <dgm:cxn modelId="{0A0350DA-7289-42F6-9B3A-55F2E013CF73}" type="presOf" srcId="{75DA8197-45A8-47B5-847F-F143E9D36FE6}" destId="{8D09025F-1B63-4C53-9A33-91424135B569}" srcOrd="0" destOrd="0" presId="urn:microsoft.com/office/officeart/2005/8/layout/hProcess11"/>
    <dgm:cxn modelId="{081BE7ED-0090-437A-987B-C2764E31DC30}" srcId="{0F2F48F6-E954-49F3-8708-5608FE75D583}" destId="{DE5AC6FF-442F-4D8E-82AF-A34B0E90221D}" srcOrd="1" destOrd="0" parTransId="{414016F9-D742-4DA2-95F9-1B0F4208BB87}" sibTransId="{AE918302-006C-4CF8-9C7A-C476F16688BE}"/>
    <dgm:cxn modelId="{14C7982F-FF85-43D7-97DA-F660B5089974}" type="presOf" srcId="{98BC1A0A-3A45-4191-B863-AEAB9EFC43E9}" destId="{8D09025F-1B63-4C53-9A33-91424135B569}" srcOrd="0" destOrd="1" presId="urn:microsoft.com/office/officeart/2005/8/layout/hProcess11"/>
    <dgm:cxn modelId="{85ED4245-75AC-43BC-84AC-794CBE6B54F5}" type="presOf" srcId="{41AFE71C-9FB4-4251-99AB-2E2D0607A0DE}" destId="{8D09025F-1B63-4C53-9A33-91424135B569}" srcOrd="0" destOrd="2" presId="urn:microsoft.com/office/officeart/2005/8/layout/hProcess11"/>
    <dgm:cxn modelId="{B75BD6BD-6C3C-4E7D-9A51-DA70603BECD2}" srcId="{75DA8197-45A8-47B5-847F-F143E9D36FE6}" destId="{41AFE71C-9FB4-4251-99AB-2E2D0607A0DE}" srcOrd="1" destOrd="0" parTransId="{252683DB-B694-42DC-A158-1749927E73D2}" sibTransId="{81B9C6B2-0765-459E-8769-0880E23E1475}"/>
    <dgm:cxn modelId="{710AC6B7-6714-4E4C-BF25-A3CE7D02CA45}" srcId="{0F2F48F6-E954-49F3-8708-5608FE75D583}" destId="{75DA8197-45A8-47B5-847F-F143E9D36FE6}" srcOrd="2" destOrd="0" parTransId="{0162EF4E-3182-4755-9F55-9893471F699D}" sibTransId="{8F0CA551-F071-48D3-B961-B2BF2D139FF8}"/>
    <dgm:cxn modelId="{7227672D-BB39-4E65-81D6-C66620852E3A}" type="presParOf" srcId="{1D95E255-B33E-4DAD-AFA1-1E09CB694E95}" destId="{200BCEE0-15EB-4DCE-87BE-92B7DF931A46}" srcOrd="0" destOrd="0" presId="urn:microsoft.com/office/officeart/2005/8/layout/hProcess11"/>
    <dgm:cxn modelId="{62434E75-865E-4C54-A745-C3E8A698008D}" type="presParOf" srcId="{1D95E255-B33E-4DAD-AFA1-1E09CB694E95}" destId="{8EAE5733-1119-4FB9-B5C9-BC99BDC03B26}" srcOrd="1" destOrd="0" presId="urn:microsoft.com/office/officeart/2005/8/layout/hProcess11"/>
    <dgm:cxn modelId="{99E5FA0C-2C1E-4820-9467-FB02E21E6983}" type="presParOf" srcId="{8EAE5733-1119-4FB9-B5C9-BC99BDC03B26}" destId="{DC30726C-FD3A-4A58-8AB8-0EA4B8D15413}" srcOrd="0" destOrd="0" presId="urn:microsoft.com/office/officeart/2005/8/layout/hProcess11"/>
    <dgm:cxn modelId="{34FB9903-073F-48C4-B533-9D7A5BDB1F7D}" type="presParOf" srcId="{DC30726C-FD3A-4A58-8AB8-0EA4B8D15413}" destId="{6F1F3203-B761-43E7-9DAF-E0F15F573187}" srcOrd="0" destOrd="0" presId="urn:microsoft.com/office/officeart/2005/8/layout/hProcess11"/>
    <dgm:cxn modelId="{8703639C-5E17-456C-A273-0608EA10399B}" type="presParOf" srcId="{DC30726C-FD3A-4A58-8AB8-0EA4B8D15413}" destId="{956B831A-41E4-485A-BB60-F4E1F338734A}" srcOrd="1" destOrd="0" presId="urn:microsoft.com/office/officeart/2005/8/layout/hProcess11"/>
    <dgm:cxn modelId="{024E3F08-2919-467E-8CB7-3F50CD314956}" type="presParOf" srcId="{DC30726C-FD3A-4A58-8AB8-0EA4B8D15413}" destId="{DBDBFD17-CF9E-4346-A629-4E931DFA5589}" srcOrd="2" destOrd="0" presId="urn:microsoft.com/office/officeart/2005/8/layout/hProcess11"/>
    <dgm:cxn modelId="{8AD21933-FA0B-4C58-B6C5-19C664D968EE}" type="presParOf" srcId="{8EAE5733-1119-4FB9-B5C9-BC99BDC03B26}" destId="{455ED2B0-5DB4-41DE-BEB3-EE864E819B5B}" srcOrd="1" destOrd="0" presId="urn:microsoft.com/office/officeart/2005/8/layout/hProcess11"/>
    <dgm:cxn modelId="{F33AEFD4-9E56-4931-984B-4B65D53BEA19}" type="presParOf" srcId="{8EAE5733-1119-4FB9-B5C9-BC99BDC03B26}" destId="{963386BF-FB02-47D2-AD78-7FE567180270}" srcOrd="2" destOrd="0" presId="urn:microsoft.com/office/officeart/2005/8/layout/hProcess11"/>
    <dgm:cxn modelId="{1A5B593E-51C4-41B5-8AA3-2937251D8D45}" type="presParOf" srcId="{963386BF-FB02-47D2-AD78-7FE567180270}" destId="{D379DA60-6CE4-4E49-BBFC-D646D2F20E74}" srcOrd="0" destOrd="0" presId="urn:microsoft.com/office/officeart/2005/8/layout/hProcess11"/>
    <dgm:cxn modelId="{61CA95BD-673D-4618-9E17-73C14DE4DC79}" type="presParOf" srcId="{963386BF-FB02-47D2-AD78-7FE567180270}" destId="{F3F25EC4-3704-4BCD-8E43-D75F4AE3193E}" srcOrd="1" destOrd="0" presId="urn:microsoft.com/office/officeart/2005/8/layout/hProcess11"/>
    <dgm:cxn modelId="{7F9CEE69-71CF-458D-987E-D337B1AF9C18}" type="presParOf" srcId="{963386BF-FB02-47D2-AD78-7FE567180270}" destId="{060901A6-C615-4E3E-B046-8AF75D6B9F42}" srcOrd="2" destOrd="0" presId="urn:microsoft.com/office/officeart/2005/8/layout/hProcess11"/>
    <dgm:cxn modelId="{2E066287-E512-40FA-866F-6076FFC36F9A}" type="presParOf" srcId="{8EAE5733-1119-4FB9-B5C9-BC99BDC03B26}" destId="{C831B887-D026-4C61-85BF-150D9CA1CF9E}" srcOrd="3" destOrd="0" presId="urn:microsoft.com/office/officeart/2005/8/layout/hProcess11"/>
    <dgm:cxn modelId="{5E0A97E5-3110-4A70-A70D-419ED012FF56}" type="presParOf" srcId="{8EAE5733-1119-4FB9-B5C9-BC99BDC03B26}" destId="{4CB2B0AC-ED47-474C-92A4-4927A1FDAFD9}" srcOrd="4" destOrd="0" presId="urn:microsoft.com/office/officeart/2005/8/layout/hProcess11"/>
    <dgm:cxn modelId="{E04158A9-6C54-4B71-9BF1-0143D21B31CB}" type="presParOf" srcId="{4CB2B0AC-ED47-474C-92A4-4927A1FDAFD9}" destId="{8D09025F-1B63-4C53-9A33-91424135B569}" srcOrd="0" destOrd="0" presId="urn:microsoft.com/office/officeart/2005/8/layout/hProcess11"/>
    <dgm:cxn modelId="{59259FF3-7866-42F9-B97C-D985D6D016A1}" type="presParOf" srcId="{4CB2B0AC-ED47-474C-92A4-4927A1FDAFD9}" destId="{40582929-2214-4790-8BE2-B4F9BBBAF817}" srcOrd="1" destOrd="0" presId="urn:microsoft.com/office/officeart/2005/8/layout/hProcess11"/>
    <dgm:cxn modelId="{A939883D-61EC-4B77-9306-078E3E761EC4}" type="presParOf" srcId="{4CB2B0AC-ED47-474C-92A4-4927A1FDAFD9}" destId="{FFB050F6-3F6A-4355-99D6-1A8ECA8C54EA}" srcOrd="2" destOrd="0" presId="urn:microsoft.com/office/officeart/2005/8/layout/hProcess1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81F66C-6252-4079-9066-A3EBDE921DE8}" type="doc">
      <dgm:prSet loTypeId="urn:diagrams.loki3.com/BracketList+Icon" loCatId="officeonline" qsTypeId="urn:microsoft.com/office/officeart/2005/8/quickstyle/simple1" qsCatId="simple" csTypeId="urn:microsoft.com/office/officeart/2005/8/colors/accent1_3" csCatId="accent1" phldr="1"/>
      <dgm:spPr/>
      <dgm:t>
        <a:bodyPr/>
        <a:lstStyle/>
        <a:p>
          <a:endParaRPr lang="en-GB"/>
        </a:p>
      </dgm:t>
    </dgm:pt>
    <dgm:pt modelId="{C45D9448-17CD-4B82-AD4A-C47896AB6788}">
      <dgm:prSet phldrT="[Text]"/>
      <dgm:spPr/>
      <dgm:t>
        <a:bodyPr/>
        <a:lstStyle/>
        <a:p>
          <a:r>
            <a:rPr lang="en-GB" dirty="0" smtClean="0"/>
            <a:t>Prognostics</a:t>
          </a:r>
          <a:endParaRPr lang="en-GB" dirty="0"/>
        </a:p>
      </dgm:t>
    </dgm:pt>
    <dgm:pt modelId="{24187F23-2AF3-422F-8633-2D4ED8B0EFD2}" type="parTrans" cxnId="{F55240B0-B549-4201-9F15-633EE2E05E60}">
      <dgm:prSet/>
      <dgm:spPr/>
      <dgm:t>
        <a:bodyPr/>
        <a:lstStyle/>
        <a:p>
          <a:endParaRPr lang="en-GB"/>
        </a:p>
      </dgm:t>
    </dgm:pt>
    <dgm:pt modelId="{402096E8-E315-489C-B076-CB8D2EE8041F}" type="sibTrans" cxnId="{F55240B0-B549-4201-9F15-633EE2E05E60}">
      <dgm:prSet/>
      <dgm:spPr/>
      <dgm:t>
        <a:bodyPr/>
        <a:lstStyle/>
        <a:p>
          <a:endParaRPr lang="en-GB"/>
        </a:p>
      </dgm:t>
    </dgm:pt>
    <dgm:pt modelId="{4FED0271-F89B-41DD-AB6B-2BD40A170B3C}">
      <dgm:prSet phldrT="[Text]"/>
      <dgm:spPr/>
      <dgm:t>
        <a:bodyPr/>
        <a:lstStyle/>
        <a:p>
          <a:r>
            <a:rPr lang="en-GB" dirty="0" smtClean="0"/>
            <a:t>See if the algorithm can predict the event</a:t>
          </a:r>
          <a:endParaRPr lang="en-GB" dirty="0"/>
        </a:p>
      </dgm:t>
    </dgm:pt>
    <dgm:pt modelId="{62685864-B451-418B-8941-3A8FF0C0CC97}" type="parTrans" cxnId="{7E5B231D-8FE9-496F-9F3E-DCB340072C71}">
      <dgm:prSet/>
      <dgm:spPr/>
      <dgm:t>
        <a:bodyPr/>
        <a:lstStyle/>
        <a:p>
          <a:endParaRPr lang="en-GB"/>
        </a:p>
      </dgm:t>
    </dgm:pt>
    <dgm:pt modelId="{8C29BC24-7B30-4ACE-8CE2-1CDB78826E05}" type="sibTrans" cxnId="{7E5B231D-8FE9-496F-9F3E-DCB340072C71}">
      <dgm:prSet/>
      <dgm:spPr/>
      <dgm:t>
        <a:bodyPr/>
        <a:lstStyle/>
        <a:p>
          <a:endParaRPr lang="en-GB"/>
        </a:p>
      </dgm:t>
    </dgm:pt>
    <dgm:pt modelId="{4B5D6039-EFA7-4703-AF9F-4B907BDE1225}">
      <dgm:prSet phldrT="[Text]"/>
      <dgm:spPr/>
      <dgm:t>
        <a:bodyPr/>
        <a:lstStyle/>
        <a:p>
          <a:r>
            <a:rPr lang="en-GB" dirty="0" smtClean="0"/>
            <a:t>Try to forecast the event</a:t>
          </a:r>
          <a:endParaRPr lang="en-GB" dirty="0"/>
        </a:p>
      </dgm:t>
    </dgm:pt>
    <dgm:pt modelId="{78F350DD-05F9-4CDC-9B30-B242D39F5562}" type="parTrans" cxnId="{F589EBC4-09B1-4400-91EE-229812B00A53}">
      <dgm:prSet/>
      <dgm:spPr/>
      <dgm:t>
        <a:bodyPr/>
        <a:lstStyle/>
        <a:p>
          <a:endParaRPr lang="en-GB"/>
        </a:p>
      </dgm:t>
    </dgm:pt>
    <dgm:pt modelId="{3CF75B30-3350-47C0-9439-F34D9CC3B754}" type="sibTrans" cxnId="{F589EBC4-09B1-4400-91EE-229812B00A53}">
      <dgm:prSet/>
      <dgm:spPr/>
      <dgm:t>
        <a:bodyPr/>
        <a:lstStyle/>
        <a:p>
          <a:endParaRPr lang="en-GB"/>
        </a:p>
      </dgm:t>
    </dgm:pt>
    <dgm:pt modelId="{6072FCF2-C5A7-4913-A400-C0A3C8BB05DD}">
      <dgm:prSet phldrT="[Text]"/>
      <dgm:spPr/>
      <dgm:t>
        <a:bodyPr/>
        <a:lstStyle/>
        <a:p>
          <a:r>
            <a:rPr lang="en-GB" dirty="0" smtClean="0"/>
            <a:t>Statistical</a:t>
          </a:r>
          <a:endParaRPr lang="en-GB" dirty="0"/>
        </a:p>
      </dgm:t>
    </dgm:pt>
    <dgm:pt modelId="{FCF3DBC4-7EB9-436D-95DD-1BE9F55A1F3B}" type="parTrans" cxnId="{94646363-B507-4DCF-B6B4-1B3145007712}">
      <dgm:prSet/>
      <dgm:spPr/>
      <dgm:t>
        <a:bodyPr/>
        <a:lstStyle/>
        <a:p>
          <a:endParaRPr lang="en-GB"/>
        </a:p>
      </dgm:t>
    </dgm:pt>
    <dgm:pt modelId="{C685951A-5E49-45FE-8FB1-D916A61546E7}" type="sibTrans" cxnId="{94646363-B507-4DCF-B6B4-1B3145007712}">
      <dgm:prSet/>
      <dgm:spPr/>
      <dgm:t>
        <a:bodyPr/>
        <a:lstStyle/>
        <a:p>
          <a:endParaRPr lang="en-GB"/>
        </a:p>
      </dgm:t>
    </dgm:pt>
    <dgm:pt modelId="{285C629B-8F60-48E3-BFA5-81290892BE63}">
      <dgm:prSet phldrT="[Text]"/>
      <dgm:spPr/>
      <dgm:t>
        <a:bodyPr/>
        <a:lstStyle/>
        <a:p>
          <a:r>
            <a:rPr lang="en-GB" dirty="0" smtClean="0"/>
            <a:t>Find critical factors</a:t>
          </a:r>
          <a:endParaRPr lang="en-GB" dirty="0"/>
        </a:p>
      </dgm:t>
    </dgm:pt>
    <dgm:pt modelId="{BB95B1DC-FC91-4B2A-9012-95897E5ADFE0}" type="parTrans" cxnId="{716C03F3-AB65-4A19-A86B-CB73C45DBF2E}">
      <dgm:prSet/>
      <dgm:spPr/>
      <dgm:t>
        <a:bodyPr/>
        <a:lstStyle/>
        <a:p>
          <a:endParaRPr lang="en-GB"/>
        </a:p>
      </dgm:t>
    </dgm:pt>
    <dgm:pt modelId="{DCF79DCA-92E7-4245-900E-21A40D97A47B}" type="sibTrans" cxnId="{716C03F3-AB65-4A19-A86B-CB73C45DBF2E}">
      <dgm:prSet/>
      <dgm:spPr/>
      <dgm:t>
        <a:bodyPr/>
        <a:lstStyle/>
        <a:p>
          <a:endParaRPr lang="en-GB"/>
        </a:p>
      </dgm:t>
    </dgm:pt>
    <dgm:pt modelId="{187E57A3-CC67-45D8-B6B6-65B3DFBE0D80}">
      <dgm:prSet phldrT="[Text]"/>
      <dgm:spPr/>
      <dgm:t>
        <a:bodyPr/>
        <a:lstStyle/>
        <a:p>
          <a:r>
            <a:rPr lang="en-GB" dirty="0" smtClean="0"/>
            <a:t>Understand the physics behind</a:t>
          </a:r>
          <a:endParaRPr lang="en-GB" dirty="0"/>
        </a:p>
      </dgm:t>
    </dgm:pt>
    <dgm:pt modelId="{ADDE9759-1101-470D-8A78-233BF6A7D26B}" type="parTrans" cxnId="{49AC2EAE-2AEB-454F-8395-B04F09CBA1C6}">
      <dgm:prSet/>
      <dgm:spPr/>
      <dgm:t>
        <a:bodyPr/>
        <a:lstStyle/>
        <a:p>
          <a:endParaRPr lang="en-GB"/>
        </a:p>
      </dgm:t>
    </dgm:pt>
    <dgm:pt modelId="{C00740F1-D432-471E-BA26-F769A12FFFE1}" type="sibTrans" cxnId="{49AC2EAE-2AEB-454F-8395-B04F09CBA1C6}">
      <dgm:prSet/>
      <dgm:spPr/>
      <dgm:t>
        <a:bodyPr/>
        <a:lstStyle/>
        <a:p>
          <a:endParaRPr lang="en-GB"/>
        </a:p>
      </dgm:t>
    </dgm:pt>
    <dgm:pt modelId="{BA8AFAF9-838F-440D-B5C3-77498214DDE4}">
      <dgm:prSet phldrT="[Text]"/>
      <dgm:spPr/>
      <dgm:t>
        <a:bodyPr/>
        <a:lstStyle/>
        <a:p>
          <a:r>
            <a:rPr lang="en-GB" dirty="0" smtClean="0"/>
            <a:t>Critical sites</a:t>
          </a:r>
          <a:endParaRPr lang="en-GB" dirty="0"/>
        </a:p>
      </dgm:t>
    </dgm:pt>
    <dgm:pt modelId="{8E26F622-5138-47A0-B60F-869E74B84A9E}" type="parTrans" cxnId="{30FCE8BE-52FC-4F95-9408-8F28FB7DBEAD}">
      <dgm:prSet/>
      <dgm:spPr/>
      <dgm:t>
        <a:bodyPr/>
        <a:lstStyle/>
        <a:p>
          <a:endParaRPr lang="en-GB"/>
        </a:p>
      </dgm:t>
    </dgm:pt>
    <dgm:pt modelId="{E3659F16-CCCC-4A13-8822-9D193B058B56}" type="sibTrans" cxnId="{30FCE8BE-52FC-4F95-9408-8F28FB7DBEAD}">
      <dgm:prSet/>
      <dgm:spPr/>
      <dgm:t>
        <a:bodyPr/>
        <a:lstStyle/>
        <a:p>
          <a:endParaRPr lang="en-GB"/>
        </a:p>
      </dgm:t>
    </dgm:pt>
    <dgm:pt modelId="{AB6FF2A6-F3DE-4456-8AE5-D97247CDE21B}">
      <dgm:prSet phldrT="[Text]"/>
      <dgm:spPr/>
      <dgm:t>
        <a:bodyPr/>
        <a:lstStyle/>
        <a:p>
          <a:r>
            <a:rPr lang="en-GB" dirty="0" smtClean="0"/>
            <a:t>Identifying unusually vulnerable sites</a:t>
          </a:r>
          <a:endParaRPr lang="en-GB" dirty="0"/>
        </a:p>
      </dgm:t>
    </dgm:pt>
    <dgm:pt modelId="{5792B2CA-9F68-4364-B495-B307E90DDE6F}" type="parTrans" cxnId="{FDE8DB22-D937-4703-8CC1-6356E729BF8D}">
      <dgm:prSet/>
      <dgm:spPr/>
      <dgm:t>
        <a:bodyPr/>
        <a:lstStyle/>
        <a:p>
          <a:endParaRPr lang="en-GB"/>
        </a:p>
      </dgm:t>
    </dgm:pt>
    <dgm:pt modelId="{5EECE299-F1B2-4FE6-8428-7D0BA7A23FEB}" type="sibTrans" cxnId="{FDE8DB22-D937-4703-8CC1-6356E729BF8D}">
      <dgm:prSet/>
      <dgm:spPr/>
      <dgm:t>
        <a:bodyPr/>
        <a:lstStyle/>
        <a:p>
          <a:endParaRPr lang="en-GB"/>
        </a:p>
      </dgm:t>
    </dgm:pt>
    <dgm:pt modelId="{E7E45B40-0CDF-435A-AEE3-83CF69FE0A8D}">
      <dgm:prSet phldrT="[Text]"/>
      <dgm:spPr/>
      <dgm:t>
        <a:bodyPr/>
        <a:lstStyle/>
        <a:p>
          <a:r>
            <a:rPr lang="en-GB" dirty="0" smtClean="0"/>
            <a:t>Targeted measures</a:t>
          </a:r>
          <a:endParaRPr lang="en-GB" dirty="0"/>
        </a:p>
      </dgm:t>
    </dgm:pt>
    <dgm:pt modelId="{C915D60B-0A21-4C1B-9C1B-5248ED4FBDF8}" type="parTrans" cxnId="{DE29A637-CDCE-4B87-B3EF-FA9014E9285E}">
      <dgm:prSet/>
      <dgm:spPr/>
      <dgm:t>
        <a:bodyPr/>
        <a:lstStyle/>
        <a:p>
          <a:endParaRPr lang="en-GB"/>
        </a:p>
      </dgm:t>
    </dgm:pt>
    <dgm:pt modelId="{E1DF0F26-270A-4F03-84CC-250C995E74E2}" type="sibTrans" cxnId="{DE29A637-CDCE-4B87-B3EF-FA9014E9285E}">
      <dgm:prSet/>
      <dgm:spPr/>
      <dgm:t>
        <a:bodyPr/>
        <a:lstStyle/>
        <a:p>
          <a:endParaRPr lang="en-GB"/>
        </a:p>
      </dgm:t>
    </dgm:pt>
    <dgm:pt modelId="{35619093-90CC-4821-80AF-6051DEF7B77F}" type="pres">
      <dgm:prSet presAssocID="{A081F66C-6252-4079-9066-A3EBDE921DE8}" presName="Name0" presStyleCnt="0">
        <dgm:presLayoutVars>
          <dgm:dir/>
          <dgm:animLvl val="lvl"/>
          <dgm:resizeHandles val="exact"/>
        </dgm:presLayoutVars>
      </dgm:prSet>
      <dgm:spPr/>
      <dgm:t>
        <a:bodyPr/>
        <a:lstStyle/>
        <a:p>
          <a:endParaRPr lang="en-GB"/>
        </a:p>
      </dgm:t>
    </dgm:pt>
    <dgm:pt modelId="{4152E44C-5E3A-432E-B689-74166B4D21E9}" type="pres">
      <dgm:prSet presAssocID="{C45D9448-17CD-4B82-AD4A-C47896AB6788}" presName="linNode" presStyleCnt="0"/>
      <dgm:spPr/>
    </dgm:pt>
    <dgm:pt modelId="{269418E0-F468-460D-8BDD-15D64452C357}" type="pres">
      <dgm:prSet presAssocID="{C45D9448-17CD-4B82-AD4A-C47896AB6788}" presName="parTx" presStyleLbl="revTx" presStyleIdx="0" presStyleCnt="3">
        <dgm:presLayoutVars>
          <dgm:chMax val="1"/>
          <dgm:bulletEnabled val="1"/>
        </dgm:presLayoutVars>
      </dgm:prSet>
      <dgm:spPr/>
      <dgm:t>
        <a:bodyPr/>
        <a:lstStyle/>
        <a:p>
          <a:endParaRPr lang="en-GB"/>
        </a:p>
      </dgm:t>
    </dgm:pt>
    <dgm:pt modelId="{7B83CDED-53C1-493A-B584-69CBF2194B86}" type="pres">
      <dgm:prSet presAssocID="{C45D9448-17CD-4B82-AD4A-C47896AB6788}" presName="bracket" presStyleLbl="parChTrans1D1" presStyleIdx="0" presStyleCnt="3"/>
      <dgm:spPr/>
    </dgm:pt>
    <dgm:pt modelId="{6CE4E1EC-5C07-4DDE-AB1E-6E818D20EC77}" type="pres">
      <dgm:prSet presAssocID="{C45D9448-17CD-4B82-AD4A-C47896AB6788}" presName="spH" presStyleCnt="0"/>
      <dgm:spPr/>
    </dgm:pt>
    <dgm:pt modelId="{50C47362-0251-4BD6-920E-4DCDDA7DB689}" type="pres">
      <dgm:prSet presAssocID="{C45D9448-17CD-4B82-AD4A-C47896AB6788}" presName="desTx" presStyleLbl="node1" presStyleIdx="0" presStyleCnt="3">
        <dgm:presLayoutVars>
          <dgm:bulletEnabled val="1"/>
        </dgm:presLayoutVars>
      </dgm:prSet>
      <dgm:spPr/>
      <dgm:t>
        <a:bodyPr/>
        <a:lstStyle/>
        <a:p>
          <a:endParaRPr lang="en-GB"/>
        </a:p>
      </dgm:t>
    </dgm:pt>
    <dgm:pt modelId="{235EFA4D-D80C-4540-B517-50970C4E7FA8}" type="pres">
      <dgm:prSet presAssocID="{402096E8-E315-489C-B076-CB8D2EE8041F}" presName="spV" presStyleCnt="0"/>
      <dgm:spPr/>
    </dgm:pt>
    <dgm:pt modelId="{A0BAFFA1-1079-420E-ABF8-8037925ECA3E}" type="pres">
      <dgm:prSet presAssocID="{6072FCF2-C5A7-4913-A400-C0A3C8BB05DD}" presName="linNode" presStyleCnt="0"/>
      <dgm:spPr/>
    </dgm:pt>
    <dgm:pt modelId="{E4BACE3C-5AE5-4953-8A09-125E906C4736}" type="pres">
      <dgm:prSet presAssocID="{6072FCF2-C5A7-4913-A400-C0A3C8BB05DD}" presName="parTx" presStyleLbl="revTx" presStyleIdx="1" presStyleCnt="3">
        <dgm:presLayoutVars>
          <dgm:chMax val="1"/>
          <dgm:bulletEnabled val="1"/>
        </dgm:presLayoutVars>
      </dgm:prSet>
      <dgm:spPr/>
      <dgm:t>
        <a:bodyPr/>
        <a:lstStyle/>
        <a:p>
          <a:endParaRPr lang="en-GB"/>
        </a:p>
      </dgm:t>
    </dgm:pt>
    <dgm:pt modelId="{241E0EAA-11E8-4342-AF46-C0C614FE35A5}" type="pres">
      <dgm:prSet presAssocID="{6072FCF2-C5A7-4913-A400-C0A3C8BB05DD}" presName="bracket" presStyleLbl="parChTrans1D1" presStyleIdx="1" presStyleCnt="3"/>
      <dgm:spPr/>
    </dgm:pt>
    <dgm:pt modelId="{23BB5DFD-54A4-43B2-A898-63AC1885F5BB}" type="pres">
      <dgm:prSet presAssocID="{6072FCF2-C5A7-4913-A400-C0A3C8BB05DD}" presName="spH" presStyleCnt="0"/>
      <dgm:spPr/>
    </dgm:pt>
    <dgm:pt modelId="{74A4E505-4A88-4304-B2C1-FC0E380C81D2}" type="pres">
      <dgm:prSet presAssocID="{6072FCF2-C5A7-4913-A400-C0A3C8BB05DD}" presName="desTx" presStyleLbl="node1" presStyleIdx="1" presStyleCnt="3">
        <dgm:presLayoutVars>
          <dgm:bulletEnabled val="1"/>
        </dgm:presLayoutVars>
      </dgm:prSet>
      <dgm:spPr/>
      <dgm:t>
        <a:bodyPr/>
        <a:lstStyle/>
        <a:p>
          <a:endParaRPr lang="en-GB"/>
        </a:p>
      </dgm:t>
    </dgm:pt>
    <dgm:pt modelId="{1D28B055-8206-4D1B-A330-54008D47FB25}" type="pres">
      <dgm:prSet presAssocID="{C685951A-5E49-45FE-8FB1-D916A61546E7}" presName="spV" presStyleCnt="0"/>
      <dgm:spPr/>
    </dgm:pt>
    <dgm:pt modelId="{134C958D-06D3-4E00-A659-098BB9E3B3E1}" type="pres">
      <dgm:prSet presAssocID="{BA8AFAF9-838F-440D-B5C3-77498214DDE4}" presName="linNode" presStyleCnt="0"/>
      <dgm:spPr/>
    </dgm:pt>
    <dgm:pt modelId="{16646AAC-91C9-43D3-AD31-EABFABD10BDB}" type="pres">
      <dgm:prSet presAssocID="{BA8AFAF9-838F-440D-B5C3-77498214DDE4}" presName="parTx" presStyleLbl="revTx" presStyleIdx="2" presStyleCnt="3">
        <dgm:presLayoutVars>
          <dgm:chMax val="1"/>
          <dgm:bulletEnabled val="1"/>
        </dgm:presLayoutVars>
      </dgm:prSet>
      <dgm:spPr/>
      <dgm:t>
        <a:bodyPr/>
        <a:lstStyle/>
        <a:p>
          <a:endParaRPr lang="en-GB"/>
        </a:p>
      </dgm:t>
    </dgm:pt>
    <dgm:pt modelId="{38A21939-852E-4454-9BF6-91369E9DF03A}" type="pres">
      <dgm:prSet presAssocID="{BA8AFAF9-838F-440D-B5C3-77498214DDE4}" presName="bracket" presStyleLbl="parChTrans1D1" presStyleIdx="2" presStyleCnt="3"/>
      <dgm:spPr/>
    </dgm:pt>
    <dgm:pt modelId="{9F50F12F-2660-4933-BE4B-89965712FB0F}" type="pres">
      <dgm:prSet presAssocID="{BA8AFAF9-838F-440D-B5C3-77498214DDE4}" presName="spH" presStyleCnt="0"/>
      <dgm:spPr/>
    </dgm:pt>
    <dgm:pt modelId="{75AB73AE-1E45-42E2-831C-48FA01D6C953}" type="pres">
      <dgm:prSet presAssocID="{BA8AFAF9-838F-440D-B5C3-77498214DDE4}" presName="desTx" presStyleLbl="node1" presStyleIdx="2" presStyleCnt="3">
        <dgm:presLayoutVars>
          <dgm:bulletEnabled val="1"/>
        </dgm:presLayoutVars>
      </dgm:prSet>
      <dgm:spPr/>
      <dgm:t>
        <a:bodyPr/>
        <a:lstStyle/>
        <a:p>
          <a:endParaRPr lang="en-GB"/>
        </a:p>
      </dgm:t>
    </dgm:pt>
  </dgm:ptLst>
  <dgm:cxnLst>
    <dgm:cxn modelId="{75F41B16-CA11-4EAA-9DF1-1AC71F259589}" type="presOf" srcId="{6072FCF2-C5A7-4913-A400-C0A3C8BB05DD}" destId="{E4BACE3C-5AE5-4953-8A09-125E906C4736}" srcOrd="0" destOrd="0" presId="urn:diagrams.loki3.com/BracketList+Icon"/>
    <dgm:cxn modelId="{F719AF29-4810-43CC-BC58-186046E8D5D4}" type="presOf" srcId="{4FED0271-F89B-41DD-AB6B-2BD40A170B3C}" destId="{50C47362-0251-4BD6-920E-4DCDDA7DB689}" srcOrd="0" destOrd="0" presId="urn:diagrams.loki3.com/BracketList+Icon"/>
    <dgm:cxn modelId="{825C994C-6A29-40F9-A20C-A0AF162FAA4C}" type="presOf" srcId="{A081F66C-6252-4079-9066-A3EBDE921DE8}" destId="{35619093-90CC-4821-80AF-6051DEF7B77F}" srcOrd="0" destOrd="0" presId="urn:diagrams.loki3.com/BracketList+Icon"/>
    <dgm:cxn modelId="{3644BAB2-5C71-48CA-A7F9-FA113F605B08}" type="presOf" srcId="{BA8AFAF9-838F-440D-B5C3-77498214DDE4}" destId="{16646AAC-91C9-43D3-AD31-EABFABD10BDB}" srcOrd="0" destOrd="0" presId="urn:diagrams.loki3.com/BracketList+Icon"/>
    <dgm:cxn modelId="{91083EBE-8362-4C74-978C-8D20AC1FDE53}" type="presOf" srcId="{E7E45B40-0CDF-435A-AEE3-83CF69FE0A8D}" destId="{75AB73AE-1E45-42E2-831C-48FA01D6C953}" srcOrd="0" destOrd="1" presId="urn:diagrams.loki3.com/BracketList+Icon"/>
    <dgm:cxn modelId="{30FCE8BE-52FC-4F95-9408-8F28FB7DBEAD}" srcId="{A081F66C-6252-4079-9066-A3EBDE921DE8}" destId="{BA8AFAF9-838F-440D-B5C3-77498214DDE4}" srcOrd="2" destOrd="0" parTransId="{8E26F622-5138-47A0-B60F-869E74B84A9E}" sibTransId="{E3659F16-CCCC-4A13-8822-9D193B058B56}"/>
    <dgm:cxn modelId="{7E5B231D-8FE9-496F-9F3E-DCB340072C71}" srcId="{C45D9448-17CD-4B82-AD4A-C47896AB6788}" destId="{4FED0271-F89B-41DD-AB6B-2BD40A170B3C}" srcOrd="0" destOrd="0" parTransId="{62685864-B451-418B-8941-3A8FF0C0CC97}" sibTransId="{8C29BC24-7B30-4ACE-8CE2-1CDB78826E05}"/>
    <dgm:cxn modelId="{716C03F3-AB65-4A19-A86B-CB73C45DBF2E}" srcId="{6072FCF2-C5A7-4913-A400-C0A3C8BB05DD}" destId="{285C629B-8F60-48E3-BFA5-81290892BE63}" srcOrd="0" destOrd="0" parTransId="{BB95B1DC-FC91-4B2A-9012-95897E5ADFE0}" sibTransId="{DCF79DCA-92E7-4245-900E-21A40D97A47B}"/>
    <dgm:cxn modelId="{49AC2EAE-2AEB-454F-8395-B04F09CBA1C6}" srcId="{6072FCF2-C5A7-4913-A400-C0A3C8BB05DD}" destId="{187E57A3-CC67-45D8-B6B6-65B3DFBE0D80}" srcOrd="1" destOrd="0" parTransId="{ADDE9759-1101-470D-8A78-233BF6A7D26B}" sibTransId="{C00740F1-D432-471E-BA26-F769A12FFFE1}"/>
    <dgm:cxn modelId="{FDE8DB22-D937-4703-8CC1-6356E729BF8D}" srcId="{BA8AFAF9-838F-440D-B5C3-77498214DDE4}" destId="{AB6FF2A6-F3DE-4456-8AE5-D97247CDE21B}" srcOrd="0" destOrd="0" parTransId="{5792B2CA-9F68-4364-B495-B307E90DDE6F}" sibTransId="{5EECE299-F1B2-4FE6-8428-7D0BA7A23FEB}"/>
    <dgm:cxn modelId="{F589EBC4-09B1-4400-91EE-229812B00A53}" srcId="{C45D9448-17CD-4B82-AD4A-C47896AB6788}" destId="{4B5D6039-EFA7-4703-AF9F-4B907BDE1225}" srcOrd="1" destOrd="0" parTransId="{78F350DD-05F9-4CDC-9B30-B242D39F5562}" sibTransId="{3CF75B30-3350-47C0-9439-F34D9CC3B754}"/>
    <dgm:cxn modelId="{DE29A637-CDCE-4B87-B3EF-FA9014E9285E}" srcId="{BA8AFAF9-838F-440D-B5C3-77498214DDE4}" destId="{E7E45B40-0CDF-435A-AEE3-83CF69FE0A8D}" srcOrd="1" destOrd="0" parTransId="{C915D60B-0A21-4C1B-9C1B-5248ED4FBDF8}" sibTransId="{E1DF0F26-270A-4F03-84CC-250C995E74E2}"/>
    <dgm:cxn modelId="{0FF93DDF-D286-4663-80E8-2B27000498FF}" type="presOf" srcId="{4B5D6039-EFA7-4703-AF9F-4B907BDE1225}" destId="{50C47362-0251-4BD6-920E-4DCDDA7DB689}" srcOrd="0" destOrd="1" presId="urn:diagrams.loki3.com/BracketList+Icon"/>
    <dgm:cxn modelId="{605F642D-43D5-4D28-ACD6-E31DD1711445}" type="presOf" srcId="{187E57A3-CC67-45D8-B6B6-65B3DFBE0D80}" destId="{74A4E505-4A88-4304-B2C1-FC0E380C81D2}" srcOrd="0" destOrd="1" presId="urn:diagrams.loki3.com/BracketList+Icon"/>
    <dgm:cxn modelId="{8D4C6A98-96E5-4932-AA5C-CBA068F8A874}" type="presOf" srcId="{C45D9448-17CD-4B82-AD4A-C47896AB6788}" destId="{269418E0-F468-460D-8BDD-15D64452C357}" srcOrd="0" destOrd="0" presId="urn:diagrams.loki3.com/BracketList+Icon"/>
    <dgm:cxn modelId="{94646363-B507-4DCF-B6B4-1B3145007712}" srcId="{A081F66C-6252-4079-9066-A3EBDE921DE8}" destId="{6072FCF2-C5A7-4913-A400-C0A3C8BB05DD}" srcOrd="1" destOrd="0" parTransId="{FCF3DBC4-7EB9-436D-95DD-1BE9F55A1F3B}" sibTransId="{C685951A-5E49-45FE-8FB1-D916A61546E7}"/>
    <dgm:cxn modelId="{7CC4461E-D7DE-49E0-8CC1-2C8184609128}" type="presOf" srcId="{285C629B-8F60-48E3-BFA5-81290892BE63}" destId="{74A4E505-4A88-4304-B2C1-FC0E380C81D2}" srcOrd="0" destOrd="0" presId="urn:diagrams.loki3.com/BracketList+Icon"/>
    <dgm:cxn modelId="{A154EA18-532D-42E9-A8AF-F7761E3971C0}" type="presOf" srcId="{AB6FF2A6-F3DE-4456-8AE5-D97247CDE21B}" destId="{75AB73AE-1E45-42E2-831C-48FA01D6C953}" srcOrd="0" destOrd="0" presId="urn:diagrams.loki3.com/BracketList+Icon"/>
    <dgm:cxn modelId="{F55240B0-B549-4201-9F15-633EE2E05E60}" srcId="{A081F66C-6252-4079-9066-A3EBDE921DE8}" destId="{C45D9448-17CD-4B82-AD4A-C47896AB6788}" srcOrd="0" destOrd="0" parTransId="{24187F23-2AF3-422F-8633-2D4ED8B0EFD2}" sibTransId="{402096E8-E315-489C-B076-CB8D2EE8041F}"/>
    <dgm:cxn modelId="{5484B7BE-F829-4B99-9E90-237E214BE938}" type="presParOf" srcId="{35619093-90CC-4821-80AF-6051DEF7B77F}" destId="{4152E44C-5E3A-432E-B689-74166B4D21E9}" srcOrd="0" destOrd="0" presId="urn:diagrams.loki3.com/BracketList+Icon"/>
    <dgm:cxn modelId="{647FDB12-06B1-48CA-940B-D1B4AA18BA02}" type="presParOf" srcId="{4152E44C-5E3A-432E-B689-74166B4D21E9}" destId="{269418E0-F468-460D-8BDD-15D64452C357}" srcOrd="0" destOrd="0" presId="urn:diagrams.loki3.com/BracketList+Icon"/>
    <dgm:cxn modelId="{12D627E0-29A3-485E-B6B1-A7773C8E4D3F}" type="presParOf" srcId="{4152E44C-5E3A-432E-B689-74166B4D21E9}" destId="{7B83CDED-53C1-493A-B584-69CBF2194B86}" srcOrd="1" destOrd="0" presId="urn:diagrams.loki3.com/BracketList+Icon"/>
    <dgm:cxn modelId="{A9BEE9E4-2693-4CCD-8613-03FB966B674C}" type="presParOf" srcId="{4152E44C-5E3A-432E-B689-74166B4D21E9}" destId="{6CE4E1EC-5C07-4DDE-AB1E-6E818D20EC77}" srcOrd="2" destOrd="0" presId="urn:diagrams.loki3.com/BracketList+Icon"/>
    <dgm:cxn modelId="{8521042E-78D7-48C9-9EE3-D19CFE7C49E5}" type="presParOf" srcId="{4152E44C-5E3A-432E-B689-74166B4D21E9}" destId="{50C47362-0251-4BD6-920E-4DCDDA7DB689}" srcOrd="3" destOrd="0" presId="urn:diagrams.loki3.com/BracketList+Icon"/>
    <dgm:cxn modelId="{9B710E81-C542-47AD-A849-2F533EDA10D2}" type="presParOf" srcId="{35619093-90CC-4821-80AF-6051DEF7B77F}" destId="{235EFA4D-D80C-4540-B517-50970C4E7FA8}" srcOrd="1" destOrd="0" presId="urn:diagrams.loki3.com/BracketList+Icon"/>
    <dgm:cxn modelId="{D2DDB6ED-8DD6-43B7-9303-CE6965D76D09}" type="presParOf" srcId="{35619093-90CC-4821-80AF-6051DEF7B77F}" destId="{A0BAFFA1-1079-420E-ABF8-8037925ECA3E}" srcOrd="2" destOrd="0" presId="urn:diagrams.loki3.com/BracketList+Icon"/>
    <dgm:cxn modelId="{8661FBAE-0EF7-434C-9D9F-E56095D25401}" type="presParOf" srcId="{A0BAFFA1-1079-420E-ABF8-8037925ECA3E}" destId="{E4BACE3C-5AE5-4953-8A09-125E906C4736}" srcOrd="0" destOrd="0" presId="urn:diagrams.loki3.com/BracketList+Icon"/>
    <dgm:cxn modelId="{C5D52BA1-466A-4412-B175-03630E56390B}" type="presParOf" srcId="{A0BAFFA1-1079-420E-ABF8-8037925ECA3E}" destId="{241E0EAA-11E8-4342-AF46-C0C614FE35A5}" srcOrd="1" destOrd="0" presId="urn:diagrams.loki3.com/BracketList+Icon"/>
    <dgm:cxn modelId="{029189B6-BCC9-4C01-8A1A-401EEFF0BF6E}" type="presParOf" srcId="{A0BAFFA1-1079-420E-ABF8-8037925ECA3E}" destId="{23BB5DFD-54A4-43B2-A898-63AC1885F5BB}" srcOrd="2" destOrd="0" presId="urn:diagrams.loki3.com/BracketList+Icon"/>
    <dgm:cxn modelId="{C5CC8500-46B3-41CE-8AF6-238C5D6BB5EB}" type="presParOf" srcId="{A0BAFFA1-1079-420E-ABF8-8037925ECA3E}" destId="{74A4E505-4A88-4304-B2C1-FC0E380C81D2}" srcOrd="3" destOrd="0" presId="urn:diagrams.loki3.com/BracketList+Icon"/>
    <dgm:cxn modelId="{62927252-4DFC-4013-9F4B-4AAF763B5543}" type="presParOf" srcId="{35619093-90CC-4821-80AF-6051DEF7B77F}" destId="{1D28B055-8206-4D1B-A330-54008D47FB25}" srcOrd="3" destOrd="0" presId="urn:diagrams.loki3.com/BracketList+Icon"/>
    <dgm:cxn modelId="{4C5A9773-6D9C-4ED6-A585-3620E759DB37}" type="presParOf" srcId="{35619093-90CC-4821-80AF-6051DEF7B77F}" destId="{134C958D-06D3-4E00-A659-098BB9E3B3E1}" srcOrd="4" destOrd="0" presId="urn:diagrams.loki3.com/BracketList+Icon"/>
    <dgm:cxn modelId="{5EA55335-E106-45CF-A78E-DD57E49F35F9}" type="presParOf" srcId="{134C958D-06D3-4E00-A659-098BB9E3B3E1}" destId="{16646AAC-91C9-43D3-AD31-EABFABD10BDB}" srcOrd="0" destOrd="0" presId="urn:diagrams.loki3.com/BracketList+Icon"/>
    <dgm:cxn modelId="{3191225A-B413-4E66-9291-C0A61C8BA37D}" type="presParOf" srcId="{134C958D-06D3-4E00-A659-098BB9E3B3E1}" destId="{38A21939-852E-4454-9BF6-91369E9DF03A}" srcOrd="1" destOrd="0" presId="urn:diagrams.loki3.com/BracketList+Icon"/>
    <dgm:cxn modelId="{435F5545-78CB-4630-8BA9-76CCDC47B454}" type="presParOf" srcId="{134C958D-06D3-4E00-A659-098BB9E3B3E1}" destId="{9F50F12F-2660-4933-BE4B-89965712FB0F}" srcOrd="2" destOrd="0" presId="urn:diagrams.loki3.com/BracketList+Icon"/>
    <dgm:cxn modelId="{97D68794-A752-4CA9-8476-1D115A94A8C5}" type="presParOf" srcId="{134C958D-06D3-4E00-A659-098BB9E3B3E1}" destId="{75AB73AE-1E45-42E2-831C-48FA01D6C953}"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2F48F6-E954-49F3-8708-5608FE75D583}" type="doc">
      <dgm:prSet loTypeId="urn:microsoft.com/office/officeart/2005/8/layout/hProcess11" loCatId="process" qsTypeId="urn:microsoft.com/office/officeart/2005/8/quickstyle/simple1" qsCatId="simple" csTypeId="urn:microsoft.com/office/officeart/2005/8/colors/accent1_4" csCatId="accent1" phldr="1"/>
      <dgm:spPr/>
      <dgm:t>
        <a:bodyPr/>
        <a:lstStyle/>
        <a:p>
          <a:endParaRPr lang="en-GB"/>
        </a:p>
      </dgm:t>
    </dgm:pt>
    <dgm:pt modelId="{3098AEE3-6B93-4C10-BEA3-6290D0F5272A}">
      <dgm:prSet phldrT="[Text]" custT="1"/>
      <dgm:spPr/>
      <dgm:t>
        <a:bodyPr/>
        <a:lstStyle/>
        <a:p>
          <a:r>
            <a:rPr lang="en-GB" sz="1200" b="1" dirty="0" smtClean="0"/>
            <a:t>Issue collection </a:t>
          </a:r>
        </a:p>
        <a:p>
          <a:r>
            <a:rPr lang="en-GB" sz="1200" b="1" dirty="0" smtClean="0"/>
            <a:t>(in progress)</a:t>
          </a:r>
          <a:endParaRPr lang="en-GB" sz="1200" b="1" dirty="0"/>
        </a:p>
      </dgm:t>
    </dgm:pt>
    <dgm:pt modelId="{94A231EA-06CC-4B60-B8C3-797CBBE35155}" type="parTrans" cxnId="{B58D91AA-D163-4C63-A115-27DFC810AE1B}">
      <dgm:prSet/>
      <dgm:spPr/>
      <dgm:t>
        <a:bodyPr/>
        <a:lstStyle/>
        <a:p>
          <a:endParaRPr lang="en-GB"/>
        </a:p>
      </dgm:t>
    </dgm:pt>
    <dgm:pt modelId="{A7F60197-5A83-4A9E-95FE-3D6DAC3E69B2}" type="sibTrans" cxnId="{B58D91AA-D163-4C63-A115-27DFC810AE1B}">
      <dgm:prSet/>
      <dgm:spPr/>
      <dgm:t>
        <a:bodyPr/>
        <a:lstStyle/>
        <a:p>
          <a:endParaRPr lang="en-GB"/>
        </a:p>
      </dgm:t>
    </dgm:pt>
    <dgm:pt modelId="{3DB86560-7A57-47CD-AD85-A44B6F3DD374}">
      <dgm:prSet phldrT="[Text]" custT="1"/>
      <dgm:spPr/>
      <dgm:t>
        <a:bodyPr/>
        <a:lstStyle/>
        <a:p>
          <a:r>
            <a:rPr lang="en-GB" sz="900" dirty="0" smtClean="0"/>
            <a:t>Reminder</a:t>
          </a:r>
          <a:endParaRPr lang="en-GB" sz="900" dirty="0"/>
        </a:p>
      </dgm:t>
    </dgm:pt>
    <dgm:pt modelId="{36CE48F2-C63E-4201-824A-F0A6D9A830DD}" type="parTrans" cxnId="{F2FE9C04-9C15-418E-B70C-0032525353EE}">
      <dgm:prSet/>
      <dgm:spPr/>
      <dgm:t>
        <a:bodyPr/>
        <a:lstStyle/>
        <a:p>
          <a:endParaRPr lang="en-GB"/>
        </a:p>
      </dgm:t>
    </dgm:pt>
    <dgm:pt modelId="{90157A8D-D4A5-498E-B613-B1D84F53604B}" type="sibTrans" cxnId="{F2FE9C04-9C15-418E-B70C-0032525353EE}">
      <dgm:prSet/>
      <dgm:spPr/>
      <dgm:t>
        <a:bodyPr/>
        <a:lstStyle/>
        <a:p>
          <a:endParaRPr lang="en-GB"/>
        </a:p>
      </dgm:t>
    </dgm:pt>
    <dgm:pt modelId="{90656D87-A5F4-43B0-86DB-E9F2502C3420}">
      <dgm:prSet phldrT="[Text]" custT="1"/>
      <dgm:spPr/>
      <dgm:t>
        <a:bodyPr/>
        <a:lstStyle/>
        <a:p>
          <a:r>
            <a:rPr lang="en-GB" sz="900" dirty="0" smtClean="0"/>
            <a:t>Teleconference call</a:t>
          </a:r>
          <a:endParaRPr lang="en-GB" sz="900" dirty="0"/>
        </a:p>
      </dgm:t>
    </dgm:pt>
    <dgm:pt modelId="{2229C608-DC09-467C-89D8-F9EE4619F315}" type="parTrans" cxnId="{A2FF9A0D-8251-4E97-8CE5-98FE76A31853}">
      <dgm:prSet/>
      <dgm:spPr/>
      <dgm:t>
        <a:bodyPr/>
        <a:lstStyle/>
        <a:p>
          <a:endParaRPr lang="en-GB"/>
        </a:p>
      </dgm:t>
    </dgm:pt>
    <dgm:pt modelId="{353235F5-1755-4383-8353-5BAD40FAB937}" type="sibTrans" cxnId="{A2FF9A0D-8251-4E97-8CE5-98FE76A31853}">
      <dgm:prSet/>
      <dgm:spPr/>
      <dgm:t>
        <a:bodyPr/>
        <a:lstStyle/>
        <a:p>
          <a:endParaRPr lang="en-GB"/>
        </a:p>
      </dgm:t>
    </dgm:pt>
    <dgm:pt modelId="{DE5AC6FF-442F-4D8E-82AF-A34B0E90221D}">
      <dgm:prSet phldrT="[Text]" custT="1"/>
      <dgm:spPr/>
      <dgm:t>
        <a:bodyPr/>
        <a:lstStyle/>
        <a:p>
          <a:r>
            <a:rPr lang="en-GB" sz="1200" b="1" dirty="0" smtClean="0"/>
            <a:t>Steering committee Florence 31 January 2018</a:t>
          </a:r>
        </a:p>
      </dgm:t>
    </dgm:pt>
    <dgm:pt modelId="{414016F9-D742-4DA2-95F9-1B0F4208BB87}" type="parTrans" cxnId="{081BE7ED-0090-437A-987B-C2764E31DC30}">
      <dgm:prSet/>
      <dgm:spPr/>
      <dgm:t>
        <a:bodyPr/>
        <a:lstStyle/>
        <a:p>
          <a:endParaRPr lang="en-GB"/>
        </a:p>
      </dgm:t>
    </dgm:pt>
    <dgm:pt modelId="{AE918302-006C-4CF8-9C7A-C476F16688BE}" type="sibTrans" cxnId="{081BE7ED-0090-437A-987B-C2764E31DC30}">
      <dgm:prSet/>
      <dgm:spPr/>
      <dgm:t>
        <a:bodyPr/>
        <a:lstStyle/>
        <a:p>
          <a:endParaRPr lang="en-GB"/>
        </a:p>
      </dgm:t>
    </dgm:pt>
    <dgm:pt modelId="{69AB0D9C-B517-44E0-A15C-5EFF13D7D527}">
      <dgm:prSet phldrT="[Text]" custT="1"/>
      <dgm:spPr/>
      <dgm:t>
        <a:bodyPr/>
        <a:lstStyle/>
        <a:p>
          <a:r>
            <a:rPr lang="en-GB" sz="900" dirty="0" smtClean="0"/>
            <a:t>Sort the issues</a:t>
          </a:r>
          <a:endParaRPr lang="en-GB" sz="900" dirty="0"/>
        </a:p>
      </dgm:t>
    </dgm:pt>
    <dgm:pt modelId="{54969E98-0662-4A21-BDB3-58CB8CD088EB}" type="parTrans" cxnId="{9E06CE58-F9A1-4E38-88CB-CBA2A21F0A73}">
      <dgm:prSet/>
      <dgm:spPr/>
      <dgm:t>
        <a:bodyPr/>
        <a:lstStyle/>
        <a:p>
          <a:endParaRPr lang="en-GB"/>
        </a:p>
      </dgm:t>
    </dgm:pt>
    <dgm:pt modelId="{19CD42E3-EB0D-4D10-AFC5-CC92F16B7FDD}" type="sibTrans" cxnId="{9E06CE58-F9A1-4E38-88CB-CBA2A21F0A73}">
      <dgm:prSet/>
      <dgm:spPr/>
      <dgm:t>
        <a:bodyPr/>
        <a:lstStyle/>
        <a:p>
          <a:endParaRPr lang="en-GB"/>
        </a:p>
      </dgm:t>
    </dgm:pt>
    <dgm:pt modelId="{01F4BF71-5CBA-441B-BBA3-F630AB37DCC3}">
      <dgm:prSet phldrT="[Text]" custT="1"/>
      <dgm:spPr/>
      <dgm:t>
        <a:bodyPr/>
        <a:lstStyle/>
        <a:p>
          <a:r>
            <a:rPr lang="en-GB" sz="900" dirty="0" smtClean="0"/>
            <a:t>Issues send to Siemens and ISPs</a:t>
          </a:r>
          <a:endParaRPr lang="en-GB" sz="900" dirty="0"/>
        </a:p>
      </dgm:t>
    </dgm:pt>
    <dgm:pt modelId="{28836E3C-7451-41C5-B0BD-47DB41F6E4AB}" type="parTrans" cxnId="{F24ACAD5-5177-46CF-8D38-A43DD3A34064}">
      <dgm:prSet/>
      <dgm:spPr/>
      <dgm:t>
        <a:bodyPr/>
        <a:lstStyle/>
        <a:p>
          <a:endParaRPr lang="en-GB"/>
        </a:p>
      </dgm:t>
    </dgm:pt>
    <dgm:pt modelId="{E61045BB-A887-4808-BC45-AFB1E11FE047}" type="sibTrans" cxnId="{F24ACAD5-5177-46CF-8D38-A43DD3A34064}">
      <dgm:prSet/>
      <dgm:spPr/>
      <dgm:t>
        <a:bodyPr/>
        <a:lstStyle/>
        <a:p>
          <a:endParaRPr lang="en-GB"/>
        </a:p>
      </dgm:t>
    </dgm:pt>
    <dgm:pt modelId="{BBBB2957-771C-4EFB-9CD7-E6F02964D757}">
      <dgm:prSet phldrT="[Text]" custT="1"/>
      <dgm:spPr/>
      <dgm:t>
        <a:bodyPr/>
        <a:lstStyle/>
        <a:p>
          <a:r>
            <a:rPr lang="en-GB" sz="900" dirty="0" smtClean="0"/>
            <a:t>Siemens’ and ISPs answers to Users</a:t>
          </a:r>
          <a:endParaRPr lang="en-GB" sz="900" dirty="0"/>
        </a:p>
      </dgm:t>
    </dgm:pt>
    <dgm:pt modelId="{9B3D1F7C-813A-4D4B-B22D-15C9B04ADA2F}" type="parTrans" cxnId="{5CF8DCB1-2DF9-44CE-895A-696EEC47DF57}">
      <dgm:prSet/>
      <dgm:spPr/>
      <dgm:t>
        <a:bodyPr/>
        <a:lstStyle/>
        <a:p>
          <a:endParaRPr lang="en-GB"/>
        </a:p>
      </dgm:t>
    </dgm:pt>
    <dgm:pt modelId="{6B273AAA-D57F-4A14-8F40-CA35DE8C7CC3}" type="sibTrans" cxnId="{5CF8DCB1-2DF9-44CE-895A-696EEC47DF57}">
      <dgm:prSet/>
      <dgm:spPr/>
      <dgm:t>
        <a:bodyPr/>
        <a:lstStyle/>
        <a:p>
          <a:endParaRPr lang="en-GB"/>
        </a:p>
      </dgm:t>
    </dgm:pt>
    <dgm:pt modelId="{0909F920-12B1-4CFF-9EC0-F229E2C33F5A}">
      <dgm:prSet phldrT="[Text]" custT="1"/>
      <dgm:spPr/>
      <dgm:t>
        <a:bodyPr/>
        <a:lstStyle/>
        <a:p>
          <a:r>
            <a:rPr lang="en-GB" sz="900" b="0" dirty="0" smtClean="0"/>
            <a:t>Minutes</a:t>
          </a:r>
          <a:endParaRPr lang="en-GB" sz="900" b="0" dirty="0"/>
        </a:p>
      </dgm:t>
    </dgm:pt>
    <dgm:pt modelId="{D2830C0E-5531-42D2-A7F4-4DBF0D4A23C4}" type="sibTrans" cxnId="{E5AFF581-BDD8-4084-BBB0-9A9A16BE1974}">
      <dgm:prSet/>
      <dgm:spPr/>
      <dgm:t>
        <a:bodyPr/>
        <a:lstStyle/>
        <a:p>
          <a:endParaRPr lang="en-GB"/>
        </a:p>
      </dgm:t>
    </dgm:pt>
    <dgm:pt modelId="{5E652D75-D2BA-4A37-BAD3-594F59FEB36D}" type="parTrans" cxnId="{E5AFF581-BDD8-4084-BBB0-9A9A16BE1974}">
      <dgm:prSet/>
      <dgm:spPr/>
      <dgm:t>
        <a:bodyPr/>
        <a:lstStyle/>
        <a:p>
          <a:endParaRPr lang="en-GB"/>
        </a:p>
      </dgm:t>
    </dgm:pt>
    <dgm:pt modelId="{A63AF58D-4520-4F2E-BA93-CA0DA1CCD7B6}">
      <dgm:prSet phldrT="[Text]" custT="1"/>
      <dgm:spPr/>
      <dgm:t>
        <a:bodyPr/>
        <a:lstStyle/>
        <a:p>
          <a:r>
            <a:rPr lang="en-GB" sz="900" b="0" dirty="0" smtClean="0"/>
            <a:t>Reports from the issues</a:t>
          </a:r>
          <a:endParaRPr lang="en-GB" sz="900" b="0" dirty="0"/>
        </a:p>
      </dgm:t>
    </dgm:pt>
    <dgm:pt modelId="{E0EEEBC8-6271-400F-8B73-49EA6F991256}" type="sibTrans" cxnId="{3B0DC416-9B4F-45AC-BBDA-6CCD1D082281}">
      <dgm:prSet/>
      <dgm:spPr/>
      <dgm:t>
        <a:bodyPr/>
        <a:lstStyle/>
        <a:p>
          <a:endParaRPr lang="en-GB"/>
        </a:p>
      </dgm:t>
    </dgm:pt>
    <dgm:pt modelId="{D2279438-0A4D-440E-AFCB-2D802298C1D5}" type="parTrans" cxnId="{3B0DC416-9B4F-45AC-BBDA-6CCD1D082281}">
      <dgm:prSet/>
      <dgm:spPr/>
      <dgm:t>
        <a:bodyPr/>
        <a:lstStyle/>
        <a:p>
          <a:endParaRPr lang="en-GB"/>
        </a:p>
      </dgm:t>
    </dgm:pt>
    <dgm:pt modelId="{75DA8197-45A8-47B5-847F-F143E9D36FE6}">
      <dgm:prSet phldrT="[Text]" custT="1"/>
      <dgm:spPr/>
      <dgm:t>
        <a:bodyPr/>
        <a:lstStyle/>
        <a:p>
          <a:r>
            <a:rPr lang="en-GB" sz="1200" b="1" u="none" dirty="0" smtClean="0"/>
            <a:t>SGT-A35, Sitges, </a:t>
          </a:r>
        </a:p>
        <a:p>
          <a:r>
            <a:rPr lang="en-GB" sz="1200" b="1" u="none" dirty="0" smtClean="0"/>
            <a:t>26-27 April 2018</a:t>
          </a:r>
          <a:endParaRPr lang="en-GB" sz="1200" b="1" u="none" dirty="0"/>
        </a:p>
      </dgm:t>
    </dgm:pt>
    <dgm:pt modelId="{8F0CA551-F071-48D3-B961-B2BF2D139FF8}" type="sibTrans" cxnId="{710AC6B7-6714-4E4C-BF25-A3CE7D02CA45}">
      <dgm:prSet/>
      <dgm:spPr/>
      <dgm:t>
        <a:bodyPr/>
        <a:lstStyle/>
        <a:p>
          <a:endParaRPr lang="en-GB"/>
        </a:p>
      </dgm:t>
    </dgm:pt>
    <dgm:pt modelId="{0162EF4E-3182-4755-9F55-9893471F699D}" type="parTrans" cxnId="{710AC6B7-6714-4E4C-BF25-A3CE7D02CA45}">
      <dgm:prSet/>
      <dgm:spPr/>
      <dgm:t>
        <a:bodyPr/>
        <a:lstStyle/>
        <a:p>
          <a:endParaRPr lang="en-GB"/>
        </a:p>
      </dgm:t>
    </dgm:pt>
    <dgm:pt modelId="{CBFC9DE5-EB8F-4D56-A566-7C1D7832E4AA}" type="pres">
      <dgm:prSet presAssocID="{0F2F48F6-E954-49F3-8708-5608FE75D583}" presName="Name0" presStyleCnt="0">
        <dgm:presLayoutVars>
          <dgm:dir/>
          <dgm:resizeHandles val="exact"/>
        </dgm:presLayoutVars>
      </dgm:prSet>
      <dgm:spPr/>
      <dgm:t>
        <a:bodyPr/>
        <a:lstStyle/>
        <a:p>
          <a:endParaRPr lang="en-GB"/>
        </a:p>
      </dgm:t>
    </dgm:pt>
    <dgm:pt modelId="{1F9DFF2D-84BD-4023-A004-9DB344CFB9BD}" type="pres">
      <dgm:prSet presAssocID="{0F2F48F6-E954-49F3-8708-5608FE75D583}" presName="arrow" presStyleLbl="bgShp" presStyleIdx="0" presStyleCnt="1"/>
      <dgm:spPr/>
    </dgm:pt>
    <dgm:pt modelId="{36719304-7C15-476D-AB30-5FD5B53C00C7}" type="pres">
      <dgm:prSet presAssocID="{0F2F48F6-E954-49F3-8708-5608FE75D583}" presName="points" presStyleCnt="0"/>
      <dgm:spPr/>
    </dgm:pt>
    <dgm:pt modelId="{E8B23547-FFFE-480B-AAD4-5A06D2CE5907}" type="pres">
      <dgm:prSet presAssocID="{3098AEE3-6B93-4C10-BEA3-6290D0F5272A}" presName="compositeA" presStyleCnt="0"/>
      <dgm:spPr/>
    </dgm:pt>
    <dgm:pt modelId="{EAA2B66A-D114-44DC-B8E8-4BE1BB36F0AE}" type="pres">
      <dgm:prSet presAssocID="{3098AEE3-6B93-4C10-BEA3-6290D0F5272A}" presName="textA" presStyleLbl="revTx" presStyleIdx="0" presStyleCnt="3" custScaleX="181396">
        <dgm:presLayoutVars>
          <dgm:bulletEnabled val="1"/>
        </dgm:presLayoutVars>
      </dgm:prSet>
      <dgm:spPr/>
      <dgm:t>
        <a:bodyPr/>
        <a:lstStyle/>
        <a:p>
          <a:endParaRPr lang="en-GB"/>
        </a:p>
      </dgm:t>
    </dgm:pt>
    <dgm:pt modelId="{88D9C4B1-2C58-4061-8C5D-5D7687F69609}" type="pres">
      <dgm:prSet presAssocID="{3098AEE3-6B93-4C10-BEA3-6290D0F5272A}" presName="circleA" presStyleLbl="node1" presStyleIdx="0" presStyleCnt="3"/>
      <dgm:spPr/>
    </dgm:pt>
    <dgm:pt modelId="{73BDD514-3397-40CD-8385-EB35D11D1B72}" type="pres">
      <dgm:prSet presAssocID="{3098AEE3-6B93-4C10-BEA3-6290D0F5272A}" presName="spaceA" presStyleCnt="0"/>
      <dgm:spPr/>
    </dgm:pt>
    <dgm:pt modelId="{0A2B64E7-ECB5-445D-84F2-677FE9CBF8AE}" type="pres">
      <dgm:prSet presAssocID="{A7F60197-5A83-4A9E-95FE-3D6DAC3E69B2}" presName="space" presStyleCnt="0"/>
      <dgm:spPr/>
    </dgm:pt>
    <dgm:pt modelId="{EB999C16-3D0F-4B55-9A1A-1D76EB0ED162}" type="pres">
      <dgm:prSet presAssocID="{DE5AC6FF-442F-4D8E-82AF-A34B0E90221D}" presName="compositeB" presStyleCnt="0"/>
      <dgm:spPr/>
    </dgm:pt>
    <dgm:pt modelId="{6B8FAC0E-93B0-469D-81AF-06146C592C17}" type="pres">
      <dgm:prSet presAssocID="{DE5AC6FF-442F-4D8E-82AF-A34B0E90221D}" presName="textB" presStyleLbl="revTx" presStyleIdx="1" presStyleCnt="3" custScaleX="276793">
        <dgm:presLayoutVars>
          <dgm:bulletEnabled val="1"/>
        </dgm:presLayoutVars>
      </dgm:prSet>
      <dgm:spPr/>
      <dgm:t>
        <a:bodyPr/>
        <a:lstStyle/>
        <a:p>
          <a:endParaRPr lang="en-GB"/>
        </a:p>
      </dgm:t>
    </dgm:pt>
    <dgm:pt modelId="{FCA9D0AB-0CC6-4874-9652-4E2C644D60F6}" type="pres">
      <dgm:prSet presAssocID="{DE5AC6FF-442F-4D8E-82AF-A34B0E90221D}" presName="circleB" presStyleLbl="node1" presStyleIdx="1" presStyleCnt="3"/>
      <dgm:spPr>
        <a:solidFill>
          <a:schemeClr val="accent2"/>
        </a:solidFill>
      </dgm:spPr>
    </dgm:pt>
    <dgm:pt modelId="{E6DFC32B-E771-4584-843B-1A746639932C}" type="pres">
      <dgm:prSet presAssocID="{DE5AC6FF-442F-4D8E-82AF-A34B0E90221D}" presName="spaceB" presStyleCnt="0"/>
      <dgm:spPr/>
    </dgm:pt>
    <dgm:pt modelId="{59255B98-EF2E-4676-AF0D-F9DF26BC442F}" type="pres">
      <dgm:prSet presAssocID="{AE918302-006C-4CF8-9C7A-C476F16688BE}" presName="space" presStyleCnt="0"/>
      <dgm:spPr/>
    </dgm:pt>
    <dgm:pt modelId="{B75BBE9C-65B0-487D-9474-B0F0C5E284F1}" type="pres">
      <dgm:prSet presAssocID="{75DA8197-45A8-47B5-847F-F143E9D36FE6}" presName="compositeA" presStyleCnt="0"/>
      <dgm:spPr/>
    </dgm:pt>
    <dgm:pt modelId="{58A3D2AB-4E58-4DB6-BC71-A1EE110BC8D9}" type="pres">
      <dgm:prSet presAssocID="{75DA8197-45A8-47B5-847F-F143E9D36FE6}" presName="textA" presStyleLbl="revTx" presStyleIdx="2" presStyleCnt="3" custScaleX="186756">
        <dgm:presLayoutVars>
          <dgm:bulletEnabled val="1"/>
        </dgm:presLayoutVars>
      </dgm:prSet>
      <dgm:spPr/>
      <dgm:t>
        <a:bodyPr/>
        <a:lstStyle/>
        <a:p>
          <a:endParaRPr lang="en-GB"/>
        </a:p>
      </dgm:t>
    </dgm:pt>
    <dgm:pt modelId="{308974C7-AFE0-4879-9426-6EE9049A5CBB}" type="pres">
      <dgm:prSet presAssocID="{75DA8197-45A8-47B5-847F-F143E9D36FE6}" presName="circleA" presStyleLbl="node1" presStyleIdx="2" presStyleCnt="3"/>
      <dgm:spPr>
        <a:solidFill>
          <a:schemeClr val="accent4"/>
        </a:solidFill>
      </dgm:spPr>
    </dgm:pt>
    <dgm:pt modelId="{8FE30F85-E139-4194-BDA3-371B55EC42DC}" type="pres">
      <dgm:prSet presAssocID="{75DA8197-45A8-47B5-847F-F143E9D36FE6}" presName="spaceA" presStyleCnt="0"/>
      <dgm:spPr/>
    </dgm:pt>
  </dgm:ptLst>
  <dgm:cxnLst>
    <dgm:cxn modelId="{20CF07DC-3717-4F8A-BCE1-469E810A346D}" type="presOf" srcId="{0F2F48F6-E954-49F3-8708-5608FE75D583}" destId="{CBFC9DE5-EB8F-4D56-A566-7C1D7832E4AA}" srcOrd="0" destOrd="0" presId="urn:microsoft.com/office/officeart/2005/8/layout/hProcess11"/>
    <dgm:cxn modelId="{28C69F42-C75E-4E36-872F-EE47310501B3}" type="presOf" srcId="{DE5AC6FF-442F-4D8E-82AF-A34B0E90221D}" destId="{6B8FAC0E-93B0-469D-81AF-06146C592C17}" srcOrd="0" destOrd="0" presId="urn:microsoft.com/office/officeart/2005/8/layout/hProcess11"/>
    <dgm:cxn modelId="{E5AFF581-BDD8-4084-BBB0-9A9A16BE1974}" srcId="{75DA8197-45A8-47B5-847F-F143E9D36FE6}" destId="{0909F920-12B1-4CFF-9EC0-F229E2C33F5A}" srcOrd="1" destOrd="0" parTransId="{5E652D75-D2BA-4A37-BAD3-594F59FEB36D}" sibTransId="{D2830C0E-5531-42D2-A7F4-4DBF0D4A23C4}"/>
    <dgm:cxn modelId="{BB02480D-08A5-40EA-9B78-84656403E944}" type="presOf" srcId="{3DB86560-7A57-47CD-AD85-A44B6F3DD374}" destId="{EAA2B66A-D114-44DC-B8E8-4BE1BB36F0AE}" srcOrd="0" destOrd="1" presId="urn:microsoft.com/office/officeart/2005/8/layout/hProcess11"/>
    <dgm:cxn modelId="{C4782339-0FE3-420D-917B-06AAF9277C02}" type="presOf" srcId="{75DA8197-45A8-47B5-847F-F143E9D36FE6}" destId="{58A3D2AB-4E58-4DB6-BC71-A1EE110BC8D9}" srcOrd="0" destOrd="0" presId="urn:microsoft.com/office/officeart/2005/8/layout/hProcess11"/>
    <dgm:cxn modelId="{F24ACAD5-5177-46CF-8D38-A43DD3A34064}" srcId="{DE5AC6FF-442F-4D8E-82AF-A34B0E90221D}" destId="{01F4BF71-5CBA-441B-BBA3-F630AB37DCC3}" srcOrd="1" destOrd="0" parTransId="{28836E3C-7451-41C5-B0BD-47DB41F6E4AB}" sibTransId="{E61045BB-A887-4808-BC45-AFB1E11FE047}"/>
    <dgm:cxn modelId="{1F5A233F-8DD0-4B10-B553-3A9745D5DB16}" type="presOf" srcId="{A63AF58D-4520-4F2E-BA93-CA0DA1CCD7B6}" destId="{58A3D2AB-4E58-4DB6-BC71-A1EE110BC8D9}" srcOrd="0" destOrd="1" presId="urn:microsoft.com/office/officeart/2005/8/layout/hProcess11"/>
    <dgm:cxn modelId="{F2FE9C04-9C15-418E-B70C-0032525353EE}" srcId="{3098AEE3-6B93-4C10-BEA3-6290D0F5272A}" destId="{3DB86560-7A57-47CD-AD85-A44B6F3DD374}" srcOrd="0" destOrd="0" parTransId="{36CE48F2-C63E-4201-824A-F0A6D9A830DD}" sibTransId="{90157A8D-D4A5-498E-B613-B1D84F53604B}"/>
    <dgm:cxn modelId="{C8CA5324-6ED9-46ED-843C-BBEC1A086EED}" type="presOf" srcId="{01F4BF71-5CBA-441B-BBA3-F630AB37DCC3}" destId="{6B8FAC0E-93B0-469D-81AF-06146C592C17}" srcOrd="0" destOrd="2" presId="urn:microsoft.com/office/officeart/2005/8/layout/hProcess11"/>
    <dgm:cxn modelId="{2824B153-44FE-49CC-BC2A-C54A050E8504}" type="presOf" srcId="{0909F920-12B1-4CFF-9EC0-F229E2C33F5A}" destId="{58A3D2AB-4E58-4DB6-BC71-A1EE110BC8D9}" srcOrd="0" destOrd="2" presId="urn:microsoft.com/office/officeart/2005/8/layout/hProcess11"/>
    <dgm:cxn modelId="{9E06CE58-F9A1-4E38-88CB-CBA2A21F0A73}" srcId="{DE5AC6FF-442F-4D8E-82AF-A34B0E90221D}" destId="{69AB0D9C-B517-44E0-A15C-5EFF13D7D527}" srcOrd="0" destOrd="0" parTransId="{54969E98-0662-4A21-BDB3-58CB8CD088EB}" sibTransId="{19CD42E3-EB0D-4D10-AFC5-CC92F16B7FDD}"/>
    <dgm:cxn modelId="{3B0DC416-9B4F-45AC-BBDA-6CCD1D082281}" srcId="{75DA8197-45A8-47B5-847F-F143E9D36FE6}" destId="{A63AF58D-4520-4F2E-BA93-CA0DA1CCD7B6}" srcOrd="0" destOrd="0" parTransId="{D2279438-0A4D-440E-AFCB-2D802298C1D5}" sibTransId="{E0EEEBC8-6271-400F-8B73-49EA6F991256}"/>
    <dgm:cxn modelId="{B58D91AA-D163-4C63-A115-27DFC810AE1B}" srcId="{0F2F48F6-E954-49F3-8708-5608FE75D583}" destId="{3098AEE3-6B93-4C10-BEA3-6290D0F5272A}" srcOrd="0" destOrd="0" parTransId="{94A231EA-06CC-4B60-B8C3-797CBBE35155}" sibTransId="{A7F60197-5A83-4A9E-95FE-3D6DAC3E69B2}"/>
    <dgm:cxn modelId="{DCBFEAF5-A209-45D3-AE04-B752E9BD80C4}" type="presOf" srcId="{3098AEE3-6B93-4C10-BEA3-6290D0F5272A}" destId="{EAA2B66A-D114-44DC-B8E8-4BE1BB36F0AE}" srcOrd="0" destOrd="0" presId="urn:microsoft.com/office/officeart/2005/8/layout/hProcess11"/>
    <dgm:cxn modelId="{A2FF9A0D-8251-4E97-8CE5-98FE76A31853}" srcId="{3098AEE3-6B93-4C10-BEA3-6290D0F5272A}" destId="{90656D87-A5F4-43B0-86DB-E9F2502C3420}" srcOrd="1" destOrd="0" parTransId="{2229C608-DC09-467C-89D8-F9EE4619F315}" sibTransId="{353235F5-1755-4383-8353-5BAD40FAB937}"/>
    <dgm:cxn modelId="{081BE7ED-0090-437A-987B-C2764E31DC30}" srcId="{0F2F48F6-E954-49F3-8708-5608FE75D583}" destId="{DE5AC6FF-442F-4D8E-82AF-A34B0E90221D}" srcOrd="1" destOrd="0" parTransId="{414016F9-D742-4DA2-95F9-1B0F4208BB87}" sibTransId="{AE918302-006C-4CF8-9C7A-C476F16688BE}"/>
    <dgm:cxn modelId="{5CF8DCB1-2DF9-44CE-895A-696EEC47DF57}" srcId="{DE5AC6FF-442F-4D8E-82AF-A34B0E90221D}" destId="{BBBB2957-771C-4EFB-9CD7-E6F02964D757}" srcOrd="2" destOrd="0" parTransId="{9B3D1F7C-813A-4D4B-B22D-15C9B04ADA2F}" sibTransId="{6B273AAA-D57F-4A14-8F40-CA35DE8C7CC3}"/>
    <dgm:cxn modelId="{9FD42568-765D-4847-B650-B4F9BAAEFB5E}" type="presOf" srcId="{69AB0D9C-B517-44E0-A15C-5EFF13D7D527}" destId="{6B8FAC0E-93B0-469D-81AF-06146C592C17}" srcOrd="0" destOrd="1" presId="urn:microsoft.com/office/officeart/2005/8/layout/hProcess11"/>
    <dgm:cxn modelId="{02730C5C-1C33-4166-86D5-890D68D88490}" type="presOf" srcId="{90656D87-A5F4-43B0-86DB-E9F2502C3420}" destId="{EAA2B66A-D114-44DC-B8E8-4BE1BB36F0AE}" srcOrd="0" destOrd="2" presId="urn:microsoft.com/office/officeart/2005/8/layout/hProcess11"/>
    <dgm:cxn modelId="{710AC6B7-6714-4E4C-BF25-A3CE7D02CA45}" srcId="{0F2F48F6-E954-49F3-8708-5608FE75D583}" destId="{75DA8197-45A8-47B5-847F-F143E9D36FE6}" srcOrd="2" destOrd="0" parTransId="{0162EF4E-3182-4755-9F55-9893471F699D}" sibTransId="{8F0CA551-F071-48D3-B961-B2BF2D139FF8}"/>
    <dgm:cxn modelId="{12A4504D-4E8A-432A-A6E7-FC33EADAA8DD}" type="presOf" srcId="{BBBB2957-771C-4EFB-9CD7-E6F02964D757}" destId="{6B8FAC0E-93B0-469D-81AF-06146C592C17}" srcOrd="0" destOrd="3" presId="urn:microsoft.com/office/officeart/2005/8/layout/hProcess11"/>
    <dgm:cxn modelId="{5C27EE4F-69D5-47AF-8C7D-6E21E357AD97}" type="presParOf" srcId="{CBFC9DE5-EB8F-4D56-A566-7C1D7832E4AA}" destId="{1F9DFF2D-84BD-4023-A004-9DB344CFB9BD}" srcOrd="0" destOrd="0" presId="urn:microsoft.com/office/officeart/2005/8/layout/hProcess11"/>
    <dgm:cxn modelId="{C7B352B3-03F5-44DD-B249-6074A0BDD881}" type="presParOf" srcId="{CBFC9DE5-EB8F-4D56-A566-7C1D7832E4AA}" destId="{36719304-7C15-476D-AB30-5FD5B53C00C7}" srcOrd="1" destOrd="0" presId="urn:microsoft.com/office/officeart/2005/8/layout/hProcess11"/>
    <dgm:cxn modelId="{BB84D75A-F6F0-4DBD-ADFD-8FD349C8954D}" type="presParOf" srcId="{36719304-7C15-476D-AB30-5FD5B53C00C7}" destId="{E8B23547-FFFE-480B-AAD4-5A06D2CE5907}" srcOrd="0" destOrd="0" presId="urn:microsoft.com/office/officeart/2005/8/layout/hProcess11"/>
    <dgm:cxn modelId="{0F3DE4A6-CEF9-4BEB-A6BA-E99E5937CD6E}" type="presParOf" srcId="{E8B23547-FFFE-480B-AAD4-5A06D2CE5907}" destId="{EAA2B66A-D114-44DC-B8E8-4BE1BB36F0AE}" srcOrd="0" destOrd="0" presId="urn:microsoft.com/office/officeart/2005/8/layout/hProcess11"/>
    <dgm:cxn modelId="{D0868E1C-9F94-4685-B2D9-7E4B55A3C2FD}" type="presParOf" srcId="{E8B23547-FFFE-480B-AAD4-5A06D2CE5907}" destId="{88D9C4B1-2C58-4061-8C5D-5D7687F69609}" srcOrd="1" destOrd="0" presId="urn:microsoft.com/office/officeart/2005/8/layout/hProcess11"/>
    <dgm:cxn modelId="{A8094E55-4F6D-4105-BF01-6B9040B75974}" type="presParOf" srcId="{E8B23547-FFFE-480B-AAD4-5A06D2CE5907}" destId="{73BDD514-3397-40CD-8385-EB35D11D1B72}" srcOrd="2" destOrd="0" presId="urn:microsoft.com/office/officeart/2005/8/layout/hProcess11"/>
    <dgm:cxn modelId="{8775F179-BAAC-4447-B0C3-18394F2EB21A}" type="presParOf" srcId="{36719304-7C15-476D-AB30-5FD5B53C00C7}" destId="{0A2B64E7-ECB5-445D-84F2-677FE9CBF8AE}" srcOrd="1" destOrd="0" presId="urn:microsoft.com/office/officeart/2005/8/layout/hProcess11"/>
    <dgm:cxn modelId="{97C8B252-6156-4615-9AE1-DE3563DEDE9C}" type="presParOf" srcId="{36719304-7C15-476D-AB30-5FD5B53C00C7}" destId="{EB999C16-3D0F-4B55-9A1A-1D76EB0ED162}" srcOrd="2" destOrd="0" presId="urn:microsoft.com/office/officeart/2005/8/layout/hProcess11"/>
    <dgm:cxn modelId="{76163DCA-2B1A-4E08-AE48-E8949424E7BD}" type="presParOf" srcId="{EB999C16-3D0F-4B55-9A1A-1D76EB0ED162}" destId="{6B8FAC0E-93B0-469D-81AF-06146C592C17}" srcOrd="0" destOrd="0" presId="urn:microsoft.com/office/officeart/2005/8/layout/hProcess11"/>
    <dgm:cxn modelId="{B2C9FDF3-052C-4FEB-B921-991077CBB14C}" type="presParOf" srcId="{EB999C16-3D0F-4B55-9A1A-1D76EB0ED162}" destId="{FCA9D0AB-0CC6-4874-9652-4E2C644D60F6}" srcOrd="1" destOrd="0" presId="urn:microsoft.com/office/officeart/2005/8/layout/hProcess11"/>
    <dgm:cxn modelId="{9877A18C-1945-4E6D-AD5D-87C3B99024F7}" type="presParOf" srcId="{EB999C16-3D0F-4B55-9A1A-1D76EB0ED162}" destId="{E6DFC32B-E771-4584-843B-1A746639932C}" srcOrd="2" destOrd="0" presId="urn:microsoft.com/office/officeart/2005/8/layout/hProcess11"/>
    <dgm:cxn modelId="{F9F22527-2212-4507-AC5B-CFFC4CFA6871}" type="presParOf" srcId="{36719304-7C15-476D-AB30-5FD5B53C00C7}" destId="{59255B98-EF2E-4676-AF0D-F9DF26BC442F}" srcOrd="3" destOrd="0" presId="urn:microsoft.com/office/officeart/2005/8/layout/hProcess11"/>
    <dgm:cxn modelId="{30B09A0D-E0A2-4532-B4C1-79261D896959}" type="presParOf" srcId="{36719304-7C15-476D-AB30-5FD5B53C00C7}" destId="{B75BBE9C-65B0-487D-9474-B0F0C5E284F1}" srcOrd="4" destOrd="0" presId="urn:microsoft.com/office/officeart/2005/8/layout/hProcess11"/>
    <dgm:cxn modelId="{7E5150C8-80A3-45E1-9685-762BA68EA8DA}" type="presParOf" srcId="{B75BBE9C-65B0-487D-9474-B0F0C5E284F1}" destId="{58A3D2AB-4E58-4DB6-BC71-A1EE110BC8D9}" srcOrd="0" destOrd="0" presId="urn:microsoft.com/office/officeart/2005/8/layout/hProcess11"/>
    <dgm:cxn modelId="{AA83C90F-7143-4DCF-ACF8-94E94DDACE6B}" type="presParOf" srcId="{B75BBE9C-65B0-487D-9474-B0F0C5E284F1}" destId="{308974C7-AFE0-4879-9426-6EE9049A5CBB}" srcOrd="1" destOrd="0" presId="urn:microsoft.com/office/officeart/2005/8/layout/hProcess11"/>
    <dgm:cxn modelId="{84AB5F04-6F69-40F2-8C8F-B5878F181578}" type="presParOf" srcId="{B75BBE9C-65B0-487D-9474-B0F0C5E284F1}" destId="{8FE30F85-E139-4194-BDA3-371B55EC42DC}"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2F48F6-E954-49F3-8708-5608FE75D583}" type="doc">
      <dgm:prSet loTypeId="urn:microsoft.com/office/officeart/2005/8/layout/hProcess11" loCatId="process" qsTypeId="urn:microsoft.com/office/officeart/2005/8/quickstyle/simple1" qsCatId="simple" csTypeId="urn:microsoft.com/office/officeart/2005/8/colors/accent1_4" csCatId="accent1" phldr="1"/>
      <dgm:spPr/>
      <dgm:t>
        <a:bodyPr/>
        <a:lstStyle/>
        <a:p>
          <a:endParaRPr lang="en-GB"/>
        </a:p>
      </dgm:t>
    </dgm:pt>
    <dgm:pt modelId="{3098AEE3-6B93-4C10-BEA3-6290D0F5272A}">
      <dgm:prSet phldrT="[Text]" custT="1"/>
      <dgm:spPr/>
      <dgm:t>
        <a:bodyPr/>
        <a:lstStyle/>
        <a:p>
          <a:r>
            <a:rPr lang="en-GB" sz="1200" b="1" dirty="0" smtClean="0"/>
            <a:t>Issue collection </a:t>
          </a:r>
        </a:p>
        <a:p>
          <a:r>
            <a:rPr lang="en-GB" sz="1200" b="1" dirty="0" smtClean="0"/>
            <a:t>(in progress</a:t>
          </a:r>
          <a:r>
            <a:rPr lang="en-GB" sz="900" b="1" dirty="0" smtClean="0"/>
            <a:t>)</a:t>
          </a:r>
          <a:endParaRPr lang="en-GB" sz="900" b="1" dirty="0"/>
        </a:p>
      </dgm:t>
    </dgm:pt>
    <dgm:pt modelId="{94A231EA-06CC-4B60-B8C3-797CBBE35155}" type="parTrans" cxnId="{B58D91AA-D163-4C63-A115-27DFC810AE1B}">
      <dgm:prSet/>
      <dgm:spPr/>
      <dgm:t>
        <a:bodyPr/>
        <a:lstStyle/>
        <a:p>
          <a:endParaRPr lang="en-GB" sz="900"/>
        </a:p>
      </dgm:t>
    </dgm:pt>
    <dgm:pt modelId="{A7F60197-5A83-4A9E-95FE-3D6DAC3E69B2}" type="sibTrans" cxnId="{B58D91AA-D163-4C63-A115-27DFC810AE1B}">
      <dgm:prSet/>
      <dgm:spPr/>
      <dgm:t>
        <a:bodyPr/>
        <a:lstStyle/>
        <a:p>
          <a:endParaRPr lang="en-GB" sz="900"/>
        </a:p>
      </dgm:t>
    </dgm:pt>
    <dgm:pt modelId="{3DB86560-7A57-47CD-AD85-A44B6F3DD374}">
      <dgm:prSet phldrT="[Text]" custT="1"/>
      <dgm:spPr/>
      <dgm:t>
        <a:bodyPr/>
        <a:lstStyle/>
        <a:p>
          <a:r>
            <a:rPr lang="en-GB" sz="900" dirty="0" smtClean="0"/>
            <a:t>Compilation of the data</a:t>
          </a:r>
          <a:endParaRPr lang="en-GB" sz="900" dirty="0"/>
        </a:p>
      </dgm:t>
    </dgm:pt>
    <dgm:pt modelId="{36CE48F2-C63E-4201-824A-F0A6D9A830DD}" type="parTrans" cxnId="{F2FE9C04-9C15-418E-B70C-0032525353EE}">
      <dgm:prSet/>
      <dgm:spPr/>
      <dgm:t>
        <a:bodyPr/>
        <a:lstStyle/>
        <a:p>
          <a:endParaRPr lang="en-GB" sz="900"/>
        </a:p>
      </dgm:t>
    </dgm:pt>
    <dgm:pt modelId="{90157A8D-D4A5-498E-B613-B1D84F53604B}" type="sibTrans" cxnId="{F2FE9C04-9C15-418E-B70C-0032525353EE}">
      <dgm:prSet/>
      <dgm:spPr/>
      <dgm:t>
        <a:bodyPr/>
        <a:lstStyle/>
        <a:p>
          <a:endParaRPr lang="en-GB" sz="900"/>
        </a:p>
      </dgm:t>
    </dgm:pt>
    <dgm:pt modelId="{90656D87-A5F4-43B0-86DB-E9F2502C3420}">
      <dgm:prSet phldrT="[Text]" custT="1"/>
      <dgm:spPr/>
      <dgm:t>
        <a:bodyPr/>
        <a:lstStyle/>
        <a:p>
          <a:r>
            <a:rPr lang="en-GB" sz="900" dirty="0" smtClean="0"/>
            <a:t>Teleconference call</a:t>
          </a:r>
          <a:endParaRPr lang="en-GB" sz="900" dirty="0"/>
        </a:p>
      </dgm:t>
    </dgm:pt>
    <dgm:pt modelId="{2229C608-DC09-467C-89D8-F9EE4619F315}" type="parTrans" cxnId="{A2FF9A0D-8251-4E97-8CE5-98FE76A31853}">
      <dgm:prSet/>
      <dgm:spPr/>
      <dgm:t>
        <a:bodyPr/>
        <a:lstStyle/>
        <a:p>
          <a:endParaRPr lang="en-GB" sz="900"/>
        </a:p>
      </dgm:t>
    </dgm:pt>
    <dgm:pt modelId="{353235F5-1755-4383-8353-5BAD40FAB937}" type="sibTrans" cxnId="{A2FF9A0D-8251-4E97-8CE5-98FE76A31853}">
      <dgm:prSet/>
      <dgm:spPr/>
      <dgm:t>
        <a:bodyPr/>
        <a:lstStyle/>
        <a:p>
          <a:endParaRPr lang="en-GB" sz="900"/>
        </a:p>
      </dgm:t>
    </dgm:pt>
    <dgm:pt modelId="{DE5AC6FF-442F-4D8E-82AF-A34B0E90221D}">
      <dgm:prSet phldrT="[Text]" custT="1"/>
      <dgm:spPr/>
      <dgm:t>
        <a:bodyPr/>
        <a:lstStyle/>
        <a:p>
          <a:r>
            <a:rPr lang="en-GB" sz="1200" b="1" dirty="0" smtClean="0"/>
            <a:t>Steering committee</a:t>
          </a:r>
        </a:p>
        <a:p>
          <a:r>
            <a:rPr lang="en-GB" sz="1200" b="1" dirty="0" smtClean="0"/>
            <a:t>Florence 31 January 2018</a:t>
          </a:r>
          <a:endParaRPr lang="en-GB" sz="1200" b="1" dirty="0"/>
        </a:p>
      </dgm:t>
    </dgm:pt>
    <dgm:pt modelId="{414016F9-D742-4DA2-95F9-1B0F4208BB87}" type="parTrans" cxnId="{081BE7ED-0090-437A-987B-C2764E31DC30}">
      <dgm:prSet/>
      <dgm:spPr/>
      <dgm:t>
        <a:bodyPr/>
        <a:lstStyle/>
        <a:p>
          <a:endParaRPr lang="en-GB" sz="900"/>
        </a:p>
      </dgm:t>
    </dgm:pt>
    <dgm:pt modelId="{AE918302-006C-4CF8-9C7A-C476F16688BE}" type="sibTrans" cxnId="{081BE7ED-0090-437A-987B-C2764E31DC30}">
      <dgm:prSet/>
      <dgm:spPr/>
      <dgm:t>
        <a:bodyPr/>
        <a:lstStyle/>
        <a:p>
          <a:endParaRPr lang="en-GB" sz="900"/>
        </a:p>
      </dgm:t>
    </dgm:pt>
    <dgm:pt modelId="{2854F276-EB21-42BC-9CF3-CDC93F481BAF}">
      <dgm:prSet phldrT="[Text]" custT="1"/>
      <dgm:spPr/>
      <dgm:t>
        <a:bodyPr/>
        <a:lstStyle/>
        <a:p>
          <a:r>
            <a:rPr lang="en-GB" sz="900" dirty="0" smtClean="0"/>
            <a:t>Issues send to GE and ISPs</a:t>
          </a:r>
          <a:endParaRPr lang="en-GB" sz="900" dirty="0"/>
        </a:p>
      </dgm:t>
    </dgm:pt>
    <dgm:pt modelId="{D8618AF6-2705-47D7-B969-B419BD303D51}" type="parTrans" cxnId="{1F94336E-C9E6-469C-AF3F-4DAAE1DB14FB}">
      <dgm:prSet/>
      <dgm:spPr/>
      <dgm:t>
        <a:bodyPr/>
        <a:lstStyle/>
        <a:p>
          <a:endParaRPr lang="en-GB" sz="900"/>
        </a:p>
      </dgm:t>
    </dgm:pt>
    <dgm:pt modelId="{6F53D2ED-F2A2-4FE3-B225-70B7C8F60E77}" type="sibTrans" cxnId="{1F94336E-C9E6-469C-AF3F-4DAAE1DB14FB}">
      <dgm:prSet/>
      <dgm:spPr/>
      <dgm:t>
        <a:bodyPr/>
        <a:lstStyle/>
        <a:p>
          <a:endParaRPr lang="en-GB" sz="900"/>
        </a:p>
      </dgm:t>
    </dgm:pt>
    <dgm:pt modelId="{5D3C04F4-C341-4661-88FB-06D605650BB4}">
      <dgm:prSet phldrT="[Text]" custT="1"/>
      <dgm:spPr/>
      <dgm:t>
        <a:bodyPr/>
        <a:lstStyle/>
        <a:p>
          <a:r>
            <a:rPr lang="en-GB" sz="900" dirty="0" smtClean="0"/>
            <a:t>GE’ and ISPs answers to Users</a:t>
          </a:r>
          <a:endParaRPr lang="en-GB" sz="900" dirty="0"/>
        </a:p>
      </dgm:t>
    </dgm:pt>
    <dgm:pt modelId="{17C75D9A-8E82-4061-9687-01A39F0EA6FD}" type="parTrans" cxnId="{D7151230-1FB7-4662-9662-EA03C2CE6BE3}">
      <dgm:prSet/>
      <dgm:spPr/>
      <dgm:t>
        <a:bodyPr/>
        <a:lstStyle/>
        <a:p>
          <a:endParaRPr lang="en-GB" sz="900"/>
        </a:p>
      </dgm:t>
    </dgm:pt>
    <dgm:pt modelId="{8C69C54C-5ED0-4F60-853C-FADB2B3F5A48}" type="sibTrans" cxnId="{D7151230-1FB7-4662-9662-EA03C2CE6BE3}">
      <dgm:prSet/>
      <dgm:spPr/>
      <dgm:t>
        <a:bodyPr/>
        <a:lstStyle/>
        <a:p>
          <a:endParaRPr lang="en-GB" sz="900"/>
        </a:p>
      </dgm:t>
    </dgm:pt>
    <dgm:pt modelId="{75DA8197-45A8-47B5-847F-F143E9D36FE6}">
      <dgm:prSet phldrT="[Text]" custT="1"/>
      <dgm:spPr/>
      <dgm:t>
        <a:bodyPr/>
        <a:lstStyle/>
        <a:p>
          <a:r>
            <a:rPr lang="en-GB" sz="1200" b="1" dirty="0" smtClean="0"/>
            <a:t>LM2500 UGM 2018, Berlin, 20-21 June 2018</a:t>
          </a:r>
          <a:endParaRPr lang="en-GB" sz="1200" b="1" dirty="0"/>
        </a:p>
      </dgm:t>
    </dgm:pt>
    <dgm:pt modelId="{0162EF4E-3182-4755-9F55-9893471F699D}" type="parTrans" cxnId="{710AC6B7-6714-4E4C-BF25-A3CE7D02CA45}">
      <dgm:prSet/>
      <dgm:spPr/>
      <dgm:t>
        <a:bodyPr/>
        <a:lstStyle/>
        <a:p>
          <a:endParaRPr lang="en-GB" sz="900"/>
        </a:p>
      </dgm:t>
    </dgm:pt>
    <dgm:pt modelId="{8F0CA551-F071-48D3-B961-B2BF2D139FF8}" type="sibTrans" cxnId="{710AC6B7-6714-4E4C-BF25-A3CE7D02CA45}">
      <dgm:prSet/>
      <dgm:spPr/>
      <dgm:t>
        <a:bodyPr/>
        <a:lstStyle/>
        <a:p>
          <a:endParaRPr lang="en-GB" sz="900"/>
        </a:p>
      </dgm:t>
    </dgm:pt>
    <dgm:pt modelId="{50B5E1F1-FFD6-4A14-8629-8DB95F888552}">
      <dgm:prSet phldrT="[Text]" custT="1"/>
      <dgm:spPr/>
      <dgm:t>
        <a:bodyPr/>
        <a:lstStyle/>
        <a:p>
          <a:r>
            <a:rPr lang="en-GB" sz="900" dirty="0" smtClean="0"/>
            <a:t>Sort the issues</a:t>
          </a:r>
          <a:endParaRPr lang="en-GB" sz="900" dirty="0"/>
        </a:p>
      </dgm:t>
    </dgm:pt>
    <dgm:pt modelId="{B411F49D-6206-4EBF-B02E-DD33FC639A0B}" type="parTrans" cxnId="{16D04934-319E-4E1B-8338-E71391175C3D}">
      <dgm:prSet/>
      <dgm:spPr/>
      <dgm:t>
        <a:bodyPr/>
        <a:lstStyle/>
        <a:p>
          <a:endParaRPr lang="en-GB" sz="900"/>
        </a:p>
      </dgm:t>
    </dgm:pt>
    <dgm:pt modelId="{DCD9BEB7-2658-40F9-BA6E-FAC899034117}" type="sibTrans" cxnId="{16D04934-319E-4E1B-8338-E71391175C3D}">
      <dgm:prSet/>
      <dgm:spPr/>
      <dgm:t>
        <a:bodyPr/>
        <a:lstStyle/>
        <a:p>
          <a:endParaRPr lang="en-GB" sz="900"/>
        </a:p>
      </dgm:t>
    </dgm:pt>
    <dgm:pt modelId="{98BC1A0A-3A45-4191-B863-AEAB9EFC43E9}">
      <dgm:prSet phldrT="[Text]" custT="1"/>
      <dgm:spPr/>
      <dgm:t>
        <a:bodyPr/>
        <a:lstStyle/>
        <a:p>
          <a:r>
            <a:rPr lang="en-GB" sz="900" b="0" dirty="0" smtClean="0"/>
            <a:t>Reports from the issues</a:t>
          </a:r>
          <a:endParaRPr lang="en-GB" sz="900" b="0" dirty="0"/>
        </a:p>
      </dgm:t>
    </dgm:pt>
    <dgm:pt modelId="{F2DE7E3B-26CE-481F-BE84-56C9C545BF3F}" type="parTrans" cxnId="{6884049B-8129-4196-BBDA-16418DFEFD4A}">
      <dgm:prSet/>
      <dgm:spPr/>
      <dgm:t>
        <a:bodyPr/>
        <a:lstStyle/>
        <a:p>
          <a:endParaRPr lang="en-GB"/>
        </a:p>
      </dgm:t>
    </dgm:pt>
    <dgm:pt modelId="{612CF11C-9708-4D71-8D11-8FC15B1AE264}" type="sibTrans" cxnId="{6884049B-8129-4196-BBDA-16418DFEFD4A}">
      <dgm:prSet/>
      <dgm:spPr/>
      <dgm:t>
        <a:bodyPr/>
        <a:lstStyle/>
        <a:p>
          <a:endParaRPr lang="en-GB"/>
        </a:p>
      </dgm:t>
    </dgm:pt>
    <dgm:pt modelId="{41AFE71C-9FB4-4251-99AB-2E2D0607A0DE}">
      <dgm:prSet phldrT="[Text]" custT="1"/>
      <dgm:spPr/>
      <dgm:t>
        <a:bodyPr/>
        <a:lstStyle/>
        <a:p>
          <a:r>
            <a:rPr lang="en-GB" sz="900" b="0" dirty="0" smtClean="0"/>
            <a:t>Minutes</a:t>
          </a:r>
          <a:endParaRPr lang="en-GB" sz="900" b="0" dirty="0"/>
        </a:p>
      </dgm:t>
    </dgm:pt>
    <dgm:pt modelId="{252683DB-B694-42DC-A158-1749927E73D2}" type="parTrans" cxnId="{B75BD6BD-6C3C-4E7D-9A51-DA70603BECD2}">
      <dgm:prSet/>
      <dgm:spPr/>
      <dgm:t>
        <a:bodyPr/>
        <a:lstStyle/>
        <a:p>
          <a:endParaRPr lang="en-GB"/>
        </a:p>
      </dgm:t>
    </dgm:pt>
    <dgm:pt modelId="{81B9C6B2-0765-459E-8769-0880E23E1475}" type="sibTrans" cxnId="{B75BD6BD-6C3C-4E7D-9A51-DA70603BECD2}">
      <dgm:prSet/>
      <dgm:spPr/>
      <dgm:t>
        <a:bodyPr/>
        <a:lstStyle/>
        <a:p>
          <a:endParaRPr lang="en-GB"/>
        </a:p>
      </dgm:t>
    </dgm:pt>
    <dgm:pt modelId="{1D95E255-B33E-4DAD-AFA1-1E09CB694E95}" type="pres">
      <dgm:prSet presAssocID="{0F2F48F6-E954-49F3-8708-5608FE75D583}" presName="Name0" presStyleCnt="0">
        <dgm:presLayoutVars>
          <dgm:dir/>
          <dgm:resizeHandles val="exact"/>
        </dgm:presLayoutVars>
      </dgm:prSet>
      <dgm:spPr/>
      <dgm:t>
        <a:bodyPr/>
        <a:lstStyle/>
        <a:p>
          <a:endParaRPr lang="en-GB"/>
        </a:p>
      </dgm:t>
    </dgm:pt>
    <dgm:pt modelId="{200BCEE0-15EB-4DCE-87BE-92B7DF931A46}" type="pres">
      <dgm:prSet presAssocID="{0F2F48F6-E954-49F3-8708-5608FE75D583}" presName="arrow" presStyleLbl="bgShp" presStyleIdx="0" presStyleCnt="1"/>
      <dgm:spPr/>
    </dgm:pt>
    <dgm:pt modelId="{8EAE5733-1119-4FB9-B5C9-BC99BDC03B26}" type="pres">
      <dgm:prSet presAssocID="{0F2F48F6-E954-49F3-8708-5608FE75D583}" presName="points" presStyleCnt="0"/>
      <dgm:spPr/>
    </dgm:pt>
    <dgm:pt modelId="{DC30726C-FD3A-4A58-8AB8-0EA4B8D15413}" type="pres">
      <dgm:prSet presAssocID="{3098AEE3-6B93-4C10-BEA3-6290D0F5272A}" presName="compositeA" presStyleCnt="0"/>
      <dgm:spPr/>
    </dgm:pt>
    <dgm:pt modelId="{6F1F3203-B761-43E7-9DAF-E0F15F573187}" type="pres">
      <dgm:prSet presAssocID="{3098AEE3-6B93-4C10-BEA3-6290D0F5272A}" presName="textA" presStyleLbl="revTx" presStyleIdx="0" presStyleCnt="3" custScaleX="152407">
        <dgm:presLayoutVars>
          <dgm:bulletEnabled val="1"/>
        </dgm:presLayoutVars>
      </dgm:prSet>
      <dgm:spPr/>
      <dgm:t>
        <a:bodyPr/>
        <a:lstStyle/>
        <a:p>
          <a:endParaRPr lang="en-GB"/>
        </a:p>
      </dgm:t>
    </dgm:pt>
    <dgm:pt modelId="{956B831A-41E4-485A-BB60-F4E1F338734A}" type="pres">
      <dgm:prSet presAssocID="{3098AEE3-6B93-4C10-BEA3-6290D0F5272A}" presName="circleA" presStyleLbl="node1" presStyleIdx="0" presStyleCnt="3"/>
      <dgm:spPr/>
    </dgm:pt>
    <dgm:pt modelId="{DBDBFD17-CF9E-4346-A629-4E931DFA5589}" type="pres">
      <dgm:prSet presAssocID="{3098AEE3-6B93-4C10-BEA3-6290D0F5272A}" presName="spaceA" presStyleCnt="0"/>
      <dgm:spPr/>
    </dgm:pt>
    <dgm:pt modelId="{455ED2B0-5DB4-41DE-BEB3-EE864E819B5B}" type="pres">
      <dgm:prSet presAssocID="{A7F60197-5A83-4A9E-95FE-3D6DAC3E69B2}" presName="space" presStyleCnt="0"/>
      <dgm:spPr/>
    </dgm:pt>
    <dgm:pt modelId="{963386BF-FB02-47D2-AD78-7FE567180270}" type="pres">
      <dgm:prSet presAssocID="{DE5AC6FF-442F-4D8E-82AF-A34B0E90221D}" presName="compositeB" presStyleCnt="0"/>
      <dgm:spPr/>
    </dgm:pt>
    <dgm:pt modelId="{D379DA60-6CE4-4E49-BBFC-D646D2F20E74}" type="pres">
      <dgm:prSet presAssocID="{DE5AC6FF-442F-4D8E-82AF-A34B0E90221D}" presName="textB" presStyleLbl="revTx" presStyleIdx="1" presStyleCnt="3" custScaleX="239903">
        <dgm:presLayoutVars>
          <dgm:bulletEnabled val="1"/>
        </dgm:presLayoutVars>
      </dgm:prSet>
      <dgm:spPr/>
      <dgm:t>
        <a:bodyPr/>
        <a:lstStyle/>
        <a:p>
          <a:endParaRPr lang="en-GB"/>
        </a:p>
      </dgm:t>
    </dgm:pt>
    <dgm:pt modelId="{F3F25EC4-3704-4BCD-8E43-D75F4AE3193E}" type="pres">
      <dgm:prSet presAssocID="{DE5AC6FF-442F-4D8E-82AF-A34B0E90221D}" presName="circleB" presStyleLbl="node1" presStyleIdx="1" presStyleCnt="3"/>
      <dgm:spPr>
        <a:solidFill>
          <a:schemeClr val="accent2"/>
        </a:solidFill>
      </dgm:spPr>
    </dgm:pt>
    <dgm:pt modelId="{060901A6-C615-4E3E-B046-8AF75D6B9F42}" type="pres">
      <dgm:prSet presAssocID="{DE5AC6FF-442F-4D8E-82AF-A34B0E90221D}" presName="spaceB" presStyleCnt="0"/>
      <dgm:spPr/>
    </dgm:pt>
    <dgm:pt modelId="{C831B887-D026-4C61-85BF-150D9CA1CF9E}" type="pres">
      <dgm:prSet presAssocID="{AE918302-006C-4CF8-9C7A-C476F16688BE}" presName="space" presStyleCnt="0"/>
      <dgm:spPr/>
    </dgm:pt>
    <dgm:pt modelId="{4CB2B0AC-ED47-474C-92A4-4927A1FDAFD9}" type="pres">
      <dgm:prSet presAssocID="{75DA8197-45A8-47B5-847F-F143E9D36FE6}" presName="compositeA" presStyleCnt="0"/>
      <dgm:spPr/>
    </dgm:pt>
    <dgm:pt modelId="{8D09025F-1B63-4C53-9A33-91424135B569}" type="pres">
      <dgm:prSet presAssocID="{75DA8197-45A8-47B5-847F-F143E9D36FE6}" presName="textA" presStyleLbl="revTx" presStyleIdx="2" presStyleCnt="3" custScaleX="193869">
        <dgm:presLayoutVars>
          <dgm:bulletEnabled val="1"/>
        </dgm:presLayoutVars>
      </dgm:prSet>
      <dgm:spPr/>
      <dgm:t>
        <a:bodyPr/>
        <a:lstStyle/>
        <a:p>
          <a:endParaRPr lang="en-GB"/>
        </a:p>
      </dgm:t>
    </dgm:pt>
    <dgm:pt modelId="{40582929-2214-4790-8BE2-B4F9BBBAF817}" type="pres">
      <dgm:prSet presAssocID="{75DA8197-45A8-47B5-847F-F143E9D36FE6}" presName="circleA" presStyleLbl="node1" presStyleIdx="2" presStyleCnt="3"/>
      <dgm:spPr>
        <a:solidFill>
          <a:schemeClr val="accent5"/>
        </a:solidFill>
      </dgm:spPr>
    </dgm:pt>
    <dgm:pt modelId="{FFB050F6-3F6A-4355-99D6-1A8ECA8C54EA}" type="pres">
      <dgm:prSet presAssocID="{75DA8197-45A8-47B5-847F-F143E9D36FE6}" presName="spaceA" presStyleCnt="0"/>
      <dgm:spPr/>
    </dgm:pt>
  </dgm:ptLst>
  <dgm:cxnLst>
    <dgm:cxn modelId="{16D04934-319E-4E1B-8338-E71391175C3D}" srcId="{DE5AC6FF-442F-4D8E-82AF-A34B0E90221D}" destId="{50B5E1F1-FFD6-4A14-8629-8DB95F888552}" srcOrd="0" destOrd="0" parTransId="{B411F49D-6206-4EBF-B02E-DD33FC639A0B}" sibTransId="{DCD9BEB7-2658-40F9-BA6E-FAC899034117}"/>
    <dgm:cxn modelId="{12319D8A-DD36-49AB-B62D-EE429227E025}" type="presOf" srcId="{3098AEE3-6B93-4C10-BEA3-6290D0F5272A}" destId="{6F1F3203-B761-43E7-9DAF-E0F15F573187}" srcOrd="0" destOrd="0" presId="urn:microsoft.com/office/officeart/2005/8/layout/hProcess11"/>
    <dgm:cxn modelId="{1F94336E-C9E6-469C-AF3F-4DAAE1DB14FB}" srcId="{DE5AC6FF-442F-4D8E-82AF-A34B0E90221D}" destId="{2854F276-EB21-42BC-9CF3-CDC93F481BAF}" srcOrd="1" destOrd="0" parTransId="{D8618AF6-2705-47D7-B969-B419BD303D51}" sibTransId="{6F53D2ED-F2A2-4FE3-B225-70B7C8F60E77}"/>
    <dgm:cxn modelId="{BCBAC27D-FB57-4287-8088-32253EE3AEAD}" type="presOf" srcId="{50B5E1F1-FFD6-4A14-8629-8DB95F888552}" destId="{D379DA60-6CE4-4E49-BBFC-D646D2F20E74}" srcOrd="0" destOrd="1" presId="urn:microsoft.com/office/officeart/2005/8/layout/hProcess11"/>
    <dgm:cxn modelId="{D7151230-1FB7-4662-9662-EA03C2CE6BE3}" srcId="{DE5AC6FF-442F-4D8E-82AF-A34B0E90221D}" destId="{5D3C04F4-C341-4661-88FB-06D605650BB4}" srcOrd="2" destOrd="0" parTransId="{17C75D9A-8E82-4061-9687-01A39F0EA6FD}" sibTransId="{8C69C54C-5ED0-4F60-853C-FADB2B3F5A48}"/>
    <dgm:cxn modelId="{62CB2B70-6A98-41EF-B5F2-BF7DCD48B868}" type="presOf" srcId="{90656D87-A5F4-43B0-86DB-E9F2502C3420}" destId="{6F1F3203-B761-43E7-9DAF-E0F15F573187}" srcOrd="0" destOrd="2" presId="urn:microsoft.com/office/officeart/2005/8/layout/hProcess11"/>
    <dgm:cxn modelId="{CC65340D-0265-4852-AEE6-320B61FFBFA0}" type="presOf" srcId="{41AFE71C-9FB4-4251-99AB-2E2D0607A0DE}" destId="{8D09025F-1B63-4C53-9A33-91424135B569}" srcOrd="0" destOrd="2" presId="urn:microsoft.com/office/officeart/2005/8/layout/hProcess11"/>
    <dgm:cxn modelId="{6884049B-8129-4196-BBDA-16418DFEFD4A}" srcId="{75DA8197-45A8-47B5-847F-F143E9D36FE6}" destId="{98BC1A0A-3A45-4191-B863-AEAB9EFC43E9}" srcOrd="0" destOrd="0" parTransId="{F2DE7E3B-26CE-481F-BE84-56C9C545BF3F}" sibTransId="{612CF11C-9708-4D71-8D11-8FC15B1AE264}"/>
    <dgm:cxn modelId="{F2FE9C04-9C15-418E-B70C-0032525353EE}" srcId="{3098AEE3-6B93-4C10-BEA3-6290D0F5272A}" destId="{3DB86560-7A57-47CD-AD85-A44B6F3DD374}" srcOrd="0" destOrd="0" parTransId="{36CE48F2-C63E-4201-824A-F0A6D9A830DD}" sibTransId="{90157A8D-D4A5-498E-B613-B1D84F53604B}"/>
    <dgm:cxn modelId="{DA6C48BB-3DAD-4E69-BF34-3D70D8252B75}" type="presOf" srcId="{0F2F48F6-E954-49F3-8708-5608FE75D583}" destId="{1D95E255-B33E-4DAD-AFA1-1E09CB694E95}" srcOrd="0" destOrd="0" presId="urn:microsoft.com/office/officeart/2005/8/layout/hProcess11"/>
    <dgm:cxn modelId="{67234D55-C039-4472-B83F-54E50AA7B070}" type="presOf" srcId="{3DB86560-7A57-47CD-AD85-A44B6F3DD374}" destId="{6F1F3203-B761-43E7-9DAF-E0F15F573187}" srcOrd="0" destOrd="1" presId="urn:microsoft.com/office/officeart/2005/8/layout/hProcess11"/>
    <dgm:cxn modelId="{33ADEF59-BA82-4270-BD0F-8E9B52F6840B}" type="presOf" srcId="{5D3C04F4-C341-4661-88FB-06D605650BB4}" destId="{D379DA60-6CE4-4E49-BBFC-D646D2F20E74}" srcOrd="0" destOrd="3" presId="urn:microsoft.com/office/officeart/2005/8/layout/hProcess11"/>
    <dgm:cxn modelId="{7C412918-8E6D-4172-9FBD-6C4783321F7D}" type="presOf" srcId="{2854F276-EB21-42BC-9CF3-CDC93F481BAF}" destId="{D379DA60-6CE4-4E49-BBFC-D646D2F20E74}" srcOrd="0" destOrd="2" presId="urn:microsoft.com/office/officeart/2005/8/layout/hProcess11"/>
    <dgm:cxn modelId="{B58D91AA-D163-4C63-A115-27DFC810AE1B}" srcId="{0F2F48F6-E954-49F3-8708-5608FE75D583}" destId="{3098AEE3-6B93-4C10-BEA3-6290D0F5272A}" srcOrd="0" destOrd="0" parTransId="{94A231EA-06CC-4B60-B8C3-797CBBE35155}" sibTransId="{A7F60197-5A83-4A9E-95FE-3D6DAC3E69B2}"/>
    <dgm:cxn modelId="{75C95573-06C5-4AE2-A776-C74CA5969F02}" type="presOf" srcId="{75DA8197-45A8-47B5-847F-F143E9D36FE6}" destId="{8D09025F-1B63-4C53-9A33-91424135B569}" srcOrd="0" destOrd="0" presId="urn:microsoft.com/office/officeart/2005/8/layout/hProcess11"/>
    <dgm:cxn modelId="{7E0CEE2F-9FC3-46A1-BB1B-C8A4986C56B0}" type="presOf" srcId="{98BC1A0A-3A45-4191-B863-AEAB9EFC43E9}" destId="{8D09025F-1B63-4C53-9A33-91424135B569}" srcOrd="0" destOrd="1" presId="urn:microsoft.com/office/officeart/2005/8/layout/hProcess11"/>
    <dgm:cxn modelId="{A2FF9A0D-8251-4E97-8CE5-98FE76A31853}" srcId="{3098AEE3-6B93-4C10-BEA3-6290D0F5272A}" destId="{90656D87-A5F4-43B0-86DB-E9F2502C3420}" srcOrd="1" destOrd="0" parTransId="{2229C608-DC09-467C-89D8-F9EE4619F315}" sibTransId="{353235F5-1755-4383-8353-5BAD40FAB937}"/>
    <dgm:cxn modelId="{081BE7ED-0090-437A-987B-C2764E31DC30}" srcId="{0F2F48F6-E954-49F3-8708-5608FE75D583}" destId="{DE5AC6FF-442F-4D8E-82AF-A34B0E90221D}" srcOrd="1" destOrd="0" parTransId="{414016F9-D742-4DA2-95F9-1B0F4208BB87}" sibTransId="{AE918302-006C-4CF8-9C7A-C476F16688BE}"/>
    <dgm:cxn modelId="{1D1C3584-9B46-4AB6-AE5B-B05DFC90C1F2}" type="presOf" srcId="{DE5AC6FF-442F-4D8E-82AF-A34B0E90221D}" destId="{D379DA60-6CE4-4E49-BBFC-D646D2F20E74}" srcOrd="0" destOrd="0" presId="urn:microsoft.com/office/officeart/2005/8/layout/hProcess11"/>
    <dgm:cxn modelId="{B75BD6BD-6C3C-4E7D-9A51-DA70603BECD2}" srcId="{75DA8197-45A8-47B5-847F-F143E9D36FE6}" destId="{41AFE71C-9FB4-4251-99AB-2E2D0607A0DE}" srcOrd="1" destOrd="0" parTransId="{252683DB-B694-42DC-A158-1749927E73D2}" sibTransId="{81B9C6B2-0765-459E-8769-0880E23E1475}"/>
    <dgm:cxn modelId="{710AC6B7-6714-4E4C-BF25-A3CE7D02CA45}" srcId="{0F2F48F6-E954-49F3-8708-5608FE75D583}" destId="{75DA8197-45A8-47B5-847F-F143E9D36FE6}" srcOrd="2" destOrd="0" parTransId="{0162EF4E-3182-4755-9F55-9893471F699D}" sibTransId="{8F0CA551-F071-48D3-B961-B2BF2D139FF8}"/>
    <dgm:cxn modelId="{11AD2442-26CD-48D0-B0CD-13D162C08BE9}" type="presParOf" srcId="{1D95E255-B33E-4DAD-AFA1-1E09CB694E95}" destId="{200BCEE0-15EB-4DCE-87BE-92B7DF931A46}" srcOrd="0" destOrd="0" presId="urn:microsoft.com/office/officeart/2005/8/layout/hProcess11"/>
    <dgm:cxn modelId="{50BE0FFE-2952-488C-A73B-85478C37DEFB}" type="presParOf" srcId="{1D95E255-B33E-4DAD-AFA1-1E09CB694E95}" destId="{8EAE5733-1119-4FB9-B5C9-BC99BDC03B26}" srcOrd="1" destOrd="0" presId="urn:microsoft.com/office/officeart/2005/8/layout/hProcess11"/>
    <dgm:cxn modelId="{50A1AFB8-F6D8-4C9B-973B-C6B666E42271}" type="presParOf" srcId="{8EAE5733-1119-4FB9-B5C9-BC99BDC03B26}" destId="{DC30726C-FD3A-4A58-8AB8-0EA4B8D15413}" srcOrd="0" destOrd="0" presId="urn:microsoft.com/office/officeart/2005/8/layout/hProcess11"/>
    <dgm:cxn modelId="{A617ECD7-065E-4355-B242-171E24A23B10}" type="presParOf" srcId="{DC30726C-FD3A-4A58-8AB8-0EA4B8D15413}" destId="{6F1F3203-B761-43E7-9DAF-E0F15F573187}" srcOrd="0" destOrd="0" presId="urn:microsoft.com/office/officeart/2005/8/layout/hProcess11"/>
    <dgm:cxn modelId="{50AC7819-5FE7-4091-B40C-82BE59447A17}" type="presParOf" srcId="{DC30726C-FD3A-4A58-8AB8-0EA4B8D15413}" destId="{956B831A-41E4-485A-BB60-F4E1F338734A}" srcOrd="1" destOrd="0" presId="urn:microsoft.com/office/officeart/2005/8/layout/hProcess11"/>
    <dgm:cxn modelId="{C4D5E512-884B-4512-8E9B-C508911539B2}" type="presParOf" srcId="{DC30726C-FD3A-4A58-8AB8-0EA4B8D15413}" destId="{DBDBFD17-CF9E-4346-A629-4E931DFA5589}" srcOrd="2" destOrd="0" presId="urn:microsoft.com/office/officeart/2005/8/layout/hProcess11"/>
    <dgm:cxn modelId="{AEF12CEB-DEE9-49C0-B242-57EDB277379C}" type="presParOf" srcId="{8EAE5733-1119-4FB9-B5C9-BC99BDC03B26}" destId="{455ED2B0-5DB4-41DE-BEB3-EE864E819B5B}" srcOrd="1" destOrd="0" presId="urn:microsoft.com/office/officeart/2005/8/layout/hProcess11"/>
    <dgm:cxn modelId="{A8D59E4B-116F-436A-B9DE-D6CEB43D9304}" type="presParOf" srcId="{8EAE5733-1119-4FB9-B5C9-BC99BDC03B26}" destId="{963386BF-FB02-47D2-AD78-7FE567180270}" srcOrd="2" destOrd="0" presId="urn:microsoft.com/office/officeart/2005/8/layout/hProcess11"/>
    <dgm:cxn modelId="{7F3F7796-E429-4550-986F-185074BB7870}" type="presParOf" srcId="{963386BF-FB02-47D2-AD78-7FE567180270}" destId="{D379DA60-6CE4-4E49-BBFC-D646D2F20E74}" srcOrd="0" destOrd="0" presId="urn:microsoft.com/office/officeart/2005/8/layout/hProcess11"/>
    <dgm:cxn modelId="{404CE5C8-3871-420F-B48D-A3CCFFC528D3}" type="presParOf" srcId="{963386BF-FB02-47D2-AD78-7FE567180270}" destId="{F3F25EC4-3704-4BCD-8E43-D75F4AE3193E}" srcOrd="1" destOrd="0" presId="urn:microsoft.com/office/officeart/2005/8/layout/hProcess11"/>
    <dgm:cxn modelId="{25D83D23-1F45-481B-A192-CD11DE60F3C5}" type="presParOf" srcId="{963386BF-FB02-47D2-AD78-7FE567180270}" destId="{060901A6-C615-4E3E-B046-8AF75D6B9F42}" srcOrd="2" destOrd="0" presId="urn:microsoft.com/office/officeart/2005/8/layout/hProcess11"/>
    <dgm:cxn modelId="{29497200-EF75-473F-B88C-95A6B646DD44}" type="presParOf" srcId="{8EAE5733-1119-4FB9-B5C9-BC99BDC03B26}" destId="{C831B887-D026-4C61-85BF-150D9CA1CF9E}" srcOrd="3" destOrd="0" presId="urn:microsoft.com/office/officeart/2005/8/layout/hProcess11"/>
    <dgm:cxn modelId="{207C824B-6B14-43C6-90CA-08CB78D4923B}" type="presParOf" srcId="{8EAE5733-1119-4FB9-B5C9-BC99BDC03B26}" destId="{4CB2B0AC-ED47-474C-92A4-4927A1FDAFD9}" srcOrd="4" destOrd="0" presId="urn:microsoft.com/office/officeart/2005/8/layout/hProcess11"/>
    <dgm:cxn modelId="{3EE8C639-E985-4061-AD1F-95EE674C59B4}" type="presParOf" srcId="{4CB2B0AC-ED47-474C-92A4-4927A1FDAFD9}" destId="{8D09025F-1B63-4C53-9A33-91424135B569}" srcOrd="0" destOrd="0" presId="urn:microsoft.com/office/officeart/2005/8/layout/hProcess11"/>
    <dgm:cxn modelId="{E6BC4746-8C53-4EF2-8B74-3F4A34C5B3D4}" type="presParOf" srcId="{4CB2B0AC-ED47-474C-92A4-4927A1FDAFD9}" destId="{40582929-2214-4790-8BE2-B4F9BBBAF817}" srcOrd="1" destOrd="0" presId="urn:microsoft.com/office/officeart/2005/8/layout/hProcess11"/>
    <dgm:cxn modelId="{AB59BB46-8F37-45E8-9B9E-816D1DEC9055}" type="presParOf" srcId="{4CB2B0AC-ED47-474C-92A4-4927A1FDAFD9}" destId="{FFB050F6-3F6A-4355-99D6-1A8ECA8C54EA}" srcOrd="2" destOrd="0" presId="urn:microsoft.com/office/officeart/2005/8/layout/hProcess1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DFF2D-84BD-4023-A004-9DB344CFB9BD}">
      <dsp:nvSpPr>
        <dsp:cNvPr id="0" name=""/>
        <dsp:cNvSpPr/>
      </dsp:nvSpPr>
      <dsp:spPr>
        <a:xfrm>
          <a:off x="0" y="687185"/>
          <a:ext cx="5426364" cy="916247"/>
        </a:xfrm>
        <a:prstGeom prst="notchedRightArrow">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A2B66A-D114-44DC-B8E8-4BE1BB36F0AE}">
      <dsp:nvSpPr>
        <dsp:cNvPr id="0" name=""/>
        <dsp:cNvSpPr/>
      </dsp:nvSpPr>
      <dsp:spPr>
        <a:xfrm>
          <a:off x="1546" y="0"/>
          <a:ext cx="1351758" cy="916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1">
          <a:noAutofit/>
        </a:bodyPr>
        <a:lstStyle/>
        <a:p>
          <a:pPr lvl="0" algn="l" defTabSz="533400">
            <a:lnSpc>
              <a:spcPct val="90000"/>
            </a:lnSpc>
            <a:spcBef>
              <a:spcPct val="0"/>
            </a:spcBef>
            <a:spcAft>
              <a:spcPct val="35000"/>
            </a:spcAft>
          </a:pPr>
          <a:r>
            <a:rPr lang="en-GB" sz="1200" b="1" kern="1200" dirty="0" smtClean="0"/>
            <a:t>Issue collection </a:t>
          </a:r>
        </a:p>
        <a:p>
          <a:pPr lvl="0" algn="l" defTabSz="533400">
            <a:lnSpc>
              <a:spcPct val="90000"/>
            </a:lnSpc>
            <a:spcBef>
              <a:spcPct val="0"/>
            </a:spcBef>
            <a:spcAft>
              <a:spcPct val="35000"/>
            </a:spcAft>
          </a:pPr>
          <a:r>
            <a:rPr lang="en-GB" sz="1200" b="1" kern="1200" dirty="0" smtClean="0"/>
            <a:t>(in progress)</a:t>
          </a:r>
          <a:endParaRPr lang="en-GB" sz="1200" b="1" kern="1200" dirty="0"/>
        </a:p>
        <a:p>
          <a:pPr marL="57150" lvl="1" indent="-57150" algn="l" defTabSz="400050">
            <a:lnSpc>
              <a:spcPct val="90000"/>
            </a:lnSpc>
            <a:spcBef>
              <a:spcPct val="0"/>
            </a:spcBef>
            <a:spcAft>
              <a:spcPct val="15000"/>
            </a:spcAft>
            <a:buChar char="••"/>
          </a:pPr>
          <a:r>
            <a:rPr lang="en-GB" sz="900" kern="1200" dirty="0" smtClean="0"/>
            <a:t>Reminder</a:t>
          </a:r>
          <a:endParaRPr lang="en-GB" sz="900" kern="1200" dirty="0"/>
        </a:p>
        <a:p>
          <a:pPr marL="57150" lvl="1" indent="-57150" algn="l" defTabSz="400050">
            <a:lnSpc>
              <a:spcPct val="90000"/>
            </a:lnSpc>
            <a:spcBef>
              <a:spcPct val="0"/>
            </a:spcBef>
            <a:spcAft>
              <a:spcPct val="15000"/>
            </a:spcAft>
            <a:buChar char="••"/>
          </a:pPr>
          <a:r>
            <a:rPr lang="en-GB" sz="900" kern="1200" dirty="0" smtClean="0"/>
            <a:t>Teleconference call</a:t>
          </a:r>
          <a:endParaRPr lang="en-GB" sz="900" kern="1200" dirty="0"/>
        </a:p>
      </dsp:txBody>
      <dsp:txXfrm>
        <a:off x="1546" y="0"/>
        <a:ext cx="1351758" cy="916247"/>
      </dsp:txXfrm>
    </dsp:sp>
    <dsp:sp modelId="{88D9C4B1-2C58-4061-8C5D-5D7687F69609}">
      <dsp:nvSpPr>
        <dsp:cNvPr id="0" name=""/>
        <dsp:cNvSpPr/>
      </dsp:nvSpPr>
      <dsp:spPr>
        <a:xfrm>
          <a:off x="562894" y="1030778"/>
          <a:ext cx="229061" cy="229061"/>
        </a:xfrm>
        <a:prstGeom prst="ellipse">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8FAC0E-93B0-469D-81AF-06146C592C17}">
      <dsp:nvSpPr>
        <dsp:cNvPr id="0" name=""/>
        <dsp:cNvSpPr/>
      </dsp:nvSpPr>
      <dsp:spPr>
        <a:xfrm>
          <a:off x="1390564" y="1374370"/>
          <a:ext cx="2062655" cy="916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1">
          <a:noAutofit/>
        </a:bodyPr>
        <a:lstStyle/>
        <a:p>
          <a:pPr lvl="0" algn="l" defTabSz="533400">
            <a:lnSpc>
              <a:spcPct val="90000"/>
            </a:lnSpc>
            <a:spcBef>
              <a:spcPct val="0"/>
            </a:spcBef>
            <a:spcAft>
              <a:spcPct val="35000"/>
            </a:spcAft>
          </a:pPr>
          <a:r>
            <a:rPr lang="en-GB" sz="1200" b="1" kern="1200" dirty="0" smtClean="0"/>
            <a:t>Steering committee Florence 31 January 2018</a:t>
          </a:r>
        </a:p>
        <a:p>
          <a:pPr marL="57150" lvl="1" indent="-57150" algn="l" defTabSz="400050">
            <a:lnSpc>
              <a:spcPct val="90000"/>
            </a:lnSpc>
            <a:spcBef>
              <a:spcPct val="0"/>
            </a:spcBef>
            <a:spcAft>
              <a:spcPct val="15000"/>
            </a:spcAft>
            <a:buChar char="••"/>
          </a:pPr>
          <a:r>
            <a:rPr lang="en-GB" sz="900" kern="1200" dirty="0" smtClean="0"/>
            <a:t>Sort the issues</a:t>
          </a:r>
          <a:endParaRPr lang="en-GB" sz="900" kern="1200" dirty="0"/>
        </a:p>
        <a:p>
          <a:pPr marL="57150" lvl="1" indent="-57150" algn="l" defTabSz="400050">
            <a:lnSpc>
              <a:spcPct val="90000"/>
            </a:lnSpc>
            <a:spcBef>
              <a:spcPct val="0"/>
            </a:spcBef>
            <a:spcAft>
              <a:spcPct val="15000"/>
            </a:spcAft>
            <a:buChar char="••"/>
          </a:pPr>
          <a:r>
            <a:rPr lang="en-GB" sz="900" kern="1200" dirty="0" smtClean="0"/>
            <a:t>Issues send to Siemens and ISPs</a:t>
          </a:r>
          <a:endParaRPr lang="en-GB" sz="900" kern="1200" dirty="0"/>
        </a:p>
        <a:p>
          <a:pPr marL="57150" lvl="1" indent="-57150" algn="l" defTabSz="400050">
            <a:lnSpc>
              <a:spcPct val="90000"/>
            </a:lnSpc>
            <a:spcBef>
              <a:spcPct val="0"/>
            </a:spcBef>
            <a:spcAft>
              <a:spcPct val="15000"/>
            </a:spcAft>
            <a:buChar char="••"/>
          </a:pPr>
          <a:r>
            <a:rPr lang="en-GB" sz="900" kern="1200" dirty="0" smtClean="0"/>
            <a:t>Siemens’ and ISPs answers to Users</a:t>
          </a:r>
          <a:endParaRPr lang="en-GB" sz="900" kern="1200" dirty="0"/>
        </a:p>
      </dsp:txBody>
      <dsp:txXfrm>
        <a:off x="1390564" y="1374370"/>
        <a:ext cx="2062655" cy="916247"/>
      </dsp:txXfrm>
    </dsp:sp>
    <dsp:sp modelId="{FCA9D0AB-0CC6-4874-9652-4E2C644D60F6}">
      <dsp:nvSpPr>
        <dsp:cNvPr id="0" name=""/>
        <dsp:cNvSpPr/>
      </dsp:nvSpPr>
      <dsp:spPr>
        <a:xfrm>
          <a:off x="2307361" y="1030778"/>
          <a:ext cx="229061" cy="22906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A3D2AB-4E58-4DB6-BC71-A1EE110BC8D9}">
      <dsp:nvSpPr>
        <dsp:cNvPr id="0" name=""/>
        <dsp:cNvSpPr/>
      </dsp:nvSpPr>
      <dsp:spPr>
        <a:xfrm>
          <a:off x="3490479" y="0"/>
          <a:ext cx="1391701" cy="916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1">
          <a:noAutofit/>
        </a:bodyPr>
        <a:lstStyle/>
        <a:p>
          <a:pPr lvl="0" algn="l" defTabSz="533400">
            <a:lnSpc>
              <a:spcPct val="90000"/>
            </a:lnSpc>
            <a:spcBef>
              <a:spcPct val="0"/>
            </a:spcBef>
            <a:spcAft>
              <a:spcPct val="35000"/>
            </a:spcAft>
          </a:pPr>
          <a:r>
            <a:rPr lang="en-GB" sz="1200" b="1" u="none" kern="1200" dirty="0" smtClean="0"/>
            <a:t>SGT-A35, Sitges, </a:t>
          </a:r>
        </a:p>
        <a:p>
          <a:pPr lvl="0" algn="l" defTabSz="533400">
            <a:lnSpc>
              <a:spcPct val="90000"/>
            </a:lnSpc>
            <a:spcBef>
              <a:spcPct val="0"/>
            </a:spcBef>
            <a:spcAft>
              <a:spcPct val="35000"/>
            </a:spcAft>
          </a:pPr>
          <a:r>
            <a:rPr lang="en-GB" sz="1200" b="1" u="none" kern="1200" dirty="0" smtClean="0"/>
            <a:t>26-27 April 2018</a:t>
          </a:r>
          <a:endParaRPr lang="en-GB" sz="1200" b="1" u="none" kern="1200" dirty="0"/>
        </a:p>
        <a:p>
          <a:pPr marL="57150" lvl="1" indent="-57150" algn="l" defTabSz="400050">
            <a:lnSpc>
              <a:spcPct val="90000"/>
            </a:lnSpc>
            <a:spcBef>
              <a:spcPct val="0"/>
            </a:spcBef>
            <a:spcAft>
              <a:spcPct val="15000"/>
            </a:spcAft>
            <a:buChar char="••"/>
          </a:pPr>
          <a:r>
            <a:rPr lang="en-GB" sz="900" b="0" kern="1200" dirty="0" smtClean="0"/>
            <a:t>Reports from the issues</a:t>
          </a:r>
          <a:endParaRPr lang="en-GB" sz="900" b="0" kern="1200" dirty="0"/>
        </a:p>
        <a:p>
          <a:pPr marL="57150" lvl="1" indent="-57150" algn="l" defTabSz="400050">
            <a:lnSpc>
              <a:spcPct val="90000"/>
            </a:lnSpc>
            <a:spcBef>
              <a:spcPct val="0"/>
            </a:spcBef>
            <a:spcAft>
              <a:spcPct val="15000"/>
            </a:spcAft>
            <a:buChar char="••"/>
          </a:pPr>
          <a:r>
            <a:rPr lang="en-GB" sz="900" b="0" kern="1200" dirty="0" smtClean="0"/>
            <a:t>Minutes</a:t>
          </a:r>
          <a:endParaRPr lang="en-GB" sz="900" b="0" kern="1200" dirty="0"/>
        </a:p>
      </dsp:txBody>
      <dsp:txXfrm>
        <a:off x="3490479" y="0"/>
        <a:ext cx="1391701" cy="916247"/>
      </dsp:txXfrm>
    </dsp:sp>
    <dsp:sp modelId="{308974C7-AFE0-4879-9426-6EE9049A5CBB}">
      <dsp:nvSpPr>
        <dsp:cNvPr id="0" name=""/>
        <dsp:cNvSpPr/>
      </dsp:nvSpPr>
      <dsp:spPr>
        <a:xfrm>
          <a:off x="4071799" y="1030778"/>
          <a:ext cx="229061" cy="229061"/>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BCEE0-15EB-4DCE-87BE-92B7DF931A46}">
      <dsp:nvSpPr>
        <dsp:cNvPr id="0" name=""/>
        <dsp:cNvSpPr/>
      </dsp:nvSpPr>
      <dsp:spPr>
        <a:xfrm>
          <a:off x="0" y="687185"/>
          <a:ext cx="5786777" cy="916247"/>
        </a:xfrm>
        <a:prstGeom prst="notchedRightArrow">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1F3203-B761-43E7-9DAF-E0F15F573187}">
      <dsp:nvSpPr>
        <dsp:cNvPr id="0" name=""/>
        <dsp:cNvSpPr/>
      </dsp:nvSpPr>
      <dsp:spPr>
        <a:xfrm>
          <a:off x="159" y="0"/>
          <a:ext cx="1331315" cy="916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1">
          <a:noAutofit/>
        </a:bodyPr>
        <a:lstStyle/>
        <a:p>
          <a:pPr lvl="0" algn="l" defTabSz="533400">
            <a:lnSpc>
              <a:spcPct val="90000"/>
            </a:lnSpc>
            <a:spcBef>
              <a:spcPct val="0"/>
            </a:spcBef>
            <a:spcAft>
              <a:spcPct val="35000"/>
            </a:spcAft>
          </a:pPr>
          <a:r>
            <a:rPr lang="en-GB" sz="1200" b="1" kern="1200" dirty="0" smtClean="0"/>
            <a:t>Issue collection </a:t>
          </a:r>
        </a:p>
        <a:p>
          <a:pPr lvl="0" algn="l" defTabSz="533400">
            <a:lnSpc>
              <a:spcPct val="90000"/>
            </a:lnSpc>
            <a:spcBef>
              <a:spcPct val="0"/>
            </a:spcBef>
            <a:spcAft>
              <a:spcPct val="35000"/>
            </a:spcAft>
          </a:pPr>
          <a:r>
            <a:rPr lang="en-GB" sz="1200" b="1" kern="1200" dirty="0" smtClean="0"/>
            <a:t>(in progress</a:t>
          </a:r>
          <a:r>
            <a:rPr lang="en-GB" sz="900" b="1" kern="1200" dirty="0" smtClean="0"/>
            <a:t>)</a:t>
          </a:r>
          <a:endParaRPr lang="en-GB" sz="900" b="1" kern="1200" dirty="0"/>
        </a:p>
        <a:p>
          <a:pPr marL="57150" lvl="1" indent="-57150" algn="l" defTabSz="400050">
            <a:lnSpc>
              <a:spcPct val="90000"/>
            </a:lnSpc>
            <a:spcBef>
              <a:spcPct val="0"/>
            </a:spcBef>
            <a:spcAft>
              <a:spcPct val="15000"/>
            </a:spcAft>
            <a:buChar char="••"/>
          </a:pPr>
          <a:r>
            <a:rPr lang="en-GB" sz="900" kern="1200" dirty="0" smtClean="0"/>
            <a:t>Compilation of the data</a:t>
          </a:r>
          <a:endParaRPr lang="en-GB" sz="900" kern="1200" dirty="0"/>
        </a:p>
        <a:p>
          <a:pPr marL="57150" lvl="1" indent="-57150" algn="l" defTabSz="400050">
            <a:lnSpc>
              <a:spcPct val="90000"/>
            </a:lnSpc>
            <a:spcBef>
              <a:spcPct val="0"/>
            </a:spcBef>
            <a:spcAft>
              <a:spcPct val="15000"/>
            </a:spcAft>
            <a:buChar char="••"/>
          </a:pPr>
          <a:r>
            <a:rPr lang="en-GB" sz="900" kern="1200" dirty="0" smtClean="0"/>
            <a:t>Teleconference call</a:t>
          </a:r>
          <a:endParaRPr lang="en-GB" sz="900" kern="1200" dirty="0"/>
        </a:p>
      </dsp:txBody>
      <dsp:txXfrm>
        <a:off x="159" y="0"/>
        <a:ext cx="1331315" cy="916247"/>
      </dsp:txXfrm>
    </dsp:sp>
    <dsp:sp modelId="{956B831A-41E4-485A-BB60-F4E1F338734A}">
      <dsp:nvSpPr>
        <dsp:cNvPr id="0" name=""/>
        <dsp:cNvSpPr/>
      </dsp:nvSpPr>
      <dsp:spPr>
        <a:xfrm>
          <a:off x="551285" y="1030778"/>
          <a:ext cx="229061" cy="229061"/>
        </a:xfrm>
        <a:prstGeom prst="ellipse">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79DA60-6CE4-4E49-BBFC-D646D2F20E74}">
      <dsp:nvSpPr>
        <dsp:cNvPr id="0" name=""/>
        <dsp:cNvSpPr/>
      </dsp:nvSpPr>
      <dsp:spPr>
        <a:xfrm>
          <a:off x="1375150" y="1374370"/>
          <a:ext cx="2095616" cy="916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1">
          <a:noAutofit/>
        </a:bodyPr>
        <a:lstStyle/>
        <a:p>
          <a:pPr lvl="0" algn="l" defTabSz="533400">
            <a:lnSpc>
              <a:spcPct val="90000"/>
            </a:lnSpc>
            <a:spcBef>
              <a:spcPct val="0"/>
            </a:spcBef>
            <a:spcAft>
              <a:spcPct val="35000"/>
            </a:spcAft>
          </a:pPr>
          <a:r>
            <a:rPr lang="en-GB" sz="1200" b="1" kern="1200" dirty="0" smtClean="0"/>
            <a:t>Steering committee</a:t>
          </a:r>
        </a:p>
        <a:p>
          <a:pPr lvl="0" algn="l" defTabSz="533400">
            <a:lnSpc>
              <a:spcPct val="90000"/>
            </a:lnSpc>
            <a:spcBef>
              <a:spcPct val="0"/>
            </a:spcBef>
            <a:spcAft>
              <a:spcPct val="35000"/>
            </a:spcAft>
          </a:pPr>
          <a:r>
            <a:rPr lang="en-GB" sz="1200" b="1" kern="1200" dirty="0" smtClean="0"/>
            <a:t>Florence 31 January 2018</a:t>
          </a:r>
          <a:endParaRPr lang="en-GB" sz="1200" b="1" kern="1200" dirty="0"/>
        </a:p>
        <a:p>
          <a:pPr marL="57150" lvl="1" indent="-57150" algn="l" defTabSz="400050">
            <a:lnSpc>
              <a:spcPct val="90000"/>
            </a:lnSpc>
            <a:spcBef>
              <a:spcPct val="0"/>
            </a:spcBef>
            <a:spcAft>
              <a:spcPct val="15000"/>
            </a:spcAft>
            <a:buChar char="••"/>
          </a:pPr>
          <a:r>
            <a:rPr lang="en-GB" sz="900" kern="1200" dirty="0" smtClean="0"/>
            <a:t>Sort the issues</a:t>
          </a:r>
          <a:endParaRPr lang="en-GB" sz="900" kern="1200" dirty="0"/>
        </a:p>
        <a:p>
          <a:pPr marL="57150" lvl="1" indent="-57150" algn="l" defTabSz="400050">
            <a:lnSpc>
              <a:spcPct val="90000"/>
            </a:lnSpc>
            <a:spcBef>
              <a:spcPct val="0"/>
            </a:spcBef>
            <a:spcAft>
              <a:spcPct val="15000"/>
            </a:spcAft>
            <a:buChar char="••"/>
          </a:pPr>
          <a:r>
            <a:rPr lang="en-GB" sz="900" kern="1200" dirty="0" smtClean="0"/>
            <a:t>Issues send to GE and ISPs</a:t>
          </a:r>
          <a:endParaRPr lang="en-GB" sz="900" kern="1200" dirty="0"/>
        </a:p>
        <a:p>
          <a:pPr marL="57150" lvl="1" indent="-57150" algn="l" defTabSz="400050">
            <a:lnSpc>
              <a:spcPct val="90000"/>
            </a:lnSpc>
            <a:spcBef>
              <a:spcPct val="0"/>
            </a:spcBef>
            <a:spcAft>
              <a:spcPct val="15000"/>
            </a:spcAft>
            <a:buChar char="••"/>
          </a:pPr>
          <a:r>
            <a:rPr lang="en-GB" sz="900" kern="1200" dirty="0" smtClean="0"/>
            <a:t>GE’ and ISPs answers to Users</a:t>
          </a:r>
          <a:endParaRPr lang="en-GB" sz="900" kern="1200" dirty="0"/>
        </a:p>
      </dsp:txBody>
      <dsp:txXfrm>
        <a:off x="1375150" y="1374370"/>
        <a:ext cx="2095616" cy="916247"/>
      </dsp:txXfrm>
    </dsp:sp>
    <dsp:sp modelId="{F3F25EC4-3704-4BCD-8E43-D75F4AE3193E}">
      <dsp:nvSpPr>
        <dsp:cNvPr id="0" name=""/>
        <dsp:cNvSpPr/>
      </dsp:nvSpPr>
      <dsp:spPr>
        <a:xfrm>
          <a:off x="2308427" y="1030778"/>
          <a:ext cx="229061" cy="22906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09025F-1B63-4C53-9A33-91424135B569}">
      <dsp:nvSpPr>
        <dsp:cNvPr id="0" name=""/>
        <dsp:cNvSpPr/>
      </dsp:nvSpPr>
      <dsp:spPr>
        <a:xfrm>
          <a:off x="3514443" y="0"/>
          <a:ext cx="1693496" cy="916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1">
          <a:noAutofit/>
        </a:bodyPr>
        <a:lstStyle/>
        <a:p>
          <a:pPr lvl="0" algn="l" defTabSz="533400">
            <a:lnSpc>
              <a:spcPct val="90000"/>
            </a:lnSpc>
            <a:spcBef>
              <a:spcPct val="0"/>
            </a:spcBef>
            <a:spcAft>
              <a:spcPct val="35000"/>
            </a:spcAft>
          </a:pPr>
          <a:r>
            <a:rPr lang="en-GB" sz="1200" b="1" kern="1200" dirty="0" smtClean="0"/>
            <a:t>LM2500 UGM 2018, Berlin, 20-21 June 2018</a:t>
          </a:r>
          <a:endParaRPr lang="en-GB" sz="1200" b="1" kern="1200" dirty="0"/>
        </a:p>
        <a:p>
          <a:pPr marL="57150" lvl="1" indent="-57150" algn="l" defTabSz="400050">
            <a:lnSpc>
              <a:spcPct val="90000"/>
            </a:lnSpc>
            <a:spcBef>
              <a:spcPct val="0"/>
            </a:spcBef>
            <a:spcAft>
              <a:spcPct val="15000"/>
            </a:spcAft>
            <a:buChar char="••"/>
          </a:pPr>
          <a:r>
            <a:rPr lang="en-GB" sz="900" b="0" kern="1200" dirty="0" smtClean="0"/>
            <a:t>Reports from the issues</a:t>
          </a:r>
          <a:endParaRPr lang="en-GB" sz="900" b="0" kern="1200" dirty="0"/>
        </a:p>
        <a:p>
          <a:pPr marL="57150" lvl="1" indent="-57150" algn="l" defTabSz="400050">
            <a:lnSpc>
              <a:spcPct val="90000"/>
            </a:lnSpc>
            <a:spcBef>
              <a:spcPct val="0"/>
            </a:spcBef>
            <a:spcAft>
              <a:spcPct val="15000"/>
            </a:spcAft>
            <a:buChar char="••"/>
          </a:pPr>
          <a:r>
            <a:rPr lang="en-GB" sz="900" b="0" kern="1200" dirty="0" smtClean="0"/>
            <a:t>Minutes</a:t>
          </a:r>
          <a:endParaRPr lang="en-GB" sz="900" b="0" kern="1200" dirty="0"/>
        </a:p>
      </dsp:txBody>
      <dsp:txXfrm>
        <a:off x="3514443" y="0"/>
        <a:ext cx="1693496" cy="916247"/>
      </dsp:txXfrm>
    </dsp:sp>
    <dsp:sp modelId="{40582929-2214-4790-8BE2-B4F9BBBAF817}">
      <dsp:nvSpPr>
        <dsp:cNvPr id="0" name=""/>
        <dsp:cNvSpPr/>
      </dsp:nvSpPr>
      <dsp:spPr>
        <a:xfrm>
          <a:off x="4246660" y="1030778"/>
          <a:ext cx="229061" cy="229061"/>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418E0-F468-460D-8BDD-15D64452C357}">
      <dsp:nvSpPr>
        <dsp:cNvPr id="0" name=""/>
        <dsp:cNvSpPr/>
      </dsp:nvSpPr>
      <dsp:spPr>
        <a:xfrm>
          <a:off x="2640" y="265051"/>
          <a:ext cx="1350652" cy="27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lvl="0" algn="r" defTabSz="622300">
            <a:lnSpc>
              <a:spcPct val="90000"/>
            </a:lnSpc>
            <a:spcBef>
              <a:spcPct val="0"/>
            </a:spcBef>
            <a:spcAft>
              <a:spcPct val="35000"/>
            </a:spcAft>
          </a:pPr>
          <a:r>
            <a:rPr lang="en-GB" sz="1400" kern="1200" dirty="0" smtClean="0"/>
            <a:t>Prognostics</a:t>
          </a:r>
          <a:endParaRPr lang="en-GB" sz="1400" kern="1200" dirty="0"/>
        </a:p>
      </dsp:txBody>
      <dsp:txXfrm>
        <a:off x="2640" y="265051"/>
        <a:ext cx="1350652" cy="277200"/>
      </dsp:txXfrm>
    </dsp:sp>
    <dsp:sp modelId="{7B83CDED-53C1-493A-B584-69CBF2194B86}">
      <dsp:nvSpPr>
        <dsp:cNvPr id="0" name=""/>
        <dsp:cNvSpPr/>
      </dsp:nvSpPr>
      <dsp:spPr>
        <a:xfrm>
          <a:off x="1353293" y="148107"/>
          <a:ext cx="270130" cy="511087"/>
        </a:xfrm>
        <a:prstGeom prst="leftBrace">
          <a:avLst>
            <a:gd name="adj1" fmla="val 35000"/>
            <a:gd name="adj2" fmla="val 5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C47362-0251-4BD6-920E-4DCDDA7DB689}">
      <dsp:nvSpPr>
        <dsp:cNvPr id="0" name=""/>
        <dsp:cNvSpPr/>
      </dsp:nvSpPr>
      <dsp:spPr>
        <a:xfrm>
          <a:off x="1731475" y="148107"/>
          <a:ext cx="3673774" cy="511087"/>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t>See if the algorithm can predict the event</a:t>
          </a:r>
          <a:endParaRPr lang="en-GB" sz="1400" kern="1200" dirty="0"/>
        </a:p>
        <a:p>
          <a:pPr marL="114300" lvl="1" indent="-114300" algn="l" defTabSz="622300">
            <a:lnSpc>
              <a:spcPct val="90000"/>
            </a:lnSpc>
            <a:spcBef>
              <a:spcPct val="0"/>
            </a:spcBef>
            <a:spcAft>
              <a:spcPct val="15000"/>
            </a:spcAft>
            <a:buChar char="••"/>
          </a:pPr>
          <a:r>
            <a:rPr lang="en-GB" sz="1400" kern="1200" dirty="0" smtClean="0"/>
            <a:t>Try to forecast the event</a:t>
          </a:r>
          <a:endParaRPr lang="en-GB" sz="1400" kern="1200" dirty="0"/>
        </a:p>
      </dsp:txBody>
      <dsp:txXfrm>
        <a:off x="1731475" y="148107"/>
        <a:ext cx="3673774" cy="511087"/>
      </dsp:txXfrm>
    </dsp:sp>
    <dsp:sp modelId="{E4BACE3C-5AE5-4953-8A09-125E906C4736}">
      <dsp:nvSpPr>
        <dsp:cNvPr id="0" name=""/>
        <dsp:cNvSpPr/>
      </dsp:nvSpPr>
      <dsp:spPr>
        <a:xfrm>
          <a:off x="2640" y="826538"/>
          <a:ext cx="1350652" cy="27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lvl="0" algn="r" defTabSz="622300">
            <a:lnSpc>
              <a:spcPct val="90000"/>
            </a:lnSpc>
            <a:spcBef>
              <a:spcPct val="0"/>
            </a:spcBef>
            <a:spcAft>
              <a:spcPct val="35000"/>
            </a:spcAft>
          </a:pPr>
          <a:r>
            <a:rPr lang="en-GB" sz="1400" kern="1200" dirty="0" smtClean="0"/>
            <a:t>Statistical</a:t>
          </a:r>
          <a:endParaRPr lang="en-GB" sz="1400" kern="1200" dirty="0"/>
        </a:p>
      </dsp:txBody>
      <dsp:txXfrm>
        <a:off x="2640" y="826538"/>
        <a:ext cx="1350652" cy="277200"/>
      </dsp:txXfrm>
    </dsp:sp>
    <dsp:sp modelId="{241E0EAA-11E8-4342-AF46-C0C614FE35A5}">
      <dsp:nvSpPr>
        <dsp:cNvPr id="0" name=""/>
        <dsp:cNvSpPr/>
      </dsp:nvSpPr>
      <dsp:spPr>
        <a:xfrm>
          <a:off x="1353293" y="709594"/>
          <a:ext cx="270130" cy="511087"/>
        </a:xfrm>
        <a:prstGeom prst="leftBrace">
          <a:avLst>
            <a:gd name="adj1" fmla="val 35000"/>
            <a:gd name="adj2" fmla="val 5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A4E505-4A88-4304-B2C1-FC0E380C81D2}">
      <dsp:nvSpPr>
        <dsp:cNvPr id="0" name=""/>
        <dsp:cNvSpPr/>
      </dsp:nvSpPr>
      <dsp:spPr>
        <a:xfrm>
          <a:off x="1731475" y="709594"/>
          <a:ext cx="3673774" cy="511087"/>
        </a:xfrm>
        <a:prstGeom prst="rect">
          <a:avLst/>
        </a:prstGeom>
        <a:solidFill>
          <a:schemeClr val="accent1">
            <a:shade val="80000"/>
            <a:hueOff val="396914"/>
            <a:satOff val="-45963"/>
            <a:lumOff val="226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t>Find critical factors</a:t>
          </a:r>
          <a:endParaRPr lang="en-GB" sz="1400" kern="1200" dirty="0"/>
        </a:p>
        <a:p>
          <a:pPr marL="114300" lvl="1" indent="-114300" algn="l" defTabSz="622300">
            <a:lnSpc>
              <a:spcPct val="90000"/>
            </a:lnSpc>
            <a:spcBef>
              <a:spcPct val="0"/>
            </a:spcBef>
            <a:spcAft>
              <a:spcPct val="15000"/>
            </a:spcAft>
            <a:buChar char="••"/>
          </a:pPr>
          <a:r>
            <a:rPr lang="en-GB" sz="1400" kern="1200" dirty="0" smtClean="0"/>
            <a:t>Understand the physics behind</a:t>
          </a:r>
          <a:endParaRPr lang="en-GB" sz="1400" kern="1200" dirty="0"/>
        </a:p>
      </dsp:txBody>
      <dsp:txXfrm>
        <a:off x="1731475" y="709594"/>
        <a:ext cx="3673774" cy="511087"/>
      </dsp:txXfrm>
    </dsp:sp>
    <dsp:sp modelId="{16646AAC-91C9-43D3-AD31-EABFABD10BDB}">
      <dsp:nvSpPr>
        <dsp:cNvPr id="0" name=""/>
        <dsp:cNvSpPr/>
      </dsp:nvSpPr>
      <dsp:spPr>
        <a:xfrm>
          <a:off x="2640" y="1388026"/>
          <a:ext cx="1350652" cy="27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lvl="0" algn="r" defTabSz="622300">
            <a:lnSpc>
              <a:spcPct val="90000"/>
            </a:lnSpc>
            <a:spcBef>
              <a:spcPct val="0"/>
            </a:spcBef>
            <a:spcAft>
              <a:spcPct val="35000"/>
            </a:spcAft>
          </a:pPr>
          <a:r>
            <a:rPr lang="en-GB" sz="1400" kern="1200" dirty="0" smtClean="0"/>
            <a:t>Critical sites</a:t>
          </a:r>
          <a:endParaRPr lang="en-GB" sz="1400" kern="1200" dirty="0"/>
        </a:p>
      </dsp:txBody>
      <dsp:txXfrm>
        <a:off x="2640" y="1388026"/>
        <a:ext cx="1350652" cy="277200"/>
      </dsp:txXfrm>
    </dsp:sp>
    <dsp:sp modelId="{38A21939-852E-4454-9BF6-91369E9DF03A}">
      <dsp:nvSpPr>
        <dsp:cNvPr id="0" name=""/>
        <dsp:cNvSpPr/>
      </dsp:nvSpPr>
      <dsp:spPr>
        <a:xfrm>
          <a:off x="1353293" y="1271082"/>
          <a:ext cx="270130" cy="511087"/>
        </a:xfrm>
        <a:prstGeom prst="leftBrace">
          <a:avLst>
            <a:gd name="adj1" fmla="val 35000"/>
            <a:gd name="adj2" fmla="val 50000"/>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AB73AE-1E45-42E2-831C-48FA01D6C953}">
      <dsp:nvSpPr>
        <dsp:cNvPr id="0" name=""/>
        <dsp:cNvSpPr/>
      </dsp:nvSpPr>
      <dsp:spPr>
        <a:xfrm>
          <a:off x="1731475" y="1271082"/>
          <a:ext cx="3673774" cy="511087"/>
        </a:xfrm>
        <a:prstGeom prst="rect">
          <a:avLst/>
        </a:prstGeom>
        <a:solidFill>
          <a:schemeClr val="accent1">
            <a:shade val="80000"/>
            <a:hueOff val="793827"/>
            <a:satOff val="-91927"/>
            <a:lumOff val="452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t>Identifying unusually vulnerable sites</a:t>
          </a:r>
          <a:endParaRPr lang="en-GB" sz="1400" kern="1200" dirty="0"/>
        </a:p>
        <a:p>
          <a:pPr marL="114300" lvl="1" indent="-114300" algn="l" defTabSz="622300">
            <a:lnSpc>
              <a:spcPct val="90000"/>
            </a:lnSpc>
            <a:spcBef>
              <a:spcPct val="0"/>
            </a:spcBef>
            <a:spcAft>
              <a:spcPct val="15000"/>
            </a:spcAft>
            <a:buChar char="••"/>
          </a:pPr>
          <a:r>
            <a:rPr lang="en-GB" sz="1400" kern="1200" dirty="0" smtClean="0"/>
            <a:t>Targeted measures</a:t>
          </a:r>
          <a:endParaRPr lang="en-GB" sz="1400" kern="1200" dirty="0"/>
        </a:p>
      </dsp:txBody>
      <dsp:txXfrm>
        <a:off x="1731475" y="1271082"/>
        <a:ext cx="3673774" cy="5110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DFF2D-84BD-4023-A004-9DB344CFB9BD}">
      <dsp:nvSpPr>
        <dsp:cNvPr id="0" name=""/>
        <dsp:cNvSpPr/>
      </dsp:nvSpPr>
      <dsp:spPr>
        <a:xfrm>
          <a:off x="0" y="687185"/>
          <a:ext cx="5426364" cy="916247"/>
        </a:xfrm>
        <a:prstGeom prst="notchedRightArrow">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A2B66A-D114-44DC-B8E8-4BE1BB36F0AE}">
      <dsp:nvSpPr>
        <dsp:cNvPr id="0" name=""/>
        <dsp:cNvSpPr/>
      </dsp:nvSpPr>
      <dsp:spPr>
        <a:xfrm>
          <a:off x="1546" y="0"/>
          <a:ext cx="1351758" cy="916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1">
          <a:noAutofit/>
        </a:bodyPr>
        <a:lstStyle/>
        <a:p>
          <a:pPr lvl="0" algn="l" defTabSz="533400">
            <a:lnSpc>
              <a:spcPct val="90000"/>
            </a:lnSpc>
            <a:spcBef>
              <a:spcPct val="0"/>
            </a:spcBef>
            <a:spcAft>
              <a:spcPct val="35000"/>
            </a:spcAft>
          </a:pPr>
          <a:r>
            <a:rPr lang="en-GB" sz="1200" b="1" kern="1200" dirty="0" smtClean="0"/>
            <a:t>Issue collection </a:t>
          </a:r>
        </a:p>
        <a:p>
          <a:pPr lvl="0" algn="l" defTabSz="533400">
            <a:lnSpc>
              <a:spcPct val="90000"/>
            </a:lnSpc>
            <a:spcBef>
              <a:spcPct val="0"/>
            </a:spcBef>
            <a:spcAft>
              <a:spcPct val="35000"/>
            </a:spcAft>
          </a:pPr>
          <a:r>
            <a:rPr lang="en-GB" sz="1200" b="1" kern="1200" dirty="0" smtClean="0"/>
            <a:t>(in progress)</a:t>
          </a:r>
          <a:endParaRPr lang="en-GB" sz="1200" b="1" kern="1200" dirty="0"/>
        </a:p>
        <a:p>
          <a:pPr marL="57150" lvl="1" indent="-57150" algn="l" defTabSz="400050">
            <a:lnSpc>
              <a:spcPct val="90000"/>
            </a:lnSpc>
            <a:spcBef>
              <a:spcPct val="0"/>
            </a:spcBef>
            <a:spcAft>
              <a:spcPct val="15000"/>
            </a:spcAft>
            <a:buChar char="••"/>
          </a:pPr>
          <a:r>
            <a:rPr lang="en-GB" sz="900" kern="1200" dirty="0" smtClean="0"/>
            <a:t>Reminder</a:t>
          </a:r>
          <a:endParaRPr lang="en-GB" sz="900" kern="1200" dirty="0"/>
        </a:p>
        <a:p>
          <a:pPr marL="57150" lvl="1" indent="-57150" algn="l" defTabSz="400050">
            <a:lnSpc>
              <a:spcPct val="90000"/>
            </a:lnSpc>
            <a:spcBef>
              <a:spcPct val="0"/>
            </a:spcBef>
            <a:spcAft>
              <a:spcPct val="15000"/>
            </a:spcAft>
            <a:buChar char="••"/>
          </a:pPr>
          <a:r>
            <a:rPr lang="en-GB" sz="900" kern="1200" dirty="0" smtClean="0"/>
            <a:t>Teleconference call</a:t>
          </a:r>
          <a:endParaRPr lang="en-GB" sz="900" kern="1200" dirty="0"/>
        </a:p>
      </dsp:txBody>
      <dsp:txXfrm>
        <a:off x="1546" y="0"/>
        <a:ext cx="1351758" cy="916247"/>
      </dsp:txXfrm>
    </dsp:sp>
    <dsp:sp modelId="{88D9C4B1-2C58-4061-8C5D-5D7687F69609}">
      <dsp:nvSpPr>
        <dsp:cNvPr id="0" name=""/>
        <dsp:cNvSpPr/>
      </dsp:nvSpPr>
      <dsp:spPr>
        <a:xfrm>
          <a:off x="562894" y="1030778"/>
          <a:ext cx="229061" cy="229061"/>
        </a:xfrm>
        <a:prstGeom prst="ellipse">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8FAC0E-93B0-469D-81AF-06146C592C17}">
      <dsp:nvSpPr>
        <dsp:cNvPr id="0" name=""/>
        <dsp:cNvSpPr/>
      </dsp:nvSpPr>
      <dsp:spPr>
        <a:xfrm>
          <a:off x="1390564" y="1374370"/>
          <a:ext cx="2062655" cy="916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1">
          <a:noAutofit/>
        </a:bodyPr>
        <a:lstStyle/>
        <a:p>
          <a:pPr lvl="0" algn="l" defTabSz="533400">
            <a:lnSpc>
              <a:spcPct val="90000"/>
            </a:lnSpc>
            <a:spcBef>
              <a:spcPct val="0"/>
            </a:spcBef>
            <a:spcAft>
              <a:spcPct val="35000"/>
            </a:spcAft>
          </a:pPr>
          <a:r>
            <a:rPr lang="en-GB" sz="1200" b="1" kern="1200" dirty="0" smtClean="0"/>
            <a:t>Steering committee Florence 31 January 2018</a:t>
          </a:r>
        </a:p>
        <a:p>
          <a:pPr marL="57150" lvl="1" indent="-57150" algn="l" defTabSz="400050">
            <a:lnSpc>
              <a:spcPct val="90000"/>
            </a:lnSpc>
            <a:spcBef>
              <a:spcPct val="0"/>
            </a:spcBef>
            <a:spcAft>
              <a:spcPct val="15000"/>
            </a:spcAft>
            <a:buChar char="••"/>
          </a:pPr>
          <a:r>
            <a:rPr lang="en-GB" sz="900" kern="1200" dirty="0" smtClean="0"/>
            <a:t>Sort the issues</a:t>
          </a:r>
          <a:endParaRPr lang="en-GB" sz="900" kern="1200" dirty="0"/>
        </a:p>
        <a:p>
          <a:pPr marL="57150" lvl="1" indent="-57150" algn="l" defTabSz="400050">
            <a:lnSpc>
              <a:spcPct val="90000"/>
            </a:lnSpc>
            <a:spcBef>
              <a:spcPct val="0"/>
            </a:spcBef>
            <a:spcAft>
              <a:spcPct val="15000"/>
            </a:spcAft>
            <a:buChar char="••"/>
          </a:pPr>
          <a:r>
            <a:rPr lang="en-GB" sz="900" kern="1200" dirty="0" smtClean="0"/>
            <a:t>Issues send to Siemens and ISPs</a:t>
          </a:r>
          <a:endParaRPr lang="en-GB" sz="900" kern="1200" dirty="0"/>
        </a:p>
        <a:p>
          <a:pPr marL="57150" lvl="1" indent="-57150" algn="l" defTabSz="400050">
            <a:lnSpc>
              <a:spcPct val="90000"/>
            </a:lnSpc>
            <a:spcBef>
              <a:spcPct val="0"/>
            </a:spcBef>
            <a:spcAft>
              <a:spcPct val="15000"/>
            </a:spcAft>
            <a:buChar char="••"/>
          </a:pPr>
          <a:r>
            <a:rPr lang="en-GB" sz="900" kern="1200" dirty="0" smtClean="0"/>
            <a:t>Siemens’ and ISPs answers to Users</a:t>
          </a:r>
          <a:endParaRPr lang="en-GB" sz="900" kern="1200" dirty="0"/>
        </a:p>
      </dsp:txBody>
      <dsp:txXfrm>
        <a:off x="1390564" y="1374370"/>
        <a:ext cx="2062655" cy="916247"/>
      </dsp:txXfrm>
    </dsp:sp>
    <dsp:sp modelId="{FCA9D0AB-0CC6-4874-9652-4E2C644D60F6}">
      <dsp:nvSpPr>
        <dsp:cNvPr id="0" name=""/>
        <dsp:cNvSpPr/>
      </dsp:nvSpPr>
      <dsp:spPr>
        <a:xfrm>
          <a:off x="2307361" y="1030778"/>
          <a:ext cx="229061" cy="22906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A3D2AB-4E58-4DB6-BC71-A1EE110BC8D9}">
      <dsp:nvSpPr>
        <dsp:cNvPr id="0" name=""/>
        <dsp:cNvSpPr/>
      </dsp:nvSpPr>
      <dsp:spPr>
        <a:xfrm>
          <a:off x="3490479" y="0"/>
          <a:ext cx="1391701" cy="916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1">
          <a:noAutofit/>
        </a:bodyPr>
        <a:lstStyle/>
        <a:p>
          <a:pPr lvl="0" algn="l" defTabSz="533400">
            <a:lnSpc>
              <a:spcPct val="90000"/>
            </a:lnSpc>
            <a:spcBef>
              <a:spcPct val="0"/>
            </a:spcBef>
            <a:spcAft>
              <a:spcPct val="35000"/>
            </a:spcAft>
          </a:pPr>
          <a:r>
            <a:rPr lang="en-GB" sz="1200" b="1" u="none" kern="1200" dirty="0" smtClean="0"/>
            <a:t>SGT-A35, Sitges, </a:t>
          </a:r>
        </a:p>
        <a:p>
          <a:pPr lvl="0" algn="l" defTabSz="533400">
            <a:lnSpc>
              <a:spcPct val="90000"/>
            </a:lnSpc>
            <a:spcBef>
              <a:spcPct val="0"/>
            </a:spcBef>
            <a:spcAft>
              <a:spcPct val="35000"/>
            </a:spcAft>
          </a:pPr>
          <a:r>
            <a:rPr lang="en-GB" sz="1200" b="1" u="none" kern="1200" dirty="0" smtClean="0"/>
            <a:t>26-27 April 2018</a:t>
          </a:r>
          <a:endParaRPr lang="en-GB" sz="1200" b="1" u="none" kern="1200" dirty="0"/>
        </a:p>
        <a:p>
          <a:pPr marL="57150" lvl="1" indent="-57150" algn="l" defTabSz="400050">
            <a:lnSpc>
              <a:spcPct val="90000"/>
            </a:lnSpc>
            <a:spcBef>
              <a:spcPct val="0"/>
            </a:spcBef>
            <a:spcAft>
              <a:spcPct val="15000"/>
            </a:spcAft>
            <a:buChar char="••"/>
          </a:pPr>
          <a:r>
            <a:rPr lang="en-GB" sz="900" b="0" kern="1200" dirty="0" smtClean="0"/>
            <a:t>Reports from the issues</a:t>
          </a:r>
          <a:endParaRPr lang="en-GB" sz="900" b="0" kern="1200" dirty="0"/>
        </a:p>
        <a:p>
          <a:pPr marL="57150" lvl="1" indent="-57150" algn="l" defTabSz="400050">
            <a:lnSpc>
              <a:spcPct val="90000"/>
            </a:lnSpc>
            <a:spcBef>
              <a:spcPct val="0"/>
            </a:spcBef>
            <a:spcAft>
              <a:spcPct val="15000"/>
            </a:spcAft>
            <a:buChar char="••"/>
          </a:pPr>
          <a:r>
            <a:rPr lang="en-GB" sz="900" b="0" kern="1200" dirty="0" smtClean="0"/>
            <a:t>Minutes</a:t>
          </a:r>
          <a:endParaRPr lang="en-GB" sz="900" b="0" kern="1200" dirty="0"/>
        </a:p>
      </dsp:txBody>
      <dsp:txXfrm>
        <a:off x="3490479" y="0"/>
        <a:ext cx="1391701" cy="916247"/>
      </dsp:txXfrm>
    </dsp:sp>
    <dsp:sp modelId="{308974C7-AFE0-4879-9426-6EE9049A5CBB}">
      <dsp:nvSpPr>
        <dsp:cNvPr id="0" name=""/>
        <dsp:cNvSpPr/>
      </dsp:nvSpPr>
      <dsp:spPr>
        <a:xfrm>
          <a:off x="4071799" y="1030778"/>
          <a:ext cx="229061" cy="229061"/>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BCEE0-15EB-4DCE-87BE-92B7DF931A46}">
      <dsp:nvSpPr>
        <dsp:cNvPr id="0" name=""/>
        <dsp:cNvSpPr/>
      </dsp:nvSpPr>
      <dsp:spPr>
        <a:xfrm>
          <a:off x="0" y="687185"/>
          <a:ext cx="5786777" cy="916247"/>
        </a:xfrm>
        <a:prstGeom prst="notchedRightArrow">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1F3203-B761-43E7-9DAF-E0F15F573187}">
      <dsp:nvSpPr>
        <dsp:cNvPr id="0" name=""/>
        <dsp:cNvSpPr/>
      </dsp:nvSpPr>
      <dsp:spPr>
        <a:xfrm>
          <a:off x="159" y="0"/>
          <a:ext cx="1331315" cy="916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1">
          <a:noAutofit/>
        </a:bodyPr>
        <a:lstStyle/>
        <a:p>
          <a:pPr lvl="0" algn="l" defTabSz="533400">
            <a:lnSpc>
              <a:spcPct val="90000"/>
            </a:lnSpc>
            <a:spcBef>
              <a:spcPct val="0"/>
            </a:spcBef>
            <a:spcAft>
              <a:spcPct val="35000"/>
            </a:spcAft>
          </a:pPr>
          <a:r>
            <a:rPr lang="en-GB" sz="1200" b="1" kern="1200" dirty="0" smtClean="0"/>
            <a:t>Issue collection </a:t>
          </a:r>
        </a:p>
        <a:p>
          <a:pPr lvl="0" algn="l" defTabSz="533400">
            <a:lnSpc>
              <a:spcPct val="90000"/>
            </a:lnSpc>
            <a:spcBef>
              <a:spcPct val="0"/>
            </a:spcBef>
            <a:spcAft>
              <a:spcPct val="35000"/>
            </a:spcAft>
          </a:pPr>
          <a:r>
            <a:rPr lang="en-GB" sz="1200" b="1" kern="1200" dirty="0" smtClean="0"/>
            <a:t>(in progress</a:t>
          </a:r>
          <a:r>
            <a:rPr lang="en-GB" sz="900" b="1" kern="1200" dirty="0" smtClean="0"/>
            <a:t>)</a:t>
          </a:r>
          <a:endParaRPr lang="en-GB" sz="900" b="1" kern="1200" dirty="0"/>
        </a:p>
        <a:p>
          <a:pPr marL="57150" lvl="1" indent="-57150" algn="l" defTabSz="400050">
            <a:lnSpc>
              <a:spcPct val="90000"/>
            </a:lnSpc>
            <a:spcBef>
              <a:spcPct val="0"/>
            </a:spcBef>
            <a:spcAft>
              <a:spcPct val="15000"/>
            </a:spcAft>
            <a:buChar char="••"/>
          </a:pPr>
          <a:r>
            <a:rPr lang="en-GB" sz="900" kern="1200" dirty="0" smtClean="0"/>
            <a:t>Compilation of the data</a:t>
          </a:r>
          <a:endParaRPr lang="en-GB" sz="900" kern="1200" dirty="0"/>
        </a:p>
        <a:p>
          <a:pPr marL="57150" lvl="1" indent="-57150" algn="l" defTabSz="400050">
            <a:lnSpc>
              <a:spcPct val="90000"/>
            </a:lnSpc>
            <a:spcBef>
              <a:spcPct val="0"/>
            </a:spcBef>
            <a:spcAft>
              <a:spcPct val="15000"/>
            </a:spcAft>
            <a:buChar char="••"/>
          </a:pPr>
          <a:r>
            <a:rPr lang="en-GB" sz="900" kern="1200" dirty="0" smtClean="0"/>
            <a:t>Teleconference call</a:t>
          </a:r>
          <a:endParaRPr lang="en-GB" sz="900" kern="1200" dirty="0"/>
        </a:p>
      </dsp:txBody>
      <dsp:txXfrm>
        <a:off x="159" y="0"/>
        <a:ext cx="1331315" cy="916247"/>
      </dsp:txXfrm>
    </dsp:sp>
    <dsp:sp modelId="{956B831A-41E4-485A-BB60-F4E1F338734A}">
      <dsp:nvSpPr>
        <dsp:cNvPr id="0" name=""/>
        <dsp:cNvSpPr/>
      </dsp:nvSpPr>
      <dsp:spPr>
        <a:xfrm>
          <a:off x="551285" y="1030778"/>
          <a:ext cx="229061" cy="229061"/>
        </a:xfrm>
        <a:prstGeom prst="ellipse">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79DA60-6CE4-4E49-BBFC-D646D2F20E74}">
      <dsp:nvSpPr>
        <dsp:cNvPr id="0" name=""/>
        <dsp:cNvSpPr/>
      </dsp:nvSpPr>
      <dsp:spPr>
        <a:xfrm>
          <a:off x="1375150" y="1374370"/>
          <a:ext cx="2095616" cy="916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1">
          <a:noAutofit/>
        </a:bodyPr>
        <a:lstStyle/>
        <a:p>
          <a:pPr lvl="0" algn="l" defTabSz="533400">
            <a:lnSpc>
              <a:spcPct val="90000"/>
            </a:lnSpc>
            <a:spcBef>
              <a:spcPct val="0"/>
            </a:spcBef>
            <a:spcAft>
              <a:spcPct val="35000"/>
            </a:spcAft>
          </a:pPr>
          <a:r>
            <a:rPr lang="en-GB" sz="1200" b="1" kern="1200" dirty="0" smtClean="0"/>
            <a:t>Steering committee</a:t>
          </a:r>
        </a:p>
        <a:p>
          <a:pPr lvl="0" algn="l" defTabSz="533400">
            <a:lnSpc>
              <a:spcPct val="90000"/>
            </a:lnSpc>
            <a:spcBef>
              <a:spcPct val="0"/>
            </a:spcBef>
            <a:spcAft>
              <a:spcPct val="35000"/>
            </a:spcAft>
          </a:pPr>
          <a:r>
            <a:rPr lang="en-GB" sz="1200" b="1" kern="1200" dirty="0" smtClean="0"/>
            <a:t>Florence 31 January 2018</a:t>
          </a:r>
          <a:endParaRPr lang="en-GB" sz="1200" b="1" kern="1200" dirty="0"/>
        </a:p>
        <a:p>
          <a:pPr marL="57150" lvl="1" indent="-57150" algn="l" defTabSz="400050">
            <a:lnSpc>
              <a:spcPct val="90000"/>
            </a:lnSpc>
            <a:spcBef>
              <a:spcPct val="0"/>
            </a:spcBef>
            <a:spcAft>
              <a:spcPct val="15000"/>
            </a:spcAft>
            <a:buChar char="••"/>
          </a:pPr>
          <a:r>
            <a:rPr lang="en-GB" sz="900" kern="1200" dirty="0" smtClean="0"/>
            <a:t>Sort the issues</a:t>
          </a:r>
          <a:endParaRPr lang="en-GB" sz="900" kern="1200" dirty="0"/>
        </a:p>
        <a:p>
          <a:pPr marL="57150" lvl="1" indent="-57150" algn="l" defTabSz="400050">
            <a:lnSpc>
              <a:spcPct val="90000"/>
            </a:lnSpc>
            <a:spcBef>
              <a:spcPct val="0"/>
            </a:spcBef>
            <a:spcAft>
              <a:spcPct val="15000"/>
            </a:spcAft>
            <a:buChar char="••"/>
          </a:pPr>
          <a:r>
            <a:rPr lang="en-GB" sz="900" kern="1200" dirty="0" smtClean="0"/>
            <a:t>Issues send to GE and ISPs</a:t>
          </a:r>
          <a:endParaRPr lang="en-GB" sz="900" kern="1200" dirty="0"/>
        </a:p>
        <a:p>
          <a:pPr marL="57150" lvl="1" indent="-57150" algn="l" defTabSz="400050">
            <a:lnSpc>
              <a:spcPct val="90000"/>
            </a:lnSpc>
            <a:spcBef>
              <a:spcPct val="0"/>
            </a:spcBef>
            <a:spcAft>
              <a:spcPct val="15000"/>
            </a:spcAft>
            <a:buChar char="••"/>
          </a:pPr>
          <a:r>
            <a:rPr lang="en-GB" sz="900" kern="1200" dirty="0" smtClean="0"/>
            <a:t>GE’ and ISPs answers to Users</a:t>
          </a:r>
          <a:endParaRPr lang="en-GB" sz="900" kern="1200" dirty="0"/>
        </a:p>
      </dsp:txBody>
      <dsp:txXfrm>
        <a:off x="1375150" y="1374370"/>
        <a:ext cx="2095616" cy="916247"/>
      </dsp:txXfrm>
    </dsp:sp>
    <dsp:sp modelId="{F3F25EC4-3704-4BCD-8E43-D75F4AE3193E}">
      <dsp:nvSpPr>
        <dsp:cNvPr id="0" name=""/>
        <dsp:cNvSpPr/>
      </dsp:nvSpPr>
      <dsp:spPr>
        <a:xfrm>
          <a:off x="2308427" y="1030778"/>
          <a:ext cx="229061" cy="22906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09025F-1B63-4C53-9A33-91424135B569}">
      <dsp:nvSpPr>
        <dsp:cNvPr id="0" name=""/>
        <dsp:cNvSpPr/>
      </dsp:nvSpPr>
      <dsp:spPr>
        <a:xfrm>
          <a:off x="3514443" y="0"/>
          <a:ext cx="1693496" cy="916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1">
          <a:noAutofit/>
        </a:bodyPr>
        <a:lstStyle/>
        <a:p>
          <a:pPr lvl="0" algn="l" defTabSz="533400">
            <a:lnSpc>
              <a:spcPct val="90000"/>
            </a:lnSpc>
            <a:spcBef>
              <a:spcPct val="0"/>
            </a:spcBef>
            <a:spcAft>
              <a:spcPct val="35000"/>
            </a:spcAft>
          </a:pPr>
          <a:r>
            <a:rPr lang="en-GB" sz="1200" b="1" kern="1200" dirty="0" smtClean="0"/>
            <a:t>LM2500 UGM 2018, Berlin, 20-21 June 2018</a:t>
          </a:r>
          <a:endParaRPr lang="en-GB" sz="1200" b="1" kern="1200" dirty="0"/>
        </a:p>
        <a:p>
          <a:pPr marL="57150" lvl="1" indent="-57150" algn="l" defTabSz="400050">
            <a:lnSpc>
              <a:spcPct val="90000"/>
            </a:lnSpc>
            <a:spcBef>
              <a:spcPct val="0"/>
            </a:spcBef>
            <a:spcAft>
              <a:spcPct val="15000"/>
            </a:spcAft>
            <a:buChar char="••"/>
          </a:pPr>
          <a:r>
            <a:rPr lang="en-GB" sz="900" b="0" kern="1200" dirty="0" smtClean="0"/>
            <a:t>Reports from the issues</a:t>
          </a:r>
          <a:endParaRPr lang="en-GB" sz="900" b="0" kern="1200" dirty="0"/>
        </a:p>
        <a:p>
          <a:pPr marL="57150" lvl="1" indent="-57150" algn="l" defTabSz="400050">
            <a:lnSpc>
              <a:spcPct val="90000"/>
            </a:lnSpc>
            <a:spcBef>
              <a:spcPct val="0"/>
            </a:spcBef>
            <a:spcAft>
              <a:spcPct val="15000"/>
            </a:spcAft>
            <a:buChar char="••"/>
          </a:pPr>
          <a:r>
            <a:rPr lang="en-GB" sz="900" b="0" kern="1200" dirty="0" smtClean="0"/>
            <a:t>Minutes</a:t>
          </a:r>
          <a:endParaRPr lang="en-GB" sz="900" b="0" kern="1200" dirty="0"/>
        </a:p>
      </dsp:txBody>
      <dsp:txXfrm>
        <a:off x="3514443" y="0"/>
        <a:ext cx="1693496" cy="916247"/>
      </dsp:txXfrm>
    </dsp:sp>
    <dsp:sp modelId="{40582929-2214-4790-8BE2-B4F9BBBAF817}">
      <dsp:nvSpPr>
        <dsp:cNvPr id="0" name=""/>
        <dsp:cNvSpPr/>
      </dsp:nvSpPr>
      <dsp:spPr>
        <a:xfrm>
          <a:off x="4246660" y="1030778"/>
          <a:ext cx="229061" cy="229061"/>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491"/>
          </a:xfrm>
          <a:prstGeom prst="rect">
            <a:avLst/>
          </a:prstGeom>
        </p:spPr>
        <p:txBody>
          <a:bodyPr vert="horz" lIns="91440" tIns="45720" rIns="91440" bIns="45720" rtlCol="0"/>
          <a:lstStyle>
            <a:lvl1pPr algn="r">
              <a:defRPr sz="1200"/>
            </a:lvl1pPr>
          </a:lstStyle>
          <a:p>
            <a:fld id="{81EFFC67-085B-4438-944A-A5903C25ADF3}" type="datetimeFigureOut">
              <a:rPr lang="en-GB" smtClean="0"/>
              <a:t>26/03/2018</a:t>
            </a:fld>
            <a:endParaRPr lang="en-GB"/>
          </a:p>
        </p:txBody>
      </p:sp>
      <p:sp>
        <p:nvSpPr>
          <p:cNvPr id="4" name="Footer Placeholder 3"/>
          <p:cNvSpPr>
            <a:spLocks noGrp="1"/>
          </p:cNvSpPr>
          <p:nvPr>
            <p:ph type="ftr" sz="quarter" idx="2"/>
          </p:nvPr>
        </p:nvSpPr>
        <p:spPr>
          <a:xfrm>
            <a:off x="0" y="9431599"/>
            <a:ext cx="2945659" cy="496491"/>
          </a:xfrm>
          <a:prstGeom prst="rect">
            <a:avLst/>
          </a:prstGeom>
        </p:spPr>
        <p:txBody>
          <a:bodyPr vert="horz" lIns="91440" tIns="45720" rIns="91440" bIns="45720" rtlCol="0" anchor="b"/>
          <a:lstStyle>
            <a:lvl1pPr algn="l">
              <a:defRPr sz="1200"/>
            </a:lvl1pPr>
          </a:lstStyle>
          <a:p>
            <a:r>
              <a:rPr lang="en-GB" smtClean="0"/>
              <a:t>Conference</a:t>
            </a:r>
            <a:endParaRPr lang="en-GB"/>
          </a:p>
        </p:txBody>
      </p:sp>
      <p:sp>
        <p:nvSpPr>
          <p:cNvPr id="5" name="Slide Number Placeholder 4"/>
          <p:cNvSpPr>
            <a:spLocks noGrp="1"/>
          </p:cNvSpPr>
          <p:nvPr>
            <p:ph type="sldNum" sz="quarter" idx="3"/>
          </p:nvPr>
        </p:nvSpPr>
        <p:spPr>
          <a:xfrm>
            <a:off x="3850443" y="9431599"/>
            <a:ext cx="2945659" cy="496491"/>
          </a:xfrm>
          <a:prstGeom prst="rect">
            <a:avLst/>
          </a:prstGeom>
        </p:spPr>
        <p:txBody>
          <a:bodyPr vert="horz" lIns="91440" tIns="45720" rIns="91440" bIns="45720" rtlCol="0" anchor="b"/>
          <a:lstStyle>
            <a:lvl1pPr algn="r">
              <a:defRPr sz="1200"/>
            </a:lvl1pPr>
          </a:lstStyle>
          <a:p>
            <a:fld id="{2C6FDF9A-A8CF-4E24-9823-D0086B9D6988}" type="slidenum">
              <a:rPr lang="en-GB" smtClean="0"/>
              <a:t>‹#›</a:t>
            </a:fld>
            <a:endParaRPr lang="en-GB"/>
          </a:p>
        </p:txBody>
      </p:sp>
    </p:spTree>
    <p:extLst>
      <p:ext uri="{BB962C8B-B14F-4D97-AF65-F5344CB8AC3E}">
        <p14:creationId xmlns:p14="http://schemas.microsoft.com/office/powerpoint/2010/main" val="244020482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91"/>
          </a:xfrm>
          <a:prstGeom prst="rect">
            <a:avLst/>
          </a:prstGeom>
        </p:spPr>
        <p:txBody>
          <a:bodyPr vert="horz" lIns="91440" tIns="45720" rIns="91440" bIns="45720" rtlCol="0"/>
          <a:lstStyle>
            <a:lvl1pPr algn="r">
              <a:defRPr sz="1200"/>
            </a:lvl1pPr>
          </a:lstStyle>
          <a:p>
            <a:fld id="{78232517-4640-4968-96A0-A78D56C12719}" type="datetimeFigureOut">
              <a:rPr lang="en-GB" smtClean="0"/>
              <a:t>26/03/2018</a:t>
            </a:fld>
            <a:endParaRPr lang="en-GB"/>
          </a:p>
        </p:txBody>
      </p:sp>
      <p:sp>
        <p:nvSpPr>
          <p:cNvPr id="4" name="Slide Image Placeholder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6661"/>
            <a:ext cx="5438140" cy="446841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1599"/>
            <a:ext cx="2945659" cy="496491"/>
          </a:xfrm>
          <a:prstGeom prst="rect">
            <a:avLst/>
          </a:prstGeom>
        </p:spPr>
        <p:txBody>
          <a:bodyPr vert="horz" lIns="91440" tIns="45720" rIns="91440" bIns="45720" rtlCol="0" anchor="b"/>
          <a:lstStyle>
            <a:lvl1pPr algn="l">
              <a:defRPr sz="1200"/>
            </a:lvl1pPr>
          </a:lstStyle>
          <a:p>
            <a:r>
              <a:rPr lang="en-GB" smtClean="0"/>
              <a:t>Conference</a:t>
            </a:r>
            <a:endParaRPr lang="en-GB"/>
          </a:p>
        </p:txBody>
      </p:sp>
      <p:sp>
        <p:nvSpPr>
          <p:cNvPr id="7" name="Slide Number Placeholder 6"/>
          <p:cNvSpPr>
            <a:spLocks noGrp="1"/>
          </p:cNvSpPr>
          <p:nvPr>
            <p:ph type="sldNum" sz="quarter" idx="5"/>
          </p:nvPr>
        </p:nvSpPr>
        <p:spPr>
          <a:xfrm>
            <a:off x="3850443" y="9431599"/>
            <a:ext cx="2945659" cy="496491"/>
          </a:xfrm>
          <a:prstGeom prst="rect">
            <a:avLst/>
          </a:prstGeom>
        </p:spPr>
        <p:txBody>
          <a:bodyPr vert="horz" lIns="91440" tIns="45720" rIns="91440" bIns="45720" rtlCol="0" anchor="b"/>
          <a:lstStyle>
            <a:lvl1pPr algn="r">
              <a:defRPr sz="1200"/>
            </a:lvl1pPr>
          </a:lstStyle>
          <a:p>
            <a:fld id="{D87C1DB3-0DD6-41AC-9819-96226D788A13}" type="slidenum">
              <a:rPr lang="en-GB" smtClean="0"/>
              <a:t>‹#›</a:t>
            </a:fld>
            <a:endParaRPr lang="en-GB"/>
          </a:p>
        </p:txBody>
      </p:sp>
    </p:spTree>
    <p:extLst>
      <p:ext uri="{BB962C8B-B14F-4D97-AF65-F5344CB8AC3E}">
        <p14:creationId xmlns:p14="http://schemas.microsoft.com/office/powerpoint/2010/main" val="338347009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2</a:t>
            </a:r>
            <a:r>
              <a:rPr lang="fr-BE" baseline="30000" dirty="0" smtClean="0"/>
              <a:t>nd</a:t>
            </a:r>
            <a:r>
              <a:rPr lang="fr-BE" dirty="0" smtClean="0"/>
              <a:t> group of </a:t>
            </a:r>
            <a:r>
              <a:rPr lang="fr-BE" dirty="0" err="1" smtClean="0"/>
              <a:t>legislative</a:t>
            </a:r>
            <a:r>
              <a:rPr lang="fr-BE" dirty="0" smtClean="0"/>
              <a:t> initiatives to </a:t>
            </a:r>
            <a:r>
              <a:rPr lang="fr-BE" dirty="0" err="1" smtClean="0"/>
              <a:t>implement</a:t>
            </a:r>
            <a:r>
              <a:rPr lang="fr-BE" dirty="0" smtClean="0"/>
              <a:t> and </a:t>
            </a:r>
            <a:r>
              <a:rPr lang="fr-BE" dirty="0" err="1" smtClean="0"/>
              <a:t>develop</a:t>
            </a:r>
            <a:r>
              <a:rPr lang="fr-BE" smtClean="0"/>
              <a:t> the Energy Union</a:t>
            </a:r>
          </a:p>
          <a:p>
            <a:endParaRPr lang="en-GB"/>
          </a:p>
        </p:txBody>
      </p:sp>
      <p:sp>
        <p:nvSpPr>
          <p:cNvPr id="4" name="Slide Number Placeholder 3"/>
          <p:cNvSpPr>
            <a:spLocks noGrp="1"/>
          </p:cNvSpPr>
          <p:nvPr>
            <p:ph type="sldNum" sz="quarter" idx="10"/>
          </p:nvPr>
        </p:nvSpPr>
        <p:spPr/>
        <p:txBody>
          <a:bodyPr/>
          <a:lstStyle/>
          <a:p>
            <a:fld id="{591D459A-4E8A-4D40-B92D-34FD17E33837}" type="slidenum">
              <a:rPr lang="fr-FR" smtClean="0">
                <a:solidFill>
                  <a:prstClr val="black"/>
                </a:solidFill>
              </a:rPr>
              <a:pPr/>
              <a:t>13</a:t>
            </a:fld>
            <a:endParaRPr lang="fr-FR">
              <a:solidFill>
                <a:prstClr val="black"/>
              </a:solidFill>
            </a:endParaRPr>
          </a:p>
        </p:txBody>
      </p:sp>
    </p:spTree>
    <p:extLst>
      <p:ext uri="{BB962C8B-B14F-4D97-AF65-F5344CB8AC3E}">
        <p14:creationId xmlns:p14="http://schemas.microsoft.com/office/powerpoint/2010/main" val="3790012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35D350-384C-4D7A-B5C8-BB12C4420629}"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359037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35D350-384C-4D7A-B5C8-BB12C4420629}"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315218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155402-9AC9-4FEF-8DF5-1D4D77236620}" type="slidenum">
              <a:rPr lang="en-GB" smtClean="0">
                <a:solidFill>
                  <a:prstClr val="black"/>
                </a:solidFill>
              </a:rPr>
              <a:pPr/>
              <a:t>32</a:t>
            </a:fld>
            <a:endParaRPr lang="en-GB" dirty="0" smtClean="0">
              <a:solidFill>
                <a:prstClr val="black"/>
              </a:solidFill>
            </a:endParaRPr>
          </a:p>
        </p:txBody>
      </p:sp>
      <p:sp>
        <p:nvSpPr>
          <p:cNvPr id="2" name="Footer Placeholder 1"/>
          <p:cNvSpPr>
            <a:spLocks noGrp="1"/>
          </p:cNvSpPr>
          <p:nvPr>
            <p:ph type="ftr" sz="quarter" idx="10"/>
          </p:nvPr>
        </p:nvSpPr>
        <p:spPr/>
        <p:txBody>
          <a:bodyPr/>
          <a:lstStyle/>
          <a:p>
            <a:r>
              <a:rPr lang="en-GB" smtClean="0">
                <a:solidFill>
                  <a:prstClr val="black"/>
                </a:solidFill>
              </a:rPr>
              <a:t>Conference</a:t>
            </a:r>
            <a:endParaRPr lang="en-GB">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fld id="{1D81D3AF-BE50-4002-B16D-F145536EC5FD}" type="slidenum">
              <a:rPr lang="en-US" smtClean="0">
                <a:solidFill>
                  <a:prstClr val="black"/>
                </a:solidFill>
              </a:rPr>
              <a:pPr/>
              <a:t>33</a:t>
            </a:fld>
            <a:endParaRPr lang="en-US">
              <a:solidFill>
                <a:prstClr val="black"/>
              </a:solidFill>
            </a:endParaRPr>
          </a:p>
        </p:txBody>
      </p:sp>
      <p:sp>
        <p:nvSpPr>
          <p:cNvPr id="5" name="Footer Placeholder 4"/>
          <p:cNvSpPr>
            <a:spLocks noGrp="1"/>
          </p:cNvSpPr>
          <p:nvPr>
            <p:ph type="ftr" sz="quarter" idx="11"/>
          </p:nvPr>
        </p:nvSpPr>
        <p:spPr/>
        <p:txBody>
          <a:bodyPr/>
          <a:lstStyle/>
          <a:p>
            <a:r>
              <a:rPr lang="en-GB" smtClean="0">
                <a:solidFill>
                  <a:prstClr val="black"/>
                </a:solidFill>
              </a:rPr>
              <a:t>Conference</a:t>
            </a:r>
            <a:endParaRPr lang="en-GB">
              <a:solidFill>
                <a:prstClr val="black"/>
              </a:solidFill>
            </a:endParaRPr>
          </a:p>
        </p:txBody>
      </p:sp>
    </p:spTree>
    <p:extLst>
      <p:ext uri="{BB962C8B-B14F-4D97-AF65-F5344CB8AC3E}">
        <p14:creationId xmlns:p14="http://schemas.microsoft.com/office/powerpoint/2010/main" val="2954459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a:t>
            </a:r>
            <a:r>
              <a:rPr lang="en-US" dirty="0"/>
              <a:t>parts could be advantageous to be manufactured with Additive Manufacturing.</a:t>
            </a:r>
          </a:p>
          <a:p>
            <a:pPr defTabSz="899130" eaLnBrk="1" fontAlgn="auto" hangingPunct="1">
              <a:spcBef>
                <a:spcPts val="0"/>
              </a:spcBef>
              <a:spcAft>
                <a:spcPts val="0"/>
              </a:spcAft>
              <a:defRPr/>
            </a:pPr>
            <a:r>
              <a:rPr lang="en-US" dirty="0" smtClean="0"/>
              <a:t>Following </a:t>
            </a:r>
            <a:r>
              <a:rPr lang="en-US" dirty="0"/>
              <a:t>the GT Failures questionnaire, hot corrosion on hot gas path (HGC) components (mainly type II) has been identified as one of the main GT issues to be addressed in TC3, with regards to HGP components’ material and coatings</a:t>
            </a:r>
            <a:r>
              <a:rPr lang="en-US" dirty="0" smtClean="0"/>
              <a:t>.</a:t>
            </a:r>
            <a:endParaRPr lang="en-GB" dirty="0"/>
          </a:p>
        </p:txBody>
      </p:sp>
      <p:sp>
        <p:nvSpPr>
          <p:cNvPr id="4" name="Slide Number Placeholder 3"/>
          <p:cNvSpPr>
            <a:spLocks noGrp="1"/>
          </p:cNvSpPr>
          <p:nvPr>
            <p:ph type="sldNum" sz="quarter" idx="10"/>
          </p:nvPr>
        </p:nvSpPr>
        <p:spPr/>
        <p:txBody>
          <a:bodyPr/>
          <a:lstStyle/>
          <a:p>
            <a:fld id="{1D81D3AF-BE50-4002-B16D-F145536EC5FD}"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526381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155402-9AC9-4FEF-8DF5-1D4D77236620}" type="slidenum">
              <a:rPr lang="en-GB" smtClean="0">
                <a:solidFill>
                  <a:prstClr val="black"/>
                </a:solidFill>
              </a:rPr>
              <a:pPr/>
              <a:t>42</a:t>
            </a:fld>
            <a:endParaRPr lang="en-GB" dirty="0" smtClean="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35D350-384C-4D7A-B5C8-BB12C4420629}" type="slidenum">
              <a:rPr lang="en-GB" smtClean="0">
                <a:solidFill>
                  <a:prstClr val="black"/>
                </a:solidFill>
              </a:rPr>
              <a:pPr/>
              <a:t>49</a:t>
            </a:fld>
            <a:endParaRPr lang="en-GB" dirty="0">
              <a:solidFill>
                <a:prstClr val="black"/>
              </a:solidFill>
            </a:endParaRPr>
          </a:p>
        </p:txBody>
      </p:sp>
    </p:spTree>
    <p:extLst>
      <p:ext uri="{BB962C8B-B14F-4D97-AF65-F5344CB8AC3E}">
        <p14:creationId xmlns:p14="http://schemas.microsoft.com/office/powerpoint/2010/main" val="3359037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image" Target="../media/image9.jpeg"/><Relationship Id="rId5" Type="http://schemas.openxmlformats.org/officeDocument/2006/relationships/image" Target="../media/image8.jpeg"/><Relationship Id="rId4" Type="http://schemas.microsoft.com/office/2007/relationships/hdphoto" Target="../media/hdphoto1.wdp"/></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image" Target="../media/image10.jpeg"/><Relationship Id="rId11" Type="http://schemas.microsoft.com/office/2007/relationships/hdphoto" Target="../media/hdphoto3.wdp"/><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95800" y="5494179"/>
            <a:ext cx="4419600" cy="533400"/>
          </a:xfrm>
        </p:spPr>
        <p:txBody>
          <a:bodyPr>
            <a:normAutofit/>
          </a:bodyPr>
          <a:lstStyle>
            <a:lvl1pPr algn="r">
              <a:defRPr sz="2400" b="1" baseline="0">
                <a:solidFill>
                  <a:srgbClr val="002A5C"/>
                </a:solidFill>
                <a:latin typeface="Arial" panose="020B0604020202020204" pitchFamily="34" charset="0"/>
                <a:cs typeface="Arial" panose="020B0604020202020204" pitchFamily="34" charset="0"/>
              </a:defRPr>
            </a:lvl1pPr>
          </a:lstStyle>
          <a:p>
            <a:r>
              <a:rPr lang="en-US" dirty="0" smtClean="0"/>
              <a:t>LAST NAME, First Name</a:t>
            </a:r>
            <a:endParaRPr lang="en-GB" dirty="0"/>
          </a:p>
        </p:txBody>
      </p:sp>
      <p:sp>
        <p:nvSpPr>
          <p:cNvPr id="3" name="Subtitle 2"/>
          <p:cNvSpPr>
            <a:spLocks noGrp="1"/>
          </p:cNvSpPr>
          <p:nvPr>
            <p:ph type="subTitle" idx="1" hasCustomPrompt="1"/>
          </p:nvPr>
        </p:nvSpPr>
        <p:spPr>
          <a:xfrm>
            <a:off x="4648200" y="6027579"/>
            <a:ext cx="4267200" cy="457200"/>
          </a:xfrm>
          <a:prstGeom prst="rect">
            <a:avLst/>
          </a:prstGeom>
        </p:spPr>
        <p:txBody>
          <a:bodyPr/>
          <a:lstStyle>
            <a:lvl1pPr marL="0" indent="0" algn="r">
              <a:buNone/>
              <a:defRPr sz="2000" b="1">
                <a:solidFill>
                  <a:srgbClr val="002A5C"/>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Company</a:t>
            </a:r>
            <a:endParaRPr lang="en-GB" dirty="0"/>
          </a:p>
        </p:txBody>
      </p:sp>
      <p:sp>
        <p:nvSpPr>
          <p:cNvPr id="9" name="Text Placeholder 8"/>
          <p:cNvSpPr>
            <a:spLocks noGrp="1"/>
          </p:cNvSpPr>
          <p:nvPr>
            <p:ph type="body" sz="quarter" idx="10" hasCustomPrompt="1"/>
          </p:nvPr>
        </p:nvSpPr>
        <p:spPr>
          <a:xfrm>
            <a:off x="228600" y="0"/>
            <a:ext cx="3810000" cy="5257800"/>
          </a:xfrm>
          <a:prstGeom prst="rect">
            <a:avLst/>
          </a:prstGeo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stStyle>
          <a:p>
            <a:pPr lvl="0"/>
            <a:r>
              <a:rPr lang="en-US" dirty="0" smtClean="0"/>
              <a:t>Presentation Title</a:t>
            </a:r>
          </a:p>
        </p:txBody>
      </p:sp>
    </p:spTree>
    <p:extLst>
      <p:ext uri="{BB962C8B-B14F-4D97-AF65-F5344CB8AC3E}">
        <p14:creationId xmlns:p14="http://schemas.microsoft.com/office/powerpoint/2010/main" val="10903293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Footer Placeholder 4"/>
          <p:cNvSpPr>
            <a:spLocks noGrp="1"/>
          </p:cNvSpPr>
          <p:nvPr>
            <p:ph type="ftr" sz="quarter" idx="11"/>
          </p:nvPr>
        </p:nvSpPr>
        <p:spPr>
          <a:xfrm>
            <a:off x="2667000" y="6440329"/>
            <a:ext cx="3810000" cy="365125"/>
          </a:xfrm>
          <a:prstGeom prst="rect">
            <a:avLst/>
          </a:prstGeom>
        </p:spPr>
        <p:txBody>
          <a:bodyPr anchor="ctr"/>
          <a:lstStyle>
            <a:lvl1pPr algn="ctr">
              <a:defRPr sz="1400">
                <a:solidFill>
                  <a:schemeClr val="bg1"/>
                </a:solidFill>
                <a:latin typeface="Arial" panose="020B0604020202020204" pitchFamily="34" charset="0"/>
                <a:cs typeface="Arial" panose="020B0604020202020204" pitchFamily="34" charset="0"/>
              </a:defRPr>
            </a:lvl1pPr>
          </a:lstStyle>
          <a:p>
            <a:r>
              <a:rPr lang="en-GB" smtClean="0">
                <a:solidFill>
                  <a:prstClr val="white"/>
                </a:solidFill>
              </a:rPr>
              <a:t>sfwdfc</a:t>
            </a:r>
            <a:endParaRPr lang="en-GB" dirty="0">
              <a:solidFill>
                <a:prstClr val="white"/>
              </a:solidFill>
            </a:endParaRPr>
          </a:p>
        </p:txBody>
      </p:sp>
      <p:sp>
        <p:nvSpPr>
          <p:cNvPr id="9"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219045582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Footer Placeholder 4"/>
          <p:cNvSpPr>
            <a:spLocks noGrp="1"/>
          </p:cNvSpPr>
          <p:nvPr>
            <p:ph type="ftr" sz="quarter" idx="11"/>
          </p:nvPr>
        </p:nvSpPr>
        <p:spPr>
          <a:xfrm>
            <a:off x="2667000" y="6440329"/>
            <a:ext cx="3810000" cy="365125"/>
          </a:xfrm>
          <a:prstGeom prst="rect">
            <a:avLst/>
          </a:prstGeom>
        </p:spPr>
        <p:txBody>
          <a:bodyPr anchor="ctr"/>
          <a:lstStyle>
            <a:lvl1pPr algn="ctr">
              <a:defRPr sz="1400">
                <a:solidFill>
                  <a:schemeClr val="bg1"/>
                </a:solidFill>
                <a:latin typeface="Arial" panose="020B0604020202020204" pitchFamily="34" charset="0"/>
                <a:cs typeface="Arial" panose="020B0604020202020204" pitchFamily="34" charset="0"/>
              </a:defRPr>
            </a:lvl1pPr>
          </a:lstStyle>
          <a:p>
            <a:r>
              <a:rPr lang="en-GB" smtClean="0">
                <a:solidFill>
                  <a:prstClr val="white"/>
                </a:solidFill>
              </a:rPr>
              <a:t>sfwdfc</a:t>
            </a:r>
            <a:endParaRPr lang="en-GB" dirty="0">
              <a:solidFill>
                <a:prstClr val="white"/>
              </a:solidFill>
            </a:endParaRPr>
          </a:p>
        </p:txBody>
      </p:sp>
      <p:sp>
        <p:nvSpPr>
          <p:cNvPr id="9"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171646944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1"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387125214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7"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42667552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2667000" y="6440329"/>
            <a:ext cx="3810000" cy="365125"/>
          </a:xfrm>
          <a:prstGeom prst="rect">
            <a:avLst/>
          </a:prstGeom>
        </p:spPr>
        <p:txBody>
          <a:bodyPr anchor="ctr"/>
          <a:lstStyle>
            <a:lvl1pPr algn="ctr">
              <a:defRPr sz="1400">
                <a:solidFill>
                  <a:schemeClr val="bg1"/>
                </a:solidFill>
                <a:latin typeface="Arial" panose="020B0604020202020204" pitchFamily="34" charset="0"/>
                <a:cs typeface="Arial" panose="020B0604020202020204" pitchFamily="34" charset="0"/>
              </a:defRPr>
            </a:lvl1pPr>
          </a:lstStyle>
          <a:p>
            <a:r>
              <a:rPr lang="en-GB" smtClean="0">
                <a:solidFill>
                  <a:prstClr val="white"/>
                </a:solidFill>
              </a:rPr>
              <a:t>sfwdfc</a:t>
            </a:r>
            <a:endParaRPr lang="en-GB" dirty="0">
              <a:solidFill>
                <a:prstClr val="white"/>
              </a:solidFill>
            </a:endParaRPr>
          </a:p>
        </p:txBody>
      </p:sp>
      <p:sp>
        <p:nvSpPr>
          <p:cNvPr id="9"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190354671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153414471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168114316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348948258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147083057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
        <p:nvSpPr>
          <p:cNvPr id="6" name="Footer Placeholder 4"/>
          <p:cNvSpPr>
            <a:spLocks noGrp="1"/>
          </p:cNvSpPr>
          <p:nvPr>
            <p:ph type="ftr" sz="quarter" idx="3"/>
          </p:nvPr>
        </p:nvSpPr>
        <p:spPr>
          <a:xfrm>
            <a:off x="1691680" y="6440329"/>
            <a:ext cx="5760640" cy="365125"/>
          </a:xfrm>
          <a:prstGeom prst="rect">
            <a:avLst/>
          </a:prstGeom>
        </p:spPr>
        <p:txBody>
          <a:bodyPr anchor="ctr"/>
          <a:lstStyle>
            <a:lvl1pPr algn="ctr">
              <a:defRPr sz="1400">
                <a:solidFill>
                  <a:schemeClr val="bg1"/>
                </a:solidFill>
                <a:latin typeface="Arial" panose="020B0604020202020204" pitchFamily="34" charset="0"/>
                <a:cs typeface="Arial" panose="020B0604020202020204" pitchFamily="34" charset="0"/>
              </a:defRPr>
            </a:lvl1pPr>
          </a:lstStyle>
          <a:p>
            <a:r>
              <a:rPr lang="en-GB" smtClean="0">
                <a:solidFill>
                  <a:prstClr val="white"/>
                </a:solidFill>
              </a:rPr>
              <a:t>sfwdfc</a:t>
            </a:r>
            <a:endParaRPr lang="en-GB" dirty="0">
              <a:solidFill>
                <a:prstClr val="white"/>
              </a:solidFill>
            </a:endParaRPr>
          </a:p>
        </p:txBody>
      </p:sp>
    </p:spTree>
    <p:extLst>
      <p:ext uri="{BB962C8B-B14F-4D97-AF65-F5344CB8AC3E}">
        <p14:creationId xmlns:p14="http://schemas.microsoft.com/office/powerpoint/2010/main" val="2031836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9" name="Rectangle 8"/>
          <p:cNvSpPr/>
          <p:nvPr userDrawn="1"/>
        </p:nvSpPr>
        <p:spPr>
          <a:xfrm>
            <a:off x="0" y="6400800"/>
            <a:ext cx="9144000" cy="4572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Slide Number Placeholder 5"/>
          <p:cNvSpPr>
            <a:spLocks noGrp="1"/>
          </p:cNvSpPr>
          <p:nvPr>
            <p:ph type="sldNum" sz="quarter" idx="12"/>
          </p:nvPr>
        </p:nvSpPr>
        <p:spPr>
          <a:xfrm>
            <a:off x="6902896"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pic>
        <p:nvPicPr>
          <p:cNvPr id="11" name="Picture 10" descr="\\ETN-NAS-SERVER\all ETN docs\ETN\06 Communications\11 Visual Identity\ETN Global Logo\LOGO-ETN_GLOBAL_transpar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6745" y="432657"/>
            <a:ext cx="457200" cy="128587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734888" y="485800"/>
            <a:ext cx="8229600" cy="1143000"/>
          </a:xfrm>
        </p:spPr>
        <p:txBody>
          <a:bodyPr>
            <a:normAutofit/>
          </a:bodyPr>
          <a:lstStyle>
            <a:lvl1pPr marL="168275" indent="0">
              <a:defRPr sz="4000" b="1">
                <a:solidFill>
                  <a:srgbClr val="002A5C"/>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2" name="TextBox 1"/>
          <p:cNvSpPr txBox="1"/>
          <p:nvPr userDrawn="1"/>
        </p:nvSpPr>
        <p:spPr>
          <a:xfrm>
            <a:off x="2303748" y="6400800"/>
            <a:ext cx="4536504" cy="449493"/>
          </a:xfrm>
          <a:prstGeom prst="rect">
            <a:avLst/>
          </a:prstGeom>
        </p:spPr>
        <p:txBody>
          <a:bodyPr vert="horz" wrap="square" lIns="91440" tIns="45720" rIns="91440" bIns="45720" rtlCol="0" anchor="ctr">
            <a:normAutofit/>
          </a:bodyPr>
          <a:lstStyle/>
          <a:p>
            <a:pPr algn="ctr"/>
            <a:r>
              <a:rPr lang="es-ES" sz="1200" dirty="0">
                <a:solidFill>
                  <a:prstClr val="white"/>
                </a:solidFill>
                <a:latin typeface="Arial" panose="020B0604020202020204" pitchFamily="34" charset="0"/>
                <a:cs typeface="Arial" panose="020B0604020202020204" pitchFamily="34" charset="0"/>
              </a:rPr>
              <a:t>ETN Global</a:t>
            </a:r>
            <a:endParaRPr lang="en-GB" sz="1200" dirty="0">
              <a:solidFill>
                <a:prstClr val="white"/>
              </a:solidFill>
              <a:latin typeface="Arial" panose="020B0604020202020204" pitchFamily="34" charset="0"/>
              <a:cs typeface="Arial" panose="020B0604020202020204" pitchFamily="34" charset="0"/>
            </a:endParaRPr>
          </a:p>
        </p:txBody>
      </p:sp>
      <p:sp>
        <p:nvSpPr>
          <p:cNvPr id="10" name="TextBox 9"/>
          <p:cNvSpPr txBox="1"/>
          <p:nvPr userDrawn="1"/>
        </p:nvSpPr>
        <p:spPr>
          <a:xfrm>
            <a:off x="-7708" y="6400799"/>
            <a:ext cx="1912708" cy="449493"/>
          </a:xfrm>
          <a:prstGeom prst="rect">
            <a:avLst/>
          </a:prstGeom>
        </p:spPr>
        <p:txBody>
          <a:bodyPr vert="horz" wrap="square" lIns="91440" tIns="45720" rIns="91440" bIns="45720" rtlCol="0" anchor="ctr">
            <a:normAutofit/>
          </a:bodyPr>
          <a:lstStyle/>
          <a:p>
            <a:pPr algn="ctr"/>
            <a:r>
              <a:rPr lang="en-GB" sz="1200" noProof="0" dirty="0" smtClean="0">
                <a:solidFill>
                  <a:prstClr val="white"/>
                </a:solidFill>
                <a:latin typeface="Arial" panose="020B0604020202020204" pitchFamily="34" charset="0"/>
                <a:cs typeface="Arial" panose="020B0604020202020204" pitchFamily="34" charset="0"/>
              </a:rPr>
              <a:t>March</a:t>
            </a:r>
            <a:r>
              <a:rPr lang="es-ES" sz="1200" dirty="0" smtClean="0">
                <a:solidFill>
                  <a:prstClr val="white"/>
                </a:solidFill>
                <a:latin typeface="Arial" panose="020B0604020202020204" pitchFamily="34" charset="0"/>
                <a:cs typeface="Arial" panose="020B0604020202020204" pitchFamily="34" charset="0"/>
              </a:rPr>
              <a:t> 2018</a:t>
            </a:r>
            <a:endParaRPr lang="en-GB"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223014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A5C"/>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solidFill>
                  <a:srgbClr val="002A5C"/>
                </a:solidFill>
                <a:latin typeface="Arial" panose="020B0604020202020204" pitchFamily="34" charset="0"/>
                <a:cs typeface="Arial" panose="020B0604020202020204" pitchFamily="34" charset="0"/>
              </a:defRPr>
            </a:lvl1pPr>
            <a:lvl2pPr>
              <a:defRPr>
                <a:solidFill>
                  <a:srgbClr val="002A5C"/>
                </a:solidFill>
                <a:latin typeface="Arial" panose="020B0604020202020204" pitchFamily="34" charset="0"/>
                <a:cs typeface="Arial" panose="020B0604020202020204" pitchFamily="34" charset="0"/>
              </a:defRPr>
            </a:lvl2pPr>
            <a:lvl3pPr>
              <a:defRPr>
                <a:solidFill>
                  <a:srgbClr val="002A5C"/>
                </a:solidFill>
                <a:latin typeface="Arial" panose="020B0604020202020204" pitchFamily="34" charset="0"/>
                <a:cs typeface="Arial" panose="020B0604020202020204" pitchFamily="34" charset="0"/>
              </a:defRPr>
            </a:lvl3pPr>
            <a:lvl4pPr>
              <a:defRPr>
                <a:solidFill>
                  <a:srgbClr val="002A5C"/>
                </a:solidFill>
                <a:latin typeface="Arial" panose="020B0604020202020204" pitchFamily="34" charset="0"/>
                <a:cs typeface="Arial" panose="020B0604020202020204" pitchFamily="34" charset="0"/>
              </a:defRPr>
            </a:lvl4pPr>
            <a:lvl5pPr>
              <a:defRPr>
                <a:solidFill>
                  <a:srgbClr val="002A5C"/>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
        <p:nvSpPr>
          <p:cNvPr id="7" name="Footer Placeholder 4"/>
          <p:cNvSpPr>
            <a:spLocks noGrp="1"/>
          </p:cNvSpPr>
          <p:nvPr>
            <p:ph type="ftr" sz="quarter" idx="3"/>
          </p:nvPr>
        </p:nvSpPr>
        <p:spPr>
          <a:xfrm>
            <a:off x="1691680" y="6440329"/>
            <a:ext cx="5760640" cy="365125"/>
          </a:xfrm>
          <a:prstGeom prst="rect">
            <a:avLst/>
          </a:prstGeom>
        </p:spPr>
        <p:txBody>
          <a:bodyPr anchor="ctr"/>
          <a:lstStyle>
            <a:lvl1pPr algn="ctr">
              <a:defRPr sz="1400">
                <a:solidFill>
                  <a:schemeClr val="bg1"/>
                </a:solidFill>
                <a:latin typeface="Arial" panose="020B0604020202020204" pitchFamily="34" charset="0"/>
                <a:cs typeface="Arial" panose="020B0604020202020204" pitchFamily="34" charset="0"/>
              </a:defRPr>
            </a:lvl1pPr>
          </a:lstStyle>
          <a:p>
            <a:r>
              <a:rPr lang="en-GB" smtClean="0">
                <a:solidFill>
                  <a:prstClr val="white"/>
                </a:solidFill>
              </a:rPr>
              <a:t>sfwdfc</a:t>
            </a:r>
            <a:endParaRPr lang="en-GB" dirty="0">
              <a:solidFill>
                <a:prstClr val="white"/>
              </a:solidFill>
            </a:endParaRPr>
          </a:p>
        </p:txBody>
      </p:sp>
    </p:spTree>
    <p:extLst>
      <p:ext uri="{BB962C8B-B14F-4D97-AF65-F5344CB8AC3E}">
        <p14:creationId xmlns:p14="http://schemas.microsoft.com/office/powerpoint/2010/main" val="422393874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
        <p:nvSpPr>
          <p:cNvPr id="7" name="Footer Placeholder 4"/>
          <p:cNvSpPr>
            <a:spLocks noGrp="1"/>
          </p:cNvSpPr>
          <p:nvPr>
            <p:ph type="ftr" sz="quarter" idx="3"/>
          </p:nvPr>
        </p:nvSpPr>
        <p:spPr>
          <a:xfrm>
            <a:off x="1691680" y="6440329"/>
            <a:ext cx="5760640" cy="365125"/>
          </a:xfrm>
          <a:prstGeom prst="rect">
            <a:avLst/>
          </a:prstGeom>
        </p:spPr>
        <p:txBody>
          <a:bodyPr anchor="ctr"/>
          <a:lstStyle>
            <a:lvl1pPr algn="ctr">
              <a:defRPr sz="1400">
                <a:solidFill>
                  <a:schemeClr val="bg1"/>
                </a:solidFill>
                <a:latin typeface="Arial" panose="020B0604020202020204" pitchFamily="34" charset="0"/>
                <a:cs typeface="Arial" panose="020B0604020202020204" pitchFamily="34" charset="0"/>
              </a:defRPr>
            </a:lvl1pPr>
          </a:lstStyle>
          <a:p>
            <a:r>
              <a:rPr lang="en-GB" smtClean="0">
                <a:solidFill>
                  <a:prstClr val="white"/>
                </a:solidFill>
              </a:rPr>
              <a:t>sfwdfc</a:t>
            </a:r>
            <a:endParaRPr lang="en-GB" dirty="0">
              <a:solidFill>
                <a:prstClr val="white"/>
              </a:solidFill>
            </a:endParaRPr>
          </a:p>
        </p:txBody>
      </p:sp>
    </p:spTree>
    <p:extLst>
      <p:ext uri="{BB962C8B-B14F-4D97-AF65-F5344CB8AC3E}">
        <p14:creationId xmlns:p14="http://schemas.microsoft.com/office/powerpoint/2010/main" val="404540884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
        <p:nvSpPr>
          <p:cNvPr id="7" name="Footer Placeholder 4"/>
          <p:cNvSpPr>
            <a:spLocks noGrp="1"/>
          </p:cNvSpPr>
          <p:nvPr>
            <p:ph type="ftr" sz="quarter" idx="3"/>
          </p:nvPr>
        </p:nvSpPr>
        <p:spPr>
          <a:xfrm>
            <a:off x="1691680" y="6440329"/>
            <a:ext cx="5760640" cy="365125"/>
          </a:xfrm>
          <a:prstGeom prst="rect">
            <a:avLst/>
          </a:prstGeom>
        </p:spPr>
        <p:txBody>
          <a:bodyPr anchor="ctr"/>
          <a:lstStyle>
            <a:lvl1pPr algn="ctr">
              <a:defRPr sz="1400">
                <a:solidFill>
                  <a:schemeClr val="bg1"/>
                </a:solidFill>
                <a:latin typeface="Arial" panose="020B0604020202020204" pitchFamily="34" charset="0"/>
                <a:cs typeface="Arial" panose="020B0604020202020204" pitchFamily="34" charset="0"/>
              </a:defRPr>
            </a:lvl1pPr>
          </a:lstStyle>
          <a:p>
            <a:r>
              <a:rPr lang="en-GB" smtClean="0">
                <a:solidFill>
                  <a:prstClr val="white"/>
                </a:solidFill>
              </a:rPr>
              <a:t>sfwdfc</a:t>
            </a:r>
            <a:endParaRPr lang="en-GB" dirty="0">
              <a:solidFill>
                <a:prstClr val="white"/>
              </a:solidFill>
            </a:endParaRPr>
          </a:p>
        </p:txBody>
      </p:sp>
    </p:spTree>
    <p:extLst>
      <p:ext uri="{BB962C8B-B14F-4D97-AF65-F5344CB8AC3E}">
        <p14:creationId xmlns:p14="http://schemas.microsoft.com/office/powerpoint/2010/main" val="335639098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1"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136375373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7"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
        <p:nvSpPr>
          <p:cNvPr id="9" name="Footer Placeholder 4"/>
          <p:cNvSpPr>
            <a:spLocks noGrp="1"/>
          </p:cNvSpPr>
          <p:nvPr>
            <p:ph type="ftr" sz="quarter" idx="3"/>
          </p:nvPr>
        </p:nvSpPr>
        <p:spPr>
          <a:xfrm>
            <a:off x="1691680" y="6440329"/>
            <a:ext cx="5760640" cy="365125"/>
          </a:xfrm>
          <a:prstGeom prst="rect">
            <a:avLst/>
          </a:prstGeom>
        </p:spPr>
        <p:txBody>
          <a:bodyPr anchor="ctr"/>
          <a:lstStyle>
            <a:lvl1pPr algn="ctr">
              <a:defRPr sz="1400">
                <a:solidFill>
                  <a:schemeClr val="bg1"/>
                </a:solidFill>
                <a:latin typeface="Arial" panose="020B0604020202020204" pitchFamily="34" charset="0"/>
                <a:cs typeface="Arial" panose="020B0604020202020204" pitchFamily="34" charset="0"/>
              </a:defRPr>
            </a:lvl1pPr>
          </a:lstStyle>
          <a:p>
            <a:r>
              <a:rPr lang="en-GB" smtClean="0">
                <a:solidFill>
                  <a:prstClr val="white"/>
                </a:solidFill>
              </a:rPr>
              <a:t>sfwdfc</a:t>
            </a:r>
            <a:endParaRPr lang="en-GB" dirty="0">
              <a:solidFill>
                <a:prstClr val="white"/>
              </a:solidFill>
            </a:endParaRPr>
          </a:p>
        </p:txBody>
      </p:sp>
    </p:spTree>
    <p:extLst>
      <p:ext uri="{BB962C8B-B14F-4D97-AF65-F5344CB8AC3E}">
        <p14:creationId xmlns:p14="http://schemas.microsoft.com/office/powerpoint/2010/main" val="19252212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
        <p:nvSpPr>
          <p:cNvPr id="5" name="Footer Placeholder 4"/>
          <p:cNvSpPr>
            <a:spLocks noGrp="1"/>
          </p:cNvSpPr>
          <p:nvPr>
            <p:ph type="ftr" sz="quarter" idx="3"/>
          </p:nvPr>
        </p:nvSpPr>
        <p:spPr>
          <a:xfrm>
            <a:off x="1691680" y="6440329"/>
            <a:ext cx="5760640" cy="365125"/>
          </a:xfrm>
          <a:prstGeom prst="rect">
            <a:avLst/>
          </a:prstGeom>
        </p:spPr>
        <p:txBody>
          <a:bodyPr anchor="ctr"/>
          <a:lstStyle>
            <a:lvl1pPr algn="ctr">
              <a:defRPr sz="1400">
                <a:solidFill>
                  <a:schemeClr val="bg1"/>
                </a:solidFill>
                <a:latin typeface="Arial" panose="020B0604020202020204" pitchFamily="34" charset="0"/>
                <a:cs typeface="Arial" panose="020B0604020202020204" pitchFamily="34" charset="0"/>
              </a:defRPr>
            </a:lvl1pPr>
          </a:lstStyle>
          <a:p>
            <a:r>
              <a:rPr lang="en-GB" smtClean="0">
                <a:solidFill>
                  <a:prstClr val="white"/>
                </a:solidFill>
              </a:rPr>
              <a:t>sfwdfc</a:t>
            </a:r>
            <a:endParaRPr lang="en-GB" dirty="0">
              <a:solidFill>
                <a:prstClr val="white"/>
              </a:solidFill>
            </a:endParaRPr>
          </a:p>
        </p:txBody>
      </p:sp>
    </p:spTree>
    <p:extLst>
      <p:ext uri="{BB962C8B-B14F-4D97-AF65-F5344CB8AC3E}">
        <p14:creationId xmlns:p14="http://schemas.microsoft.com/office/powerpoint/2010/main" val="247067706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
        <p:nvSpPr>
          <p:cNvPr id="11" name="Footer Placeholder 4"/>
          <p:cNvSpPr>
            <a:spLocks noGrp="1"/>
          </p:cNvSpPr>
          <p:nvPr>
            <p:ph type="ftr" sz="quarter" idx="3"/>
          </p:nvPr>
        </p:nvSpPr>
        <p:spPr>
          <a:xfrm>
            <a:off x="1691680" y="6440329"/>
            <a:ext cx="5760640" cy="365125"/>
          </a:xfrm>
          <a:prstGeom prst="rect">
            <a:avLst/>
          </a:prstGeom>
        </p:spPr>
        <p:txBody>
          <a:bodyPr anchor="ctr"/>
          <a:lstStyle>
            <a:lvl1pPr algn="ctr">
              <a:defRPr sz="1400">
                <a:solidFill>
                  <a:schemeClr val="bg1"/>
                </a:solidFill>
                <a:latin typeface="Arial" panose="020B0604020202020204" pitchFamily="34" charset="0"/>
                <a:cs typeface="Arial" panose="020B0604020202020204" pitchFamily="34" charset="0"/>
              </a:defRPr>
            </a:lvl1pPr>
          </a:lstStyle>
          <a:p>
            <a:r>
              <a:rPr lang="en-GB" smtClean="0">
                <a:solidFill>
                  <a:prstClr val="white"/>
                </a:solidFill>
              </a:rPr>
              <a:t>sfwdfc</a:t>
            </a:r>
            <a:endParaRPr lang="en-GB" dirty="0">
              <a:solidFill>
                <a:prstClr val="white"/>
              </a:solidFill>
            </a:endParaRPr>
          </a:p>
        </p:txBody>
      </p:sp>
    </p:spTree>
    <p:extLst>
      <p:ext uri="{BB962C8B-B14F-4D97-AF65-F5344CB8AC3E}">
        <p14:creationId xmlns:p14="http://schemas.microsoft.com/office/powerpoint/2010/main" val="220802312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2667000" y="6440329"/>
            <a:ext cx="3810000" cy="365125"/>
          </a:xfrm>
          <a:prstGeom prst="rect">
            <a:avLst/>
          </a:prstGeom>
        </p:spPr>
        <p:txBody>
          <a:bodyPr anchor="ctr"/>
          <a:lstStyle>
            <a:lvl1pPr algn="ctr">
              <a:defRPr sz="1400">
                <a:solidFill>
                  <a:schemeClr val="bg1"/>
                </a:solidFill>
                <a:latin typeface="Arial" panose="020B0604020202020204" pitchFamily="34" charset="0"/>
                <a:cs typeface="Arial" panose="020B0604020202020204" pitchFamily="34" charset="0"/>
              </a:defRPr>
            </a:lvl1pPr>
          </a:lstStyle>
          <a:p>
            <a:r>
              <a:rPr lang="en-GB" smtClean="0">
                <a:solidFill>
                  <a:prstClr val="white"/>
                </a:solidFill>
              </a:rPr>
              <a:t>sfwdfc</a:t>
            </a:r>
            <a:endParaRPr lang="en-GB" dirty="0">
              <a:solidFill>
                <a:prstClr val="white"/>
              </a:solidFill>
            </a:endParaRPr>
          </a:p>
        </p:txBody>
      </p:sp>
      <p:sp>
        <p:nvSpPr>
          <p:cNvPr id="9"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263396211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4"/>
          <p:cNvSpPr>
            <a:spLocks noGrp="1"/>
          </p:cNvSpPr>
          <p:nvPr>
            <p:ph type="ftr" sz="quarter" idx="11"/>
          </p:nvPr>
        </p:nvSpPr>
        <p:spPr>
          <a:xfrm>
            <a:off x="2667000" y="6440329"/>
            <a:ext cx="3810000" cy="365125"/>
          </a:xfrm>
          <a:prstGeom prst="rect">
            <a:avLst/>
          </a:prstGeom>
        </p:spPr>
        <p:txBody>
          <a:bodyPr anchor="ctr"/>
          <a:lstStyle>
            <a:lvl1pPr algn="ctr">
              <a:defRPr sz="1400">
                <a:solidFill>
                  <a:schemeClr val="bg1"/>
                </a:solidFill>
                <a:latin typeface="Arial" panose="020B0604020202020204" pitchFamily="34" charset="0"/>
                <a:cs typeface="Arial" panose="020B0604020202020204" pitchFamily="34" charset="0"/>
              </a:defRPr>
            </a:lvl1pPr>
          </a:lstStyle>
          <a:p>
            <a:r>
              <a:rPr lang="en-GB" smtClean="0">
                <a:solidFill>
                  <a:prstClr val="white"/>
                </a:solidFill>
              </a:rPr>
              <a:t>sfwdfc</a:t>
            </a:r>
            <a:endParaRPr lang="en-GB" dirty="0">
              <a:solidFill>
                <a:prstClr val="white"/>
              </a:solidFill>
            </a:endParaRPr>
          </a:p>
        </p:txBody>
      </p:sp>
      <p:sp>
        <p:nvSpPr>
          <p:cNvPr id="8"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
        <p:nvSpPr>
          <p:cNvPr id="9" name="Date Placeholder 3"/>
          <p:cNvSpPr>
            <a:spLocks noGrp="1"/>
          </p:cNvSpPr>
          <p:nvPr>
            <p:ph type="dt" sz="half" idx="10"/>
          </p:nvPr>
        </p:nvSpPr>
        <p:spPr>
          <a:xfrm>
            <a:off x="457200" y="6440329"/>
            <a:ext cx="2362200" cy="365125"/>
          </a:xfrm>
          <a:prstGeom prst="rect">
            <a:avLst/>
          </a:prstGeom>
        </p:spPr>
        <p:txBody>
          <a:bodyPr anchor="ctr"/>
          <a:lstStyle>
            <a:lvl1pPr>
              <a:defRPr sz="1400">
                <a:solidFill>
                  <a:schemeClr val="bg1"/>
                </a:solidFill>
                <a:latin typeface="Arial" panose="020B0604020202020204" pitchFamily="34" charset="0"/>
                <a:cs typeface="Arial" panose="020B0604020202020204" pitchFamily="34" charset="0"/>
              </a:defRPr>
            </a:lvl1pPr>
          </a:lstStyle>
          <a:p>
            <a:endParaRPr lang="en-GB" dirty="0">
              <a:solidFill>
                <a:prstClr val="white"/>
              </a:solidFill>
            </a:endParaRPr>
          </a:p>
        </p:txBody>
      </p:sp>
    </p:spTree>
    <p:extLst>
      <p:ext uri="{BB962C8B-B14F-4D97-AF65-F5344CB8AC3E}">
        <p14:creationId xmlns:p14="http://schemas.microsoft.com/office/powerpoint/2010/main" val="263179613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4"/>
          <p:cNvSpPr>
            <a:spLocks noGrp="1"/>
          </p:cNvSpPr>
          <p:nvPr>
            <p:ph type="ftr" sz="quarter" idx="11"/>
          </p:nvPr>
        </p:nvSpPr>
        <p:spPr>
          <a:xfrm>
            <a:off x="2667000" y="6440329"/>
            <a:ext cx="3810000" cy="365125"/>
          </a:xfrm>
          <a:prstGeom prst="rect">
            <a:avLst/>
          </a:prstGeom>
        </p:spPr>
        <p:txBody>
          <a:bodyPr anchor="ctr"/>
          <a:lstStyle>
            <a:lvl1pPr algn="ctr">
              <a:defRPr sz="1400">
                <a:solidFill>
                  <a:schemeClr val="bg1"/>
                </a:solidFill>
                <a:latin typeface="Arial" panose="020B0604020202020204" pitchFamily="34" charset="0"/>
                <a:cs typeface="Arial" panose="020B0604020202020204" pitchFamily="34" charset="0"/>
              </a:defRPr>
            </a:lvl1pPr>
          </a:lstStyle>
          <a:p>
            <a:r>
              <a:rPr lang="en-GB" smtClean="0">
                <a:solidFill>
                  <a:prstClr val="white"/>
                </a:solidFill>
              </a:rPr>
              <a:t>sfwdfc</a:t>
            </a:r>
            <a:endParaRPr lang="en-GB" dirty="0">
              <a:solidFill>
                <a:prstClr val="white"/>
              </a:solidFill>
            </a:endParaRPr>
          </a:p>
        </p:txBody>
      </p:sp>
      <p:sp>
        <p:nvSpPr>
          <p:cNvPr id="8"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
        <p:nvSpPr>
          <p:cNvPr id="9" name="Date Placeholder 3"/>
          <p:cNvSpPr>
            <a:spLocks noGrp="1"/>
          </p:cNvSpPr>
          <p:nvPr>
            <p:ph type="dt" sz="half" idx="10"/>
          </p:nvPr>
        </p:nvSpPr>
        <p:spPr>
          <a:xfrm>
            <a:off x="457200" y="6440329"/>
            <a:ext cx="2362200" cy="365125"/>
          </a:xfrm>
          <a:prstGeom prst="rect">
            <a:avLst/>
          </a:prstGeom>
        </p:spPr>
        <p:txBody>
          <a:bodyPr anchor="ctr"/>
          <a:lstStyle>
            <a:lvl1pPr>
              <a:defRPr sz="1400">
                <a:solidFill>
                  <a:schemeClr val="bg1"/>
                </a:solidFill>
                <a:latin typeface="Arial" panose="020B0604020202020204" pitchFamily="34" charset="0"/>
                <a:cs typeface="Arial" panose="020B0604020202020204" pitchFamily="34" charset="0"/>
              </a:defRPr>
            </a:lvl1pPr>
          </a:lstStyle>
          <a:p>
            <a:endParaRPr lang="en-GB" dirty="0">
              <a:solidFill>
                <a:prstClr val="white"/>
              </a:solidFill>
            </a:endParaRPr>
          </a:p>
        </p:txBody>
      </p:sp>
    </p:spTree>
    <p:extLst>
      <p:ext uri="{BB962C8B-B14F-4D97-AF65-F5344CB8AC3E}">
        <p14:creationId xmlns:p14="http://schemas.microsoft.com/office/powerpoint/2010/main" val="175213304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
        <p:nvSpPr>
          <p:cNvPr id="9" name="Rectangle 8"/>
          <p:cNvSpPr/>
          <p:nvPr userDrawn="1"/>
        </p:nvSpPr>
        <p:spPr>
          <a:xfrm>
            <a:off x="0" y="6400800"/>
            <a:ext cx="9144000" cy="4572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Slide Number Placeholder 5"/>
          <p:cNvSpPr>
            <a:spLocks noGrp="1"/>
          </p:cNvSpPr>
          <p:nvPr>
            <p:ph type="sldNum" sz="quarter" idx="12"/>
          </p:nvPr>
        </p:nvSpPr>
        <p:spPr>
          <a:xfrm>
            <a:off x="6902896"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pic>
        <p:nvPicPr>
          <p:cNvPr id="11" name="Picture 10" descr="\\ETN-NAS-SERVER\all ETN docs\ETN\06 Communications\11 Visual Identity\ETN Global Logo\LOGO-ETN_GLOBAL_transpar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6745" y="432657"/>
            <a:ext cx="457200" cy="128587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734888" y="485800"/>
            <a:ext cx="8229600" cy="1143000"/>
          </a:xfrm>
        </p:spPr>
        <p:txBody>
          <a:bodyPr>
            <a:normAutofit/>
          </a:bodyPr>
          <a:lstStyle>
            <a:lvl1pPr marL="168275" indent="0">
              <a:defRPr sz="4000" b="1">
                <a:solidFill>
                  <a:srgbClr val="002A5C"/>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13" name="Content Placeholder 2"/>
          <p:cNvSpPr>
            <a:spLocks noGrp="1"/>
          </p:cNvSpPr>
          <p:nvPr>
            <p:ph idx="1"/>
          </p:nvPr>
        </p:nvSpPr>
        <p:spPr>
          <a:xfrm>
            <a:off x="734888" y="1904999"/>
            <a:ext cx="8229600" cy="4221163"/>
          </a:xfrm>
          <a:prstGeom prst="rect">
            <a:avLst/>
          </a:prstGeom>
        </p:spPr>
        <p:txBody>
          <a:bodyPr/>
          <a:lstStyle>
            <a:lvl1pPr marL="342900" indent="-3429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1pPr>
            <a:lvl2pPr marL="742950" indent="-28575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2pPr>
            <a:lvl3pPr marL="1143000" indent="-2286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3pPr>
            <a:lvl4pPr marL="1600200" indent="-2286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4pPr>
            <a:lvl5pPr>
              <a:defRPr>
                <a:solidFill>
                  <a:srgbClr val="002A5C"/>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3"/>
            <a:r>
              <a:rPr lang="en-US" dirty="0" smtClean="0"/>
              <a:t>Fifth level</a:t>
            </a:r>
            <a:endParaRPr lang="en-GB" dirty="0"/>
          </a:p>
        </p:txBody>
      </p:sp>
      <p:sp>
        <p:nvSpPr>
          <p:cNvPr id="2" name="TextBox 1"/>
          <p:cNvSpPr txBox="1"/>
          <p:nvPr userDrawn="1"/>
        </p:nvSpPr>
        <p:spPr>
          <a:xfrm>
            <a:off x="2303748" y="6400800"/>
            <a:ext cx="4536504" cy="449493"/>
          </a:xfrm>
          <a:prstGeom prst="rect">
            <a:avLst/>
          </a:prstGeom>
        </p:spPr>
        <p:txBody>
          <a:bodyPr vert="horz" wrap="square" lIns="91440" tIns="45720" rIns="91440" bIns="45720" rtlCol="0" anchor="ctr">
            <a:normAutofit/>
          </a:bodyPr>
          <a:lstStyle/>
          <a:p>
            <a:pPr algn="ctr"/>
            <a:r>
              <a:rPr lang="es-ES" sz="1200" dirty="0">
                <a:solidFill>
                  <a:prstClr val="white"/>
                </a:solidFill>
                <a:latin typeface="Arial" panose="020B0604020202020204" pitchFamily="34" charset="0"/>
                <a:cs typeface="Arial" panose="020B0604020202020204" pitchFamily="34" charset="0"/>
              </a:rPr>
              <a:t>ETN Global</a:t>
            </a:r>
            <a:endParaRPr lang="en-GB" sz="1200" dirty="0">
              <a:solidFill>
                <a:prstClr val="white"/>
              </a:solidFill>
              <a:latin typeface="Arial" panose="020B0604020202020204" pitchFamily="34" charset="0"/>
              <a:cs typeface="Arial" panose="020B0604020202020204" pitchFamily="34" charset="0"/>
            </a:endParaRPr>
          </a:p>
        </p:txBody>
      </p:sp>
      <p:sp>
        <p:nvSpPr>
          <p:cNvPr id="10" name="TextBox 9"/>
          <p:cNvSpPr txBox="1"/>
          <p:nvPr userDrawn="1"/>
        </p:nvSpPr>
        <p:spPr>
          <a:xfrm>
            <a:off x="-7708" y="6400799"/>
            <a:ext cx="2311456" cy="449493"/>
          </a:xfrm>
          <a:prstGeom prst="rect">
            <a:avLst/>
          </a:prstGeom>
        </p:spPr>
        <p:txBody>
          <a:bodyPr vert="horz" wrap="square" lIns="91440" tIns="45720" rIns="91440" bIns="45720" rtlCol="0" anchor="ctr">
            <a:normAutofit/>
          </a:bodyPr>
          <a:lstStyle/>
          <a:p>
            <a:pPr algn="ctr"/>
            <a:r>
              <a:rPr lang="es-ES" sz="1200" dirty="0" err="1" smtClean="0">
                <a:solidFill>
                  <a:prstClr val="white"/>
                </a:solidFill>
                <a:latin typeface="Arial" panose="020B0604020202020204" pitchFamily="34" charset="0"/>
                <a:cs typeface="Arial" panose="020B0604020202020204" pitchFamily="34" charset="0"/>
              </a:rPr>
              <a:t>March</a:t>
            </a:r>
            <a:r>
              <a:rPr lang="es-ES" sz="1200" dirty="0" smtClean="0">
                <a:solidFill>
                  <a:prstClr val="white"/>
                </a:solidFill>
                <a:latin typeface="Arial" panose="020B0604020202020204" pitchFamily="34" charset="0"/>
                <a:cs typeface="Arial" panose="020B0604020202020204" pitchFamily="34" charset="0"/>
              </a:rPr>
              <a:t> 2018</a:t>
            </a:r>
            <a:endParaRPr lang="en-GB"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71402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95800" y="5494179"/>
            <a:ext cx="4419600" cy="533400"/>
          </a:xfrm>
        </p:spPr>
        <p:txBody>
          <a:bodyPr>
            <a:normAutofit/>
          </a:bodyPr>
          <a:lstStyle>
            <a:lvl1pPr algn="r">
              <a:defRPr sz="2400" b="1" baseline="0">
                <a:solidFill>
                  <a:srgbClr val="002A5C"/>
                </a:solidFill>
                <a:latin typeface="Arial" panose="020B0604020202020204" pitchFamily="34" charset="0"/>
                <a:cs typeface="Arial" panose="020B0604020202020204" pitchFamily="34" charset="0"/>
              </a:defRPr>
            </a:lvl1pPr>
          </a:lstStyle>
          <a:p>
            <a:r>
              <a:rPr lang="en-US" dirty="0" smtClean="0"/>
              <a:t>LAST NAME, First Name</a:t>
            </a:r>
            <a:endParaRPr lang="en-GB" dirty="0"/>
          </a:p>
        </p:txBody>
      </p:sp>
      <p:sp>
        <p:nvSpPr>
          <p:cNvPr id="3" name="Subtitle 2"/>
          <p:cNvSpPr>
            <a:spLocks noGrp="1"/>
          </p:cNvSpPr>
          <p:nvPr>
            <p:ph type="subTitle" idx="1" hasCustomPrompt="1"/>
          </p:nvPr>
        </p:nvSpPr>
        <p:spPr>
          <a:xfrm>
            <a:off x="4648200" y="6027579"/>
            <a:ext cx="4267200" cy="457200"/>
          </a:xfrm>
          <a:prstGeom prst="rect">
            <a:avLst/>
          </a:prstGeom>
        </p:spPr>
        <p:txBody>
          <a:bodyPr/>
          <a:lstStyle>
            <a:lvl1pPr marL="0" indent="0" algn="r">
              <a:buNone/>
              <a:defRPr sz="2000" b="1">
                <a:solidFill>
                  <a:srgbClr val="002A5C"/>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Company</a:t>
            </a:r>
            <a:endParaRPr lang="en-GB" dirty="0"/>
          </a:p>
        </p:txBody>
      </p:sp>
      <p:sp>
        <p:nvSpPr>
          <p:cNvPr id="9" name="Text Placeholder 8"/>
          <p:cNvSpPr>
            <a:spLocks noGrp="1"/>
          </p:cNvSpPr>
          <p:nvPr>
            <p:ph type="body" sz="quarter" idx="10" hasCustomPrompt="1"/>
          </p:nvPr>
        </p:nvSpPr>
        <p:spPr>
          <a:xfrm>
            <a:off x="228600" y="0"/>
            <a:ext cx="3810000" cy="5257800"/>
          </a:xfrm>
          <a:prstGeom prst="rect">
            <a:avLst/>
          </a:prstGeo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stStyle>
          <a:p>
            <a:pPr lvl="0"/>
            <a:r>
              <a:rPr lang="en-US" dirty="0" smtClean="0"/>
              <a:t>Presentation Title</a:t>
            </a:r>
          </a:p>
        </p:txBody>
      </p:sp>
    </p:spTree>
    <p:extLst>
      <p:ext uri="{BB962C8B-B14F-4D97-AF65-F5344CB8AC3E}">
        <p14:creationId xmlns:p14="http://schemas.microsoft.com/office/powerpoint/2010/main" val="255364472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TN">
    <p:spTree>
      <p:nvGrpSpPr>
        <p:cNvPr id="1" name=""/>
        <p:cNvGrpSpPr/>
        <p:nvPr/>
      </p:nvGrpSpPr>
      <p:grpSpPr>
        <a:xfrm>
          <a:off x="0" y="0"/>
          <a:ext cx="0" cy="0"/>
          <a:chOff x="0" y="0"/>
          <a:chExt cx="0" cy="0"/>
        </a:xfrm>
      </p:grpSpPr>
      <p:sp>
        <p:nvSpPr>
          <p:cNvPr id="9" name="Rectangle 8"/>
          <p:cNvSpPr/>
          <p:nvPr userDrawn="1"/>
        </p:nvSpPr>
        <p:spPr>
          <a:xfrm>
            <a:off x="0" y="6400800"/>
            <a:ext cx="9144000" cy="4572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Slide Number Placeholder 5"/>
          <p:cNvSpPr>
            <a:spLocks noGrp="1"/>
          </p:cNvSpPr>
          <p:nvPr>
            <p:ph type="sldNum" sz="quarter" idx="12"/>
          </p:nvPr>
        </p:nvSpPr>
        <p:spPr>
          <a:xfrm>
            <a:off x="6902896"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pic>
        <p:nvPicPr>
          <p:cNvPr id="11" name="Picture 10" descr="\\ETN-NAS-SERVER\all ETN docs\ETN\06 Communications\11 Visual Identity\ETN Global Logo\LOGO-ETN_GLOBAL_transpar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6745" y="432657"/>
            <a:ext cx="457200" cy="1285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303748" y="6400800"/>
            <a:ext cx="4536504" cy="449493"/>
          </a:xfrm>
          <a:prstGeom prst="rect">
            <a:avLst/>
          </a:prstGeom>
        </p:spPr>
        <p:txBody>
          <a:bodyPr vert="horz" wrap="square" lIns="91440" tIns="45720" rIns="91440" bIns="45720" rtlCol="0" anchor="ctr">
            <a:normAutofit/>
          </a:bodyPr>
          <a:lstStyle/>
          <a:p>
            <a:pPr algn="ctr"/>
            <a:endParaRPr lang="en-GB" sz="1200" dirty="0">
              <a:solidFill>
                <a:prstClr val="white"/>
              </a:solidFill>
              <a:latin typeface="Arial" panose="020B0604020202020204" pitchFamily="34" charset="0"/>
              <a:cs typeface="Arial" panose="020B0604020202020204" pitchFamily="34" charset="0"/>
            </a:endParaRPr>
          </a:p>
        </p:txBody>
      </p:sp>
      <p:sp>
        <p:nvSpPr>
          <p:cNvPr id="10" name="TextBox 9"/>
          <p:cNvSpPr txBox="1"/>
          <p:nvPr userDrawn="1"/>
        </p:nvSpPr>
        <p:spPr>
          <a:xfrm>
            <a:off x="-7708" y="6400799"/>
            <a:ext cx="2563484" cy="449493"/>
          </a:xfrm>
          <a:prstGeom prst="rect">
            <a:avLst/>
          </a:prstGeom>
        </p:spPr>
        <p:txBody>
          <a:bodyPr vert="horz" wrap="square" lIns="91440" tIns="45720" rIns="91440" bIns="45720" rtlCol="0" anchor="ctr">
            <a:normAutofit/>
          </a:bodyPr>
          <a:lstStyle/>
          <a:p>
            <a:pPr algn="ctr"/>
            <a:endParaRPr lang="en-GB"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46734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B605EE4-4C8D-4433-B41F-12DFB4670004}" type="datetimeFigureOut">
              <a:rPr lang="en-GB" smtClean="0"/>
              <a:t>26/03/2018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FD2E6C-DBC3-487A-B359-D3895752AB3A}" type="slidenum">
              <a:rPr lang="en-GB" smtClean="0"/>
              <a:t>‹#›</a:t>
            </a:fld>
            <a:endParaRPr lang="en-GB"/>
          </a:p>
        </p:txBody>
      </p:sp>
    </p:spTree>
    <p:extLst>
      <p:ext uri="{BB962C8B-B14F-4D97-AF65-F5344CB8AC3E}">
        <p14:creationId xmlns:p14="http://schemas.microsoft.com/office/powerpoint/2010/main" val="170389378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605EE4-4C8D-4433-B41F-12DFB4670004}" type="datetimeFigureOut">
              <a:rPr lang="en-GB" smtClean="0"/>
              <a:t>26/03/2018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FD2E6C-DBC3-487A-B359-D3895752AB3A}" type="slidenum">
              <a:rPr lang="en-GB" smtClean="0"/>
              <a:t>‹#›</a:t>
            </a:fld>
            <a:endParaRPr lang="en-GB"/>
          </a:p>
        </p:txBody>
      </p:sp>
    </p:spTree>
    <p:extLst>
      <p:ext uri="{BB962C8B-B14F-4D97-AF65-F5344CB8AC3E}">
        <p14:creationId xmlns:p14="http://schemas.microsoft.com/office/powerpoint/2010/main" val="11406019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605EE4-4C8D-4433-B41F-12DFB4670004}" type="datetimeFigureOut">
              <a:rPr lang="en-GB" smtClean="0"/>
              <a:t>26/03/2018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FD2E6C-DBC3-487A-B359-D3895752AB3A}" type="slidenum">
              <a:rPr lang="en-GB" smtClean="0"/>
              <a:t>‹#›</a:t>
            </a:fld>
            <a:endParaRPr lang="en-GB"/>
          </a:p>
        </p:txBody>
      </p:sp>
    </p:spTree>
    <p:extLst>
      <p:ext uri="{BB962C8B-B14F-4D97-AF65-F5344CB8AC3E}">
        <p14:creationId xmlns:p14="http://schemas.microsoft.com/office/powerpoint/2010/main" val="408294203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B605EE4-4C8D-4433-B41F-12DFB4670004}" type="datetimeFigureOut">
              <a:rPr lang="en-GB" smtClean="0"/>
              <a:t>26/03/2018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FD2E6C-DBC3-487A-B359-D3895752AB3A}" type="slidenum">
              <a:rPr lang="en-GB" smtClean="0"/>
              <a:t>‹#›</a:t>
            </a:fld>
            <a:endParaRPr lang="en-GB"/>
          </a:p>
        </p:txBody>
      </p:sp>
    </p:spTree>
    <p:extLst>
      <p:ext uri="{BB962C8B-B14F-4D97-AF65-F5344CB8AC3E}">
        <p14:creationId xmlns:p14="http://schemas.microsoft.com/office/powerpoint/2010/main" val="133466184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B605EE4-4C8D-4433-B41F-12DFB4670004}" type="datetimeFigureOut">
              <a:rPr lang="en-GB" smtClean="0"/>
              <a:t>26/03/2018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3FD2E6C-DBC3-487A-B359-D3895752AB3A}" type="slidenum">
              <a:rPr lang="en-GB" smtClean="0"/>
              <a:t>‹#›</a:t>
            </a:fld>
            <a:endParaRPr lang="en-GB"/>
          </a:p>
        </p:txBody>
      </p:sp>
    </p:spTree>
    <p:extLst>
      <p:ext uri="{BB962C8B-B14F-4D97-AF65-F5344CB8AC3E}">
        <p14:creationId xmlns:p14="http://schemas.microsoft.com/office/powerpoint/2010/main" val="329999403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B605EE4-4C8D-4433-B41F-12DFB4670004}" type="datetimeFigureOut">
              <a:rPr lang="en-GB" smtClean="0"/>
              <a:t>26/03/2018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3FD2E6C-DBC3-487A-B359-D3895752AB3A}" type="slidenum">
              <a:rPr lang="en-GB" smtClean="0"/>
              <a:t>‹#›</a:t>
            </a:fld>
            <a:endParaRPr lang="en-GB"/>
          </a:p>
        </p:txBody>
      </p:sp>
    </p:spTree>
    <p:extLst>
      <p:ext uri="{BB962C8B-B14F-4D97-AF65-F5344CB8AC3E}">
        <p14:creationId xmlns:p14="http://schemas.microsoft.com/office/powerpoint/2010/main" val="5056428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05EE4-4C8D-4433-B41F-12DFB4670004}" type="datetimeFigureOut">
              <a:rPr lang="en-GB" smtClean="0"/>
              <a:t>26/03/2018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3FD2E6C-DBC3-487A-B359-D3895752AB3A}" type="slidenum">
              <a:rPr lang="en-GB" smtClean="0"/>
              <a:t>‹#›</a:t>
            </a:fld>
            <a:endParaRPr lang="en-GB"/>
          </a:p>
        </p:txBody>
      </p:sp>
    </p:spTree>
    <p:extLst>
      <p:ext uri="{BB962C8B-B14F-4D97-AF65-F5344CB8AC3E}">
        <p14:creationId xmlns:p14="http://schemas.microsoft.com/office/powerpoint/2010/main" val="407954241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605EE4-4C8D-4433-B41F-12DFB4670004}" type="datetimeFigureOut">
              <a:rPr lang="en-GB" smtClean="0"/>
              <a:t>26/03/2018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FD2E6C-DBC3-487A-B359-D3895752AB3A}" type="slidenum">
              <a:rPr lang="en-GB" smtClean="0"/>
              <a:t>‹#›</a:t>
            </a:fld>
            <a:endParaRPr lang="en-GB"/>
          </a:p>
        </p:txBody>
      </p:sp>
    </p:spTree>
    <p:extLst>
      <p:ext uri="{BB962C8B-B14F-4D97-AF65-F5344CB8AC3E}">
        <p14:creationId xmlns:p14="http://schemas.microsoft.com/office/powerpoint/2010/main" val="4953017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9" name="Rectangle 8"/>
          <p:cNvSpPr/>
          <p:nvPr userDrawn="1"/>
        </p:nvSpPr>
        <p:spPr>
          <a:xfrm>
            <a:off x="0" y="6400800"/>
            <a:ext cx="9144000" cy="4572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Slide Number Placeholder 5"/>
          <p:cNvSpPr>
            <a:spLocks noGrp="1"/>
          </p:cNvSpPr>
          <p:nvPr>
            <p:ph type="sldNum" sz="quarter" idx="12"/>
          </p:nvPr>
        </p:nvSpPr>
        <p:spPr>
          <a:xfrm>
            <a:off x="6902896"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pic>
        <p:nvPicPr>
          <p:cNvPr id="11" name="Picture 10" descr="\\ETN-NAS-SERVER\all ETN docs\ETN\06 Communications\11 Visual Identity\ETN Global Logo\LOGO-ETN_GLOBAL_transpar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6745" y="432657"/>
            <a:ext cx="457200" cy="128587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734888" y="485800"/>
            <a:ext cx="8229600" cy="1143000"/>
          </a:xfrm>
        </p:spPr>
        <p:txBody>
          <a:bodyPr>
            <a:normAutofit/>
          </a:bodyPr>
          <a:lstStyle>
            <a:lvl1pPr marL="168275" indent="0">
              <a:defRPr sz="4000" b="1">
                <a:solidFill>
                  <a:srgbClr val="002A5C"/>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13" name="Content Placeholder 2"/>
          <p:cNvSpPr>
            <a:spLocks noGrp="1"/>
          </p:cNvSpPr>
          <p:nvPr>
            <p:ph idx="1"/>
          </p:nvPr>
        </p:nvSpPr>
        <p:spPr>
          <a:xfrm>
            <a:off x="734888" y="1904999"/>
            <a:ext cx="8229600" cy="4221163"/>
          </a:xfrm>
          <a:prstGeom prst="rect">
            <a:avLst/>
          </a:prstGeom>
        </p:spPr>
        <p:txBody>
          <a:bodyPr/>
          <a:lstStyle>
            <a:lvl1pPr marL="342900" indent="-3429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1pPr>
            <a:lvl2pPr marL="742950" indent="-28575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2pPr>
            <a:lvl3pPr marL="1143000" indent="-2286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3pPr>
            <a:lvl4pPr marL="1600200" indent="-2286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4pPr>
            <a:lvl5pPr>
              <a:defRPr>
                <a:solidFill>
                  <a:srgbClr val="002A5C"/>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3"/>
            <a:r>
              <a:rPr lang="en-US" dirty="0" smtClean="0"/>
              <a:t>Fifth level</a:t>
            </a:r>
            <a:endParaRPr lang="en-GB" dirty="0"/>
          </a:p>
        </p:txBody>
      </p:sp>
      <p:sp>
        <p:nvSpPr>
          <p:cNvPr id="2" name="TextBox 1"/>
          <p:cNvSpPr txBox="1"/>
          <p:nvPr userDrawn="1"/>
        </p:nvSpPr>
        <p:spPr>
          <a:xfrm>
            <a:off x="2303748" y="6400800"/>
            <a:ext cx="4536504" cy="449493"/>
          </a:xfrm>
          <a:prstGeom prst="rect">
            <a:avLst/>
          </a:prstGeom>
        </p:spPr>
        <p:txBody>
          <a:bodyPr vert="horz" wrap="square" lIns="91440" tIns="45720" rIns="91440" bIns="45720" rtlCol="0" anchor="ctr">
            <a:normAutofit/>
          </a:bodyPr>
          <a:lstStyle/>
          <a:p>
            <a:pPr algn="ctr"/>
            <a:r>
              <a:rPr lang="es-ES" sz="1200" dirty="0">
                <a:solidFill>
                  <a:prstClr val="white"/>
                </a:solidFill>
                <a:latin typeface="Arial" panose="020B0604020202020204" pitchFamily="34" charset="0"/>
                <a:cs typeface="Arial" panose="020B0604020202020204" pitchFamily="34" charset="0"/>
              </a:rPr>
              <a:t>ETN Global</a:t>
            </a:r>
            <a:endParaRPr lang="en-GB" sz="1200" dirty="0">
              <a:solidFill>
                <a:prstClr val="white"/>
              </a:solidFill>
              <a:latin typeface="Arial" panose="020B0604020202020204" pitchFamily="34" charset="0"/>
              <a:cs typeface="Arial" panose="020B0604020202020204" pitchFamily="34" charset="0"/>
            </a:endParaRPr>
          </a:p>
        </p:txBody>
      </p:sp>
      <p:sp>
        <p:nvSpPr>
          <p:cNvPr id="10" name="TextBox 9"/>
          <p:cNvSpPr txBox="1"/>
          <p:nvPr userDrawn="1"/>
        </p:nvSpPr>
        <p:spPr>
          <a:xfrm>
            <a:off x="-7708" y="6400799"/>
            <a:ext cx="2311456" cy="449493"/>
          </a:xfrm>
          <a:prstGeom prst="rect">
            <a:avLst/>
          </a:prstGeom>
        </p:spPr>
        <p:txBody>
          <a:bodyPr vert="horz" wrap="square" lIns="91440" tIns="45720" rIns="91440" bIns="45720" rtlCol="0" anchor="ctr">
            <a:normAutofit/>
          </a:bodyPr>
          <a:lstStyle/>
          <a:p>
            <a:pPr algn="ctr"/>
            <a:r>
              <a:rPr lang="es-ES" sz="1200" dirty="0" err="1" smtClean="0">
                <a:solidFill>
                  <a:prstClr val="white"/>
                </a:solidFill>
                <a:latin typeface="Arial" panose="020B0604020202020204" pitchFamily="34" charset="0"/>
                <a:cs typeface="Arial" panose="020B0604020202020204" pitchFamily="34" charset="0"/>
              </a:rPr>
              <a:t>March</a:t>
            </a:r>
            <a:r>
              <a:rPr lang="es-ES" sz="1200" dirty="0" smtClean="0">
                <a:solidFill>
                  <a:prstClr val="white"/>
                </a:solidFill>
                <a:latin typeface="Arial" panose="020B0604020202020204" pitchFamily="34" charset="0"/>
                <a:cs typeface="Arial" panose="020B0604020202020204" pitchFamily="34" charset="0"/>
              </a:rPr>
              <a:t> 2018</a:t>
            </a:r>
            <a:endParaRPr lang="en-GB"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71402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605EE4-4C8D-4433-B41F-12DFB4670004}" type="datetimeFigureOut">
              <a:rPr lang="en-GB" smtClean="0"/>
              <a:t>26/03/2018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FD2E6C-DBC3-487A-B359-D3895752AB3A}" type="slidenum">
              <a:rPr lang="en-GB" smtClean="0"/>
              <a:t>‹#›</a:t>
            </a:fld>
            <a:endParaRPr lang="en-GB"/>
          </a:p>
        </p:txBody>
      </p:sp>
    </p:spTree>
    <p:extLst>
      <p:ext uri="{BB962C8B-B14F-4D97-AF65-F5344CB8AC3E}">
        <p14:creationId xmlns:p14="http://schemas.microsoft.com/office/powerpoint/2010/main" val="145291250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605EE4-4C8D-4433-B41F-12DFB4670004}" type="datetimeFigureOut">
              <a:rPr lang="en-GB" smtClean="0"/>
              <a:t>26/03/2018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FD2E6C-DBC3-487A-B359-D3895752AB3A}" type="slidenum">
              <a:rPr lang="en-GB" smtClean="0"/>
              <a:t>‹#›</a:t>
            </a:fld>
            <a:endParaRPr lang="en-GB"/>
          </a:p>
        </p:txBody>
      </p:sp>
    </p:spTree>
    <p:extLst>
      <p:ext uri="{BB962C8B-B14F-4D97-AF65-F5344CB8AC3E}">
        <p14:creationId xmlns:p14="http://schemas.microsoft.com/office/powerpoint/2010/main" val="365815546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605EE4-4C8D-4433-B41F-12DFB4670004}" type="datetimeFigureOut">
              <a:rPr lang="en-GB" smtClean="0"/>
              <a:t>26/03/2018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FD2E6C-DBC3-487A-B359-D3895752AB3A}" type="slidenum">
              <a:rPr lang="en-GB" smtClean="0"/>
              <a:t>‹#›</a:t>
            </a:fld>
            <a:endParaRPr lang="en-GB"/>
          </a:p>
        </p:txBody>
      </p:sp>
    </p:spTree>
    <p:extLst>
      <p:ext uri="{BB962C8B-B14F-4D97-AF65-F5344CB8AC3E}">
        <p14:creationId xmlns:p14="http://schemas.microsoft.com/office/powerpoint/2010/main" val="409841026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B605EE4-4C8D-4433-B41F-12DFB4670004}" type="datetimeFigureOut">
              <a:rPr lang="en-GB" smtClean="0"/>
              <a:t>26/03/2018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3FD2E6C-DBC3-487A-B359-D3895752AB3A}" type="slidenum">
              <a:rPr lang="en-GB" smtClean="0"/>
              <a:t>‹#›</a:t>
            </a:fld>
            <a:endParaRPr lang="en-GB"/>
          </a:p>
        </p:txBody>
      </p:sp>
    </p:spTree>
    <p:extLst>
      <p:ext uri="{BB962C8B-B14F-4D97-AF65-F5344CB8AC3E}">
        <p14:creationId xmlns:p14="http://schemas.microsoft.com/office/powerpoint/2010/main" val="385758783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95800" y="5494179"/>
            <a:ext cx="4419600" cy="533400"/>
          </a:xfrm>
        </p:spPr>
        <p:txBody>
          <a:bodyPr>
            <a:normAutofit/>
          </a:bodyPr>
          <a:lstStyle>
            <a:lvl1pPr algn="r">
              <a:defRPr sz="2400" b="1" baseline="0">
                <a:solidFill>
                  <a:srgbClr val="002A5C"/>
                </a:solidFill>
                <a:latin typeface="Arial" panose="020B0604020202020204" pitchFamily="34" charset="0"/>
                <a:cs typeface="Arial" panose="020B0604020202020204" pitchFamily="34" charset="0"/>
              </a:defRPr>
            </a:lvl1pPr>
          </a:lstStyle>
          <a:p>
            <a:r>
              <a:rPr lang="en-US" dirty="0" smtClean="0"/>
              <a:t>LAST NAME, First Name</a:t>
            </a:r>
            <a:endParaRPr lang="en-GB" dirty="0"/>
          </a:p>
        </p:txBody>
      </p:sp>
      <p:sp>
        <p:nvSpPr>
          <p:cNvPr id="3" name="Subtitle 2"/>
          <p:cNvSpPr>
            <a:spLocks noGrp="1"/>
          </p:cNvSpPr>
          <p:nvPr>
            <p:ph type="subTitle" idx="1" hasCustomPrompt="1"/>
          </p:nvPr>
        </p:nvSpPr>
        <p:spPr>
          <a:xfrm>
            <a:off x="4648200" y="6027579"/>
            <a:ext cx="4267200" cy="457200"/>
          </a:xfrm>
          <a:prstGeom prst="rect">
            <a:avLst/>
          </a:prstGeom>
        </p:spPr>
        <p:txBody>
          <a:bodyPr/>
          <a:lstStyle>
            <a:lvl1pPr marL="0" indent="0" algn="r">
              <a:buNone/>
              <a:defRPr sz="2000" b="1">
                <a:solidFill>
                  <a:srgbClr val="002A5C"/>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Company</a:t>
            </a:r>
            <a:endParaRPr lang="en-GB" dirty="0"/>
          </a:p>
        </p:txBody>
      </p:sp>
      <p:sp>
        <p:nvSpPr>
          <p:cNvPr id="9" name="Text Placeholder 8"/>
          <p:cNvSpPr>
            <a:spLocks noGrp="1"/>
          </p:cNvSpPr>
          <p:nvPr>
            <p:ph type="body" sz="quarter" idx="10" hasCustomPrompt="1"/>
          </p:nvPr>
        </p:nvSpPr>
        <p:spPr>
          <a:xfrm>
            <a:off x="228600" y="0"/>
            <a:ext cx="3810000" cy="5257800"/>
          </a:xfrm>
          <a:prstGeom prst="rect">
            <a:avLst/>
          </a:prstGeo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stStyle>
          <a:p>
            <a:pPr lvl="0"/>
            <a:r>
              <a:rPr lang="en-US" dirty="0" smtClean="0"/>
              <a:t>Presentation Title</a:t>
            </a:r>
          </a:p>
        </p:txBody>
      </p:sp>
    </p:spTree>
    <p:extLst>
      <p:ext uri="{BB962C8B-B14F-4D97-AF65-F5344CB8AC3E}">
        <p14:creationId xmlns:p14="http://schemas.microsoft.com/office/powerpoint/2010/main" val="409958079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9" name="Rectangle 8"/>
          <p:cNvSpPr/>
          <p:nvPr userDrawn="1"/>
        </p:nvSpPr>
        <p:spPr>
          <a:xfrm>
            <a:off x="0" y="6400800"/>
            <a:ext cx="9144000" cy="4572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Slide Number Placeholder 5"/>
          <p:cNvSpPr>
            <a:spLocks noGrp="1"/>
          </p:cNvSpPr>
          <p:nvPr>
            <p:ph type="sldNum" sz="quarter" idx="12"/>
          </p:nvPr>
        </p:nvSpPr>
        <p:spPr>
          <a:xfrm>
            <a:off x="6902896"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pic>
        <p:nvPicPr>
          <p:cNvPr id="11" name="Picture 10" descr="\\ETN-NAS-SERVER\all ETN docs\ETN\06 Communications\11 Visual Identity\ETN Global Logo\LOGO-ETN_GLOBAL_transpar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6745" y="432657"/>
            <a:ext cx="457200" cy="128587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734888" y="485800"/>
            <a:ext cx="8229600" cy="1143000"/>
          </a:xfrm>
        </p:spPr>
        <p:txBody>
          <a:bodyPr>
            <a:normAutofit/>
          </a:bodyPr>
          <a:lstStyle>
            <a:lvl1pPr marL="168275" indent="0">
              <a:defRPr sz="4000" b="1">
                <a:solidFill>
                  <a:srgbClr val="002A5C"/>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13" name="Content Placeholder 2"/>
          <p:cNvSpPr>
            <a:spLocks noGrp="1"/>
          </p:cNvSpPr>
          <p:nvPr>
            <p:ph idx="1"/>
          </p:nvPr>
        </p:nvSpPr>
        <p:spPr>
          <a:xfrm>
            <a:off x="734888" y="1904999"/>
            <a:ext cx="8229600" cy="4221163"/>
          </a:xfrm>
          <a:prstGeom prst="rect">
            <a:avLst/>
          </a:prstGeom>
        </p:spPr>
        <p:txBody>
          <a:bodyPr/>
          <a:lstStyle>
            <a:lvl1pPr marL="342900" indent="-3429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1pPr>
            <a:lvl2pPr marL="742950" indent="-28575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2pPr>
            <a:lvl3pPr marL="1143000" indent="-2286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3pPr>
            <a:lvl4pPr marL="1600200" indent="-2286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4pPr>
            <a:lvl5pPr>
              <a:defRPr>
                <a:solidFill>
                  <a:srgbClr val="002A5C"/>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3"/>
            <a:r>
              <a:rPr lang="en-US" dirty="0" smtClean="0"/>
              <a:t>Fifth level</a:t>
            </a:r>
            <a:endParaRPr lang="en-GB" dirty="0"/>
          </a:p>
        </p:txBody>
      </p:sp>
      <p:sp>
        <p:nvSpPr>
          <p:cNvPr id="2" name="TextBox 1"/>
          <p:cNvSpPr txBox="1"/>
          <p:nvPr userDrawn="1"/>
        </p:nvSpPr>
        <p:spPr>
          <a:xfrm>
            <a:off x="2303748" y="6400800"/>
            <a:ext cx="4536504" cy="449493"/>
          </a:xfrm>
          <a:prstGeom prst="rect">
            <a:avLst/>
          </a:prstGeom>
        </p:spPr>
        <p:txBody>
          <a:bodyPr vert="horz" wrap="square" lIns="91440" tIns="45720" rIns="91440" bIns="45720" rtlCol="0" anchor="ctr">
            <a:normAutofit/>
          </a:bodyPr>
          <a:lstStyle/>
          <a:p>
            <a:pPr algn="ctr"/>
            <a:r>
              <a:rPr lang="es-ES" sz="1200" dirty="0" smtClean="0">
                <a:solidFill>
                  <a:prstClr val="white"/>
                </a:solidFill>
                <a:latin typeface="Arial" panose="020B0604020202020204" pitchFamily="34" charset="0"/>
                <a:cs typeface="Arial" panose="020B0604020202020204" pitchFamily="34" charset="0"/>
              </a:rPr>
              <a:t>ETN Global</a:t>
            </a:r>
            <a:endParaRPr lang="en-GB" sz="120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471081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33" name="Afbeelding 6" descr="ETN_BACKGROUND_NETWORK.png"/>
          <p:cNvPicPr>
            <a:picLocks noChangeAspect="1"/>
          </p:cNvPicPr>
          <p:nvPr userDrawn="1"/>
        </p:nvPicPr>
        <p:blipFill rotWithShape="1">
          <a:blip r:embed="rId2">
            <a:alphaModFix amt="17000"/>
            <a:extLst>
              <a:ext uri="{28A0092B-C50C-407E-A947-70E740481C1C}">
                <a14:useLocalDpi xmlns:a14="http://schemas.microsoft.com/office/drawing/2010/main"/>
              </a:ext>
            </a:extLst>
          </a:blip>
          <a:srcRect b="17778"/>
          <a:stretch/>
        </p:blipFill>
        <p:spPr>
          <a:xfrm>
            <a:off x="0" y="0"/>
            <a:ext cx="9144000" cy="5638800"/>
          </a:xfrm>
          <a:prstGeom prst="rect">
            <a:avLst/>
          </a:prstGeom>
        </p:spPr>
      </p:pic>
      <p:sp>
        <p:nvSpPr>
          <p:cNvPr id="39" name="Rectangle 38"/>
          <p:cNvSpPr/>
          <p:nvPr userDrawn="1"/>
        </p:nvSpPr>
        <p:spPr>
          <a:xfrm>
            <a:off x="0" y="0"/>
            <a:ext cx="9144001" cy="5638800"/>
          </a:xfrm>
          <a:prstGeom prst="rect">
            <a:avLst/>
          </a:prstGeom>
          <a:gradFill flip="none" rotWithShape="1">
            <a:gsLst>
              <a:gs pos="0">
                <a:schemeClr val="accent1">
                  <a:shade val="51000"/>
                  <a:satMod val="130000"/>
                </a:schemeClr>
              </a:gs>
              <a:gs pos="9000">
                <a:schemeClr val="accent3"/>
              </a:gs>
              <a:gs pos="33000">
                <a:schemeClr val="accent5">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srgbClr val="FFFFFF"/>
              </a:solidFill>
            </a:endParaRPr>
          </a:p>
        </p:txBody>
      </p:sp>
      <p:sp>
        <p:nvSpPr>
          <p:cNvPr id="7" name="Rectangle 6"/>
          <p:cNvSpPr/>
          <p:nvPr userDrawn="1"/>
        </p:nvSpPr>
        <p:spPr>
          <a:xfrm>
            <a:off x="0" y="5638800"/>
            <a:ext cx="9143999" cy="12192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FFFFFF"/>
              </a:solidFill>
            </a:endParaRPr>
          </a:p>
        </p:txBody>
      </p:sp>
      <p:sp>
        <p:nvSpPr>
          <p:cNvPr id="2" name="Title 1"/>
          <p:cNvSpPr>
            <a:spLocks noGrp="1"/>
          </p:cNvSpPr>
          <p:nvPr>
            <p:ph type="ctrTitle"/>
          </p:nvPr>
        </p:nvSpPr>
        <p:spPr>
          <a:xfrm>
            <a:off x="277389" y="1906438"/>
            <a:ext cx="6078953" cy="1887537"/>
          </a:xfrm>
          <a:noFill/>
        </p:spPr>
        <p:txBody>
          <a:bodyPr/>
          <a:lstStyle>
            <a:lvl1pPr>
              <a:defRPr sz="2600" b="1">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7389" y="3912079"/>
            <a:ext cx="6078953" cy="590909"/>
          </a:xfrm>
        </p:spPr>
        <p:txBody>
          <a:bodyPr>
            <a:normAutofit/>
          </a:bodyPr>
          <a:lstStyle>
            <a:lvl1pPr marL="0" indent="0" algn="ctr">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9" name="Straight Connector 8"/>
          <p:cNvCxnSpPr/>
          <p:nvPr userDrawn="1"/>
        </p:nvCxnSpPr>
        <p:spPr>
          <a:xfrm>
            <a:off x="0" y="5638800"/>
            <a:ext cx="9144000" cy="0"/>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14" name="Text Placeholder 13"/>
          <p:cNvSpPr>
            <a:spLocks noGrp="1"/>
          </p:cNvSpPr>
          <p:nvPr>
            <p:ph type="body" sz="quarter" idx="10" hasCustomPrompt="1"/>
          </p:nvPr>
        </p:nvSpPr>
        <p:spPr>
          <a:xfrm>
            <a:off x="4572000" y="5856288"/>
            <a:ext cx="4278313" cy="784225"/>
          </a:xfrm>
        </p:spPr>
        <p:txBody>
          <a:bodyPr>
            <a:normAutofit/>
          </a:bodyPr>
          <a:lstStyle>
            <a:lvl1pPr marL="0" indent="0" algn="r">
              <a:buNone/>
              <a:defRPr sz="1800" b="1"/>
            </a:lvl1pPr>
          </a:lstStyle>
          <a:p>
            <a:pPr lvl="0"/>
            <a:r>
              <a:rPr lang="en-US" dirty="0" smtClean="0"/>
              <a:t>[Name of the speaker], [position]</a:t>
            </a:r>
          </a:p>
          <a:p>
            <a:pPr lvl="0"/>
            <a:r>
              <a:rPr lang="en-US" dirty="0" smtClean="0"/>
              <a:t>[Company]</a:t>
            </a:r>
            <a:endParaRPr lang="en-GB" dirty="0"/>
          </a:p>
        </p:txBody>
      </p:sp>
      <p:pic>
        <p:nvPicPr>
          <p:cNvPr id="15" name="Picture 5"/>
          <p:cNvPicPr>
            <a:picLocks noChangeAspect="1" noChangeArrowheads="1"/>
          </p:cNvPicPr>
          <p:nvPr userDrawn="1"/>
        </p:nvPicPr>
        <p:blipFill>
          <a:blip r:embed="rId3" cstate="email">
            <a:duotone>
              <a:schemeClr val="accent2">
                <a:shade val="45000"/>
                <a:satMod val="135000"/>
              </a:schemeClr>
              <a:prstClr val="white"/>
            </a:duotone>
            <a:extLst>
              <a:ext uri="{BEBA8EAE-BF5A-486C-A8C5-ECC9F3942E4B}">
                <a14:imgProps xmlns:a14="http://schemas.microsoft.com/office/drawing/2010/main">
                  <a14:imgLayer r:embed="rId4">
                    <a14:imgEffect>
                      <a14:backgroundRemoval t="4368" b="93103" l="0" r="98861"/>
                    </a14:imgEffect>
                  </a14:imgLayer>
                </a14:imgProps>
              </a:ext>
              <a:ext uri="{28A0092B-C50C-407E-A947-70E740481C1C}">
                <a14:useLocalDpi xmlns:a14="http://schemas.microsoft.com/office/drawing/2010/main" val="0"/>
              </a:ext>
            </a:extLst>
          </a:blip>
          <a:srcRect/>
          <a:stretch>
            <a:fillRect/>
          </a:stretch>
        </p:blipFill>
        <p:spPr bwMode="auto">
          <a:xfrm>
            <a:off x="136864" y="5740040"/>
            <a:ext cx="1025630" cy="1016720"/>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descr="\\ETN-NAS-SERVER\all ETN docs\ETN\06 Communications\03 Photos\Photos_ETN Video\Siemens IGCC GT.jpg"/>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2286989" y="90712"/>
            <a:ext cx="1617171" cy="1152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https://upload.wikimedia.org/wikipedia/commons/6/60/EON_Slovakia_MalzeniceCCPP.jpg"/>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l="14029" r="14131"/>
          <a:stretch>
            <a:fillRect/>
          </a:stretch>
        </p:blipFill>
        <p:spPr bwMode="auto">
          <a:xfrm>
            <a:off x="277389" y="90712"/>
            <a:ext cx="1911104" cy="1152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4002656" y="90712"/>
            <a:ext cx="2592000" cy="1152000"/>
          </a:xfrm>
          <a:prstGeom prst="rect">
            <a:avLst/>
          </a:prstGeom>
          <a:effectLst>
            <a:softEdge rad="63500"/>
          </a:effectLst>
        </p:spPr>
      </p:pic>
      <p:pic>
        <p:nvPicPr>
          <p:cNvPr id="48" name="Picture 47"/>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6648295" y="0"/>
            <a:ext cx="2495705" cy="4565112"/>
          </a:xfrm>
          <a:prstGeom prst="rect">
            <a:avLst/>
          </a:prstGeom>
        </p:spPr>
      </p:pic>
    </p:spTree>
    <p:extLst>
      <p:ext uri="{BB962C8B-B14F-4D97-AF65-F5344CB8AC3E}">
        <p14:creationId xmlns:p14="http://schemas.microsoft.com/office/powerpoint/2010/main" val="2066687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GB" smtClean="0">
                <a:solidFill>
                  <a:srgbClr val="244F82"/>
                </a:solidFill>
              </a:rPr>
              <a:t>Name of the section / presentation</a:t>
            </a:r>
            <a:endParaRPr lang="en-US">
              <a:solidFill>
                <a:srgbClr val="244F82"/>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srgbClr val="244F82"/>
                </a:solidFill>
              </a:rPr>
              <a:pPr/>
              <a:t>‹#›</a:t>
            </a:fld>
            <a:endParaRPr lang="en-US">
              <a:solidFill>
                <a:srgbClr val="244F82"/>
              </a:solidFill>
            </a:endParaRPr>
          </a:p>
        </p:txBody>
      </p:sp>
      <p:sp>
        <p:nvSpPr>
          <p:cNvPr id="7" name="Title Placeholder 1"/>
          <p:cNvSpPr>
            <a:spLocks noGrp="1"/>
          </p:cNvSpPr>
          <p:nvPr>
            <p:ph type="title"/>
          </p:nvPr>
        </p:nvSpPr>
        <p:spPr>
          <a:xfrm>
            <a:off x="785004" y="274637"/>
            <a:ext cx="7901796" cy="613883"/>
          </a:xfrm>
          <a:prstGeom prst="rect">
            <a:avLst/>
          </a:prstGeom>
          <a:solidFill>
            <a:schemeClr val="accent5"/>
          </a:solidFill>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386442886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Afbeelding 6" descr="ETN_BACKGROUND_NETWORK.png"/>
          <p:cNvPicPr>
            <a:picLocks noChangeAspect="1"/>
          </p:cNvPicPr>
          <p:nvPr userDrawn="1"/>
        </p:nvPicPr>
        <p:blipFill rotWithShape="1">
          <a:blip r:embed="rId2">
            <a:alphaModFix amt="17000"/>
            <a:extLst>
              <a:ext uri="{28A0092B-C50C-407E-A947-70E740481C1C}">
                <a14:useLocalDpi xmlns:a14="http://schemas.microsoft.com/office/drawing/2010/main"/>
              </a:ext>
            </a:extLst>
          </a:blip>
          <a:srcRect b="7124"/>
          <a:stretch/>
        </p:blipFill>
        <p:spPr>
          <a:xfrm>
            <a:off x="0" y="0"/>
            <a:ext cx="9144000" cy="6357668"/>
          </a:xfrm>
          <a:prstGeom prst="rect">
            <a:avLst/>
          </a:prstGeom>
        </p:spPr>
      </p:pic>
      <p:sp>
        <p:nvSpPr>
          <p:cNvPr id="12" name="Rectangle 11"/>
          <p:cNvSpPr/>
          <p:nvPr userDrawn="1"/>
        </p:nvSpPr>
        <p:spPr>
          <a:xfrm>
            <a:off x="0" y="0"/>
            <a:ext cx="9144001" cy="6357668"/>
          </a:xfrm>
          <a:prstGeom prst="rect">
            <a:avLst/>
          </a:prstGeom>
          <a:gradFill flip="none" rotWithShape="1">
            <a:gsLst>
              <a:gs pos="0">
                <a:schemeClr val="accent1">
                  <a:shade val="51000"/>
                  <a:satMod val="130000"/>
                </a:schemeClr>
              </a:gs>
              <a:gs pos="9000">
                <a:schemeClr val="accent3"/>
              </a:gs>
              <a:gs pos="33000">
                <a:schemeClr val="accent5">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srgbClr val="FFFFFF"/>
              </a:solidFill>
            </a:endParaRPr>
          </a:p>
        </p:txBody>
      </p:sp>
      <p:sp>
        <p:nvSpPr>
          <p:cNvPr id="2" name="Title 1"/>
          <p:cNvSpPr>
            <a:spLocks noGrp="1"/>
          </p:cNvSpPr>
          <p:nvPr>
            <p:ph type="title"/>
          </p:nvPr>
        </p:nvSpPr>
        <p:spPr>
          <a:xfrm>
            <a:off x="722313" y="4406900"/>
            <a:ext cx="5830887" cy="1362075"/>
          </a:xfrm>
          <a:solidFill>
            <a:schemeClr val="accent5"/>
          </a:solidFill>
        </p:spPr>
        <p:txBody>
          <a:bodyPr anchor="t"/>
          <a:lstStyle>
            <a:lvl1pPr algn="l">
              <a:defRPr sz="28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5830887" cy="1500187"/>
          </a:xfrm>
        </p:spPr>
        <p:txBody>
          <a:bodyPr anchor="b"/>
          <a:lstStyle>
            <a:lvl1pPr marL="0" indent="0">
              <a:buNone/>
              <a:defRPr sz="200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r>
              <a:rPr lang="en-GB" smtClean="0">
                <a:solidFill>
                  <a:srgbClr val="244F82"/>
                </a:solidFill>
              </a:rPr>
              <a:t>Name of the section / presentation</a:t>
            </a:r>
            <a:endParaRPr lang="en-US">
              <a:solidFill>
                <a:srgbClr val="244F82"/>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srgbClr val="244F82"/>
                </a:solidFill>
              </a:rPr>
              <a:pPr/>
              <a:t>‹#›</a:t>
            </a:fld>
            <a:endParaRPr lang="en-US">
              <a:solidFill>
                <a:srgbClr val="244F82"/>
              </a:solidFill>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648295" y="0"/>
            <a:ext cx="2495705" cy="4565112"/>
          </a:xfrm>
          <a:prstGeom prst="rect">
            <a:avLst/>
          </a:prstGeom>
        </p:spPr>
      </p:pic>
    </p:spTree>
    <p:extLst>
      <p:ext uri="{BB962C8B-B14F-4D97-AF65-F5344CB8AC3E}">
        <p14:creationId xmlns:p14="http://schemas.microsoft.com/office/powerpoint/2010/main" val="311170136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GB" smtClean="0">
                <a:solidFill>
                  <a:srgbClr val="244F82"/>
                </a:solidFill>
              </a:rPr>
              <a:t>Name of the section / presentation</a:t>
            </a:r>
            <a:endParaRPr lang="en-US">
              <a:solidFill>
                <a:srgbClr val="244F82"/>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srgbClr val="244F82"/>
                </a:solidFill>
              </a:rPr>
              <a:pPr/>
              <a:t>‹#›</a:t>
            </a:fld>
            <a:endParaRPr lang="en-US">
              <a:solidFill>
                <a:srgbClr val="244F82"/>
              </a:solidFill>
            </a:endParaRPr>
          </a:p>
        </p:txBody>
      </p:sp>
      <p:sp>
        <p:nvSpPr>
          <p:cNvPr id="8" name="Title Placeholder 1"/>
          <p:cNvSpPr>
            <a:spLocks noGrp="1"/>
          </p:cNvSpPr>
          <p:nvPr>
            <p:ph type="title"/>
          </p:nvPr>
        </p:nvSpPr>
        <p:spPr>
          <a:xfrm>
            <a:off x="785004" y="274637"/>
            <a:ext cx="7901796" cy="613883"/>
          </a:xfrm>
          <a:prstGeom prst="rect">
            <a:avLst/>
          </a:prstGeom>
          <a:solidFill>
            <a:schemeClr val="accent5"/>
          </a:solidFill>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76444856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sp>
        <p:nvSpPr>
          <p:cNvPr id="9" name="Rectangle 8"/>
          <p:cNvSpPr/>
          <p:nvPr userDrawn="1"/>
        </p:nvSpPr>
        <p:spPr>
          <a:xfrm>
            <a:off x="0" y="6400800"/>
            <a:ext cx="9144000" cy="4572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Slide Number Placeholder 5"/>
          <p:cNvSpPr>
            <a:spLocks noGrp="1"/>
          </p:cNvSpPr>
          <p:nvPr>
            <p:ph type="sldNum" sz="quarter" idx="12"/>
          </p:nvPr>
        </p:nvSpPr>
        <p:spPr>
          <a:xfrm>
            <a:off x="6902896"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pic>
        <p:nvPicPr>
          <p:cNvPr id="11" name="Picture 10" descr="\\ETN-NAS-SERVER\all ETN docs\ETN\06 Communications\11 Visual Identity\ETN Global Logo\LOGO-ETN_GLOBAL_transpar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6745" y="432657"/>
            <a:ext cx="457200" cy="128587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734888" y="485800"/>
            <a:ext cx="8229600" cy="1143000"/>
          </a:xfrm>
        </p:spPr>
        <p:txBody>
          <a:bodyPr>
            <a:normAutofit/>
          </a:bodyPr>
          <a:lstStyle>
            <a:lvl1pPr marL="168275" indent="0">
              <a:defRPr sz="4000" b="1">
                <a:solidFill>
                  <a:srgbClr val="002A5C"/>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13" name="Content Placeholder 2"/>
          <p:cNvSpPr>
            <a:spLocks noGrp="1"/>
          </p:cNvSpPr>
          <p:nvPr>
            <p:ph idx="1"/>
          </p:nvPr>
        </p:nvSpPr>
        <p:spPr>
          <a:xfrm>
            <a:off x="734888" y="1904999"/>
            <a:ext cx="8229600" cy="4221163"/>
          </a:xfrm>
          <a:prstGeom prst="rect">
            <a:avLst/>
          </a:prstGeom>
        </p:spPr>
        <p:txBody>
          <a:bodyPr/>
          <a:lstStyle>
            <a:lvl1pPr marL="342900" indent="-3429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1pPr>
            <a:lvl2pPr marL="742950" indent="-28575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2pPr>
            <a:lvl3pPr marL="1143000" indent="-2286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3pPr>
            <a:lvl4pPr marL="1600200" indent="-2286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4pPr>
            <a:lvl5pPr>
              <a:defRPr>
                <a:solidFill>
                  <a:srgbClr val="002A5C"/>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3"/>
            <a:r>
              <a:rPr lang="en-US" dirty="0" smtClean="0"/>
              <a:t>Fifth level</a:t>
            </a:r>
            <a:endParaRPr lang="en-GB" dirty="0"/>
          </a:p>
        </p:txBody>
      </p:sp>
      <p:sp>
        <p:nvSpPr>
          <p:cNvPr id="10" name="TextBox 9"/>
          <p:cNvSpPr txBox="1"/>
          <p:nvPr userDrawn="1"/>
        </p:nvSpPr>
        <p:spPr>
          <a:xfrm>
            <a:off x="-7708" y="6400799"/>
            <a:ext cx="2563484" cy="449493"/>
          </a:xfrm>
          <a:prstGeom prst="rect">
            <a:avLst/>
          </a:prstGeom>
        </p:spPr>
        <p:txBody>
          <a:bodyPr vert="horz" wrap="square" lIns="91440" tIns="45720" rIns="91440" bIns="45720" rtlCol="0" anchor="ctr">
            <a:normAutofit/>
          </a:bodyPr>
          <a:lstStyle/>
          <a:p>
            <a:pPr algn="ctr"/>
            <a:r>
              <a:rPr lang="es-ES" sz="1200" baseline="0" dirty="0" err="1" smtClean="0">
                <a:solidFill>
                  <a:schemeClr val="bg1"/>
                </a:solidFill>
                <a:latin typeface="Arial" panose="020B0604020202020204" pitchFamily="34" charset="0"/>
                <a:cs typeface="Arial" panose="020B0604020202020204" pitchFamily="34" charset="0"/>
              </a:rPr>
              <a:t>March</a:t>
            </a:r>
            <a:r>
              <a:rPr lang="es-ES" sz="1200" baseline="0" dirty="0" smtClean="0">
                <a:solidFill>
                  <a:schemeClr val="bg1"/>
                </a:solidFill>
                <a:latin typeface="Arial" panose="020B0604020202020204" pitchFamily="34" charset="0"/>
                <a:cs typeface="Arial" panose="020B0604020202020204" pitchFamily="34" charset="0"/>
              </a:rPr>
              <a:t> 2018</a:t>
            </a:r>
            <a:endParaRPr lang="en-GB" sz="12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387611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GB" smtClean="0">
                <a:solidFill>
                  <a:srgbClr val="244F82"/>
                </a:solidFill>
              </a:rPr>
              <a:t>Name of the section / presentation</a:t>
            </a:r>
            <a:endParaRPr lang="en-US">
              <a:solidFill>
                <a:srgbClr val="244F82"/>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srgbClr val="244F82"/>
                </a:solidFill>
              </a:rPr>
              <a:pPr/>
              <a:t>‹#›</a:t>
            </a:fld>
            <a:endParaRPr lang="en-US">
              <a:solidFill>
                <a:srgbClr val="244F82"/>
              </a:solidFill>
            </a:endParaRPr>
          </a:p>
        </p:txBody>
      </p:sp>
      <p:sp>
        <p:nvSpPr>
          <p:cNvPr id="10" name="Title Placeholder 1"/>
          <p:cNvSpPr>
            <a:spLocks noGrp="1"/>
          </p:cNvSpPr>
          <p:nvPr>
            <p:ph type="title"/>
          </p:nvPr>
        </p:nvSpPr>
        <p:spPr>
          <a:xfrm>
            <a:off x="785004" y="274637"/>
            <a:ext cx="7901796" cy="613883"/>
          </a:xfrm>
          <a:prstGeom prst="rect">
            <a:avLst/>
          </a:prstGeom>
          <a:solidFill>
            <a:schemeClr val="accent5"/>
          </a:solidFill>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285267546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srgbClr val="244F82"/>
                </a:solidFill>
              </a:rPr>
              <a:t>Name of the section / presentation</a:t>
            </a:r>
            <a:endParaRPr lang="en-US">
              <a:solidFill>
                <a:srgbClr val="244F82"/>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srgbClr val="244F82"/>
                </a:solidFill>
              </a:rPr>
              <a:pPr/>
              <a:t>‹#›</a:t>
            </a:fld>
            <a:endParaRPr lang="en-US">
              <a:solidFill>
                <a:srgbClr val="244F82"/>
              </a:solidFill>
            </a:endParaRPr>
          </a:p>
        </p:txBody>
      </p:sp>
      <p:sp>
        <p:nvSpPr>
          <p:cNvPr id="7" name="Title Placeholder 1"/>
          <p:cNvSpPr>
            <a:spLocks noGrp="1"/>
          </p:cNvSpPr>
          <p:nvPr>
            <p:ph type="title"/>
          </p:nvPr>
        </p:nvSpPr>
        <p:spPr>
          <a:xfrm>
            <a:off x="785004" y="274637"/>
            <a:ext cx="7901796" cy="613883"/>
          </a:xfrm>
          <a:prstGeom prst="rect">
            <a:avLst/>
          </a:prstGeom>
          <a:solidFill>
            <a:schemeClr val="accent5"/>
          </a:solidFill>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396653799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1237" y="273050"/>
            <a:ext cx="2604276"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5"/>
          <p:cNvSpPr>
            <a:spLocks noGrp="1"/>
          </p:cNvSpPr>
          <p:nvPr>
            <p:ph type="ftr" sz="quarter" idx="11"/>
          </p:nvPr>
        </p:nvSpPr>
        <p:spPr/>
        <p:txBody>
          <a:bodyPr/>
          <a:lstStyle/>
          <a:p>
            <a:r>
              <a:rPr lang="en-GB" smtClean="0">
                <a:solidFill>
                  <a:srgbClr val="244F82"/>
                </a:solidFill>
              </a:rPr>
              <a:t>Name of the section / presentation</a:t>
            </a:r>
            <a:endParaRPr lang="en-US">
              <a:solidFill>
                <a:srgbClr val="244F82"/>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srgbClr val="244F82"/>
                </a:solidFill>
              </a:rPr>
              <a:pPr/>
              <a:t>‹#›</a:t>
            </a:fld>
            <a:endParaRPr lang="en-US" dirty="0">
              <a:solidFill>
                <a:srgbClr val="244F82">
                  <a:shade val="75000"/>
                </a:srgbClr>
              </a:solidFill>
            </a:endParaRPr>
          </a:p>
        </p:txBody>
      </p:sp>
    </p:spTree>
    <p:extLst>
      <p:ext uri="{BB962C8B-B14F-4D97-AF65-F5344CB8AC3E}">
        <p14:creationId xmlns:p14="http://schemas.microsoft.com/office/powerpoint/2010/main" val="69300500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5"/>
          <p:cNvSpPr>
            <a:spLocks noGrp="1"/>
          </p:cNvSpPr>
          <p:nvPr>
            <p:ph type="ftr" sz="quarter" idx="11"/>
          </p:nvPr>
        </p:nvSpPr>
        <p:spPr/>
        <p:txBody>
          <a:bodyPr/>
          <a:lstStyle/>
          <a:p>
            <a:r>
              <a:rPr lang="en-GB" smtClean="0">
                <a:solidFill>
                  <a:srgbClr val="244F82"/>
                </a:solidFill>
              </a:rPr>
              <a:t>Name of the section / presentation</a:t>
            </a:r>
            <a:endParaRPr lang="en-US">
              <a:solidFill>
                <a:srgbClr val="244F82"/>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srgbClr val="244F82"/>
                </a:solidFill>
              </a:rPr>
              <a:pPr/>
              <a:t>‹#›</a:t>
            </a:fld>
            <a:endParaRPr lang="en-US">
              <a:solidFill>
                <a:srgbClr val="244F82"/>
              </a:solidFill>
            </a:endParaRPr>
          </a:p>
        </p:txBody>
      </p:sp>
    </p:spTree>
    <p:extLst>
      <p:ext uri="{BB962C8B-B14F-4D97-AF65-F5344CB8AC3E}">
        <p14:creationId xmlns:p14="http://schemas.microsoft.com/office/powerpoint/2010/main" val="102075293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pic>
        <p:nvPicPr>
          <p:cNvPr id="16" name="Afbeelding 6" descr="ETN_BACKGROUND_NETWORK.png"/>
          <p:cNvPicPr>
            <a:picLocks noChangeAspect="1"/>
          </p:cNvPicPr>
          <p:nvPr userDrawn="1"/>
        </p:nvPicPr>
        <p:blipFill>
          <a:blip r:embed="rId2">
            <a:alphaModFix amt="17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 name="Rectangle 29"/>
          <p:cNvSpPr/>
          <p:nvPr userDrawn="1"/>
        </p:nvSpPr>
        <p:spPr>
          <a:xfrm>
            <a:off x="0" y="0"/>
            <a:ext cx="9144001" cy="6357668"/>
          </a:xfrm>
          <a:prstGeom prst="rect">
            <a:avLst/>
          </a:prstGeom>
          <a:gradFill flip="none" rotWithShape="1">
            <a:gsLst>
              <a:gs pos="0">
                <a:schemeClr val="accent1">
                  <a:shade val="51000"/>
                  <a:satMod val="130000"/>
                </a:schemeClr>
              </a:gs>
              <a:gs pos="9000">
                <a:schemeClr val="accent3"/>
              </a:gs>
              <a:gs pos="33000">
                <a:schemeClr val="accent5">
                  <a:alpha val="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srgbClr val="FFFFFF"/>
              </a:solidFill>
            </a:endParaRPr>
          </a:p>
        </p:txBody>
      </p:sp>
      <p:sp>
        <p:nvSpPr>
          <p:cNvPr id="5" name="Footer Placeholder 4"/>
          <p:cNvSpPr>
            <a:spLocks noGrp="1"/>
          </p:cNvSpPr>
          <p:nvPr>
            <p:ph type="ftr" sz="quarter" idx="11"/>
          </p:nvPr>
        </p:nvSpPr>
        <p:spPr/>
        <p:txBody>
          <a:bodyPr/>
          <a:lstStyle/>
          <a:p>
            <a:r>
              <a:rPr lang="en-GB" smtClean="0">
                <a:solidFill>
                  <a:srgbClr val="244F82"/>
                </a:solidFill>
              </a:rPr>
              <a:t>Name of the section / presentation</a:t>
            </a:r>
            <a:endParaRPr lang="en-US">
              <a:solidFill>
                <a:srgbClr val="244F82"/>
              </a:solidFill>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648295" y="0"/>
            <a:ext cx="2495705" cy="4565112"/>
          </a:xfrm>
          <a:prstGeom prst="rect">
            <a:avLst/>
          </a:prstGeom>
        </p:spPr>
      </p:pic>
      <p:sp>
        <p:nvSpPr>
          <p:cNvPr id="9" name="Rectangle 8"/>
          <p:cNvSpPr/>
          <p:nvPr userDrawn="1"/>
        </p:nvSpPr>
        <p:spPr>
          <a:xfrm>
            <a:off x="199845" y="4372848"/>
            <a:ext cx="2924355" cy="1487587"/>
          </a:xfrm>
          <a:prstGeom prst="rect">
            <a:avLst/>
          </a:prstGeom>
        </p:spPr>
        <p:txBody>
          <a:bodyPr wrap="square">
            <a:spAutoFit/>
          </a:bodyPr>
          <a:lstStyle/>
          <a:p>
            <a:pPr defTabSz="457200"/>
            <a:r>
              <a:rPr lang="en-GB" sz="3600" b="1" baseline="30000" dirty="0" smtClean="0">
                <a:solidFill>
                  <a:srgbClr val="013173"/>
                </a:solidFill>
                <a:cs typeface="Arial Bold"/>
              </a:rPr>
              <a:t>ETN </a:t>
            </a:r>
            <a:r>
              <a:rPr lang="en-GB" sz="3600" b="1" baseline="30000" dirty="0" err="1" smtClean="0">
                <a:solidFill>
                  <a:srgbClr val="013173"/>
                </a:solidFill>
                <a:cs typeface="Arial Bold"/>
              </a:rPr>
              <a:t>a.i.s.b.l</a:t>
            </a:r>
            <a:endParaRPr lang="en-GB" sz="3600" b="1" baseline="30000" dirty="0" smtClean="0">
              <a:solidFill>
                <a:srgbClr val="013173"/>
              </a:solidFill>
              <a:cs typeface="Arial Bold"/>
            </a:endParaRPr>
          </a:p>
          <a:p>
            <a:pPr defTabSz="457200"/>
            <a:r>
              <a:rPr lang="en-GB" sz="2000" baseline="30000" dirty="0" err="1" smtClean="0">
                <a:solidFill>
                  <a:srgbClr val="002A5C"/>
                </a:solidFill>
              </a:rPr>
              <a:t>Chaussée</a:t>
            </a:r>
            <a:r>
              <a:rPr lang="en-GB" sz="2000" baseline="30000" dirty="0" smtClean="0">
                <a:solidFill>
                  <a:srgbClr val="002A5C"/>
                </a:solidFill>
              </a:rPr>
              <a:t> de Charleroi 146-148/20</a:t>
            </a:r>
          </a:p>
          <a:p>
            <a:pPr defTabSz="457200"/>
            <a:r>
              <a:rPr lang="en-GB" sz="2000" baseline="30000" dirty="0" smtClean="0">
                <a:solidFill>
                  <a:srgbClr val="002A5C"/>
                </a:solidFill>
              </a:rPr>
              <a:t>1060 Brussels</a:t>
            </a:r>
          </a:p>
          <a:p>
            <a:pPr defTabSz="457200"/>
            <a:r>
              <a:rPr lang="en-GB" sz="2000" baseline="30000" dirty="0" smtClean="0">
                <a:solidFill>
                  <a:srgbClr val="002A5C"/>
                </a:solidFill>
              </a:rPr>
              <a:t>Belgium</a:t>
            </a:r>
          </a:p>
          <a:p>
            <a:pPr defTabSz="457200"/>
            <a:r>
              <a:rPr lang="de-DE" sz="2000" baseline="30000" dirty="0" smtClean="0">
                <a:solidFill>
                  <a:srgbClr val="002A5C"/>
                </a:solidFill>
              </a:rPr>
              <a:t>Tel: +32 (0)2 646 15 77</a:t>
            </a:r>
          </a:p>
          <a:p>
            <a:pPr defTabSz="457200"/>
            <a:r>
              <a:rPr lang="de-DE" sz="2000" baseline="30000" dirty="0" smtClean="0">
                <a:solidFill>
                  <a:srgbClr val="002A5C"/>
                </a:solidFill>
              </a:rPr>
              <a:t> info@etn-gasturbine.eu</a:t>
            </a:r>
          </a:p>
        </p:txBody>
      </p:sp>
      <p:sp>
        <p:nvSpPr>
          <p:cNvPr id="10" name="TextBox 9"/>
          <p:cNvSpPr txBox="1"/>
          <p:nvPr userDrawn="1"/>
        </p:nvSpPr>
        <p:spPr>
          <a:xfrm>
            <a:off x="1215072" y="2150559"/>
            <a:ext cx="4485736" cy="954107"/>
          </a:xfrm>
          <a:prstGeom prst="rect">
            <a:avLst/>
          </a:prstGeom>
          <a:noFill/>
        </p:spPr>
        <p:txBody>
          <a:bodyPr wrap="square" rtlCol="0">
            <a:spAutoFit/>
          </a:bodyPr>
          <a:lstStyle/>
          <a:p>
            <a:pPr algn="ctr" defTabSz="457200"/>
            <a:r>
              <a:rPr lang="en-GB" sz="2800" b="1" dirty="0" smtClean="0">
                <a:solidFill>
                  <a:srgbClr val="013173"/>
                </a:solidFill>
              </a:rPr>
              <a:t>Thank you for your attention</a:t>
            </a:r>
            <a:endParaRPr lang="en-GB" sz="2800" b="1" dirty="0">
              <a:solidFill>
                <a:srgbClr val="013173"/>
              </a:solidFill>
            </a:endParaRPr>
          </a:p>
        </p:txBody>
      </p:sp>
      <p:pic>
        <p:nvPicPr>
          <p:cNvPr id="13" name="Picture 3" descr="\\ETN-NAS-SERVER\all ETN docs\ETN\06 Communications\03 Photos\Photos_ETN Video\Siemens IGCC GT.jp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2286989" y="90712"/>
            <a:ext cx="1617171" cy="1152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s://upload.wikimedia.org/wikipedia/commons/6/60/EON_Slovakia_MalzeniceCCPP.jpg"/>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l="14029" r="14131"/>
          <a:stretch>
            <a:fillRect/>
          </a:stretch>
        </p:blipFill>
        <p:spPr bwMode="auto">
          <a:xfrm>
            <a:off x="277389" y="90712"/>
            <a:ext cx="1911104" cy="1152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4002656" y="90712"/>
            <a:ext cx="2592000" cy="1152000"/>
          </a:xfrm>
          <a:prstGeom prst="rect">
            <a:avLst/>
          </a:prstGeom>
          <a:effectLst>
            <a:softEdge rad="63500"/>
          </a:effectLst>
        </p:spPr>
      </p:pic>
      <p:pic>
        <p:nvPicPr>
          <p:cNvPr id="17" name="Picture 5"/>
          <p:cNvPicPr>
            <a:picLocks noChangeAspect="1" noChangeArrowheads="1"/>
          </p:cNvPicPr>
          <p:nvPr userDrawn="1"/>
        </p:nvPicPr>
        <p:blipFill>
          <a:blip r:embed="rId7" cstate="email">
            <a:duotone>
              <a:schemeClr val="accent2">
                <a:shade val="45000"/>
                <a:satMod val="135000"/>
              </a:schemeClr>
              <a:prstClr val="white"/>
            </a:duotone>
            <a:extLst>
              <a:ext uri="{BEBA8EAE-BF5A-486C-A8C5-ECC9F3942E4B}">
                <a14:imgProps xmlns:a14="http://schemas.microsoft.com/office/drawing/2010/main">
                  <a14:imgLayer r:embed="rId8">
                    <a14:imgEffect>
                      <a14:backgroundRemoval t="4368" b="93103" l="0" r="98861"/>
                    </a14:imgEffect>
                  </a14:imgLayer>
                </a14:imgProps>
              </a:ext>
              <a:ext uri="{28A0092B-C50C-407E-A947-70E740481C1C}">
                <a14:useLocalDpi xmlns:a14="http://schemas.microsoft.com/office/drawing/2010/main" val="0"/>
              </a:ext>
            </a:extLst>
          </a:blip>
          <a:srcRect/>
          <a:stretch>
            <a:fillRect/>
          </a:stretch>
        </p:blipFill>
        <p:spPr bwMode="auto">
          <a:xfrm>
            <a:off x="3643975" y="5573280"/>
            <a:ext cx="504000" cy="4996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a:grpSpLocks noChangeAspect="1"/>
          </p:cNvGrpSpPr>
          <p:nvPr userDrawn="1"/>
        </p:nvGrpSpPr>
        <p:grpSpPr>
          <a:xfrm>
            <a:off x="3716258" y="4583187"/>
            <a:ext cx="359435" cy="360000"/>
            <a:chOff x="1466490" y="4670365"/>
            <a:chExt cx="1078302" cy="1080000"/>
          </a:xfrm>
          <a:effectLst>
            <a:outerShdw blurRad="50800" dist="38100" dir="2700000" algn="tl" rotWithShape="0">
              <a:prstClr val="black">
                <a:alpha val="40000"/>
              </a:prstClr>
            </a:outerShdw>
          </a:effectLst>
        </p:grpSpPr>
        <p:sp>
          <p:nvSpPr>
            <p:cNvPr id="19" name="Rectangle 18"/>
            <p:cNvSpPr/>
            <p:nvPr userDrawn="1"/>
          </p:nvSpPr>
          <p:spPr>
            <a:xfrm>
              <a:off x="1466490" y="4670365"/>
              <a:ext cx="1078302" cy="1080000"/>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GB">
                <a:solidFill>
                  <a:srgbClr val="FFFFFF"/>
                </a:solidFill>
              </a:endParaRPr>
            </a:p>
          </p:txBody>
        </p:sp>
        <p:pic>
          <p:nvPicPr>
            <p:cNvPr id="20" name="Picture 6" descr="C:\Users\Dominique\AppData\Local\Microsoft\Windows\INetCache\IE\3XFD0HWV\Twitter_Bird.svg[1].png"/>
            <p:cNvPicPr>
              <a:picLocks noChangeAspect="1" noChangeArrowheads="1"/>
            </p:cNvPicPr>
            <p:nvPr userDrawn="1"/>
          </p:nvPicPr>
          <p:blipFill>
            <a:blip r:embed="rId9" cstate="email">
              <a:biLevel thresh="25000"/>
              <a:extLst>
                <a:ext uri="{28A0092B-C50C-407E-A947-70E740481C1C}">
                  <a14:useLocalDpi xmlns:a14="http://schemas.microsoft.com/office/drawing/2010/main" val="0"/>
                </a:ext>
              </a:extLst>
            </a:blip>
            <a:srcRect/>
            <a:stretch>
              <a:fillRect/>
            </a:stretch>
          </p:blipFill>
          <p:spPr bwMode="auto">
            <a:xfrm>
              <a:off x="1596745" y="4877604"/>
              <a:ext cx="817793" cy="6655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a:grpSpLocks noChangeAspect="1"/>
          </p:cNvGrpSpPr>
          <p:nvPr userDrawn="1"/>
        </p:nvGrpSpPr>
        <p:grpSpPr>
          <a:xfrm>
            <a:off x="3716799" y="5075013"/>
            <a:ext cx="358352" cy="358352"/>
            <a:chOff x="5485412" y="3572069"/>
            <a:chExt cx="1080000" cy="1080000"/>
          </a:xfrm>
          <a:effectLst>
            <a:outerShdw blurRad="50800" dist="38100" dir="2700000" algn="tl" rotWithShape="0">
              <a:prstClr val="black">
                <a:alpha val="40000"/>
              </a:prstClr>
            </a:outerShdw>
          </a:effectLst>
        </p:grpSpPr>
        <p:sp>
          <p:nvSpPr>
            <p:cNvPr id="22" name="Rectangle 21"/>
            <p:cNvSpPr/>
            <p:nvPr userDrawn="1"/>
          </p:nvSpPr>
          <p:spPr>
            <a:xfrm>
              <a:off x="5485412" y="3572069"/>
              <a:ext cx="1080000" cy="10800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srgbClr val="FFFFFF"/>
                </a:solidFill>
              </a:endParaRPr>
            </a:p>
          </p:txBody>
        </p:sp>
        <p:pic>
          <p:nvPicPr>
            <p:cNvPr id="23" name="Picture 8" descr="C:\Users\Dominique\AppData\Local\Microsoft\Windows\INetCache\IE\UP647K9G\1280px-LinkedIn_Logo.svg[1].png"/>
            <p:cNvPicPr>
              <a:picLocks noChangeAspect="1" noChangeArrowheads="1"/>
            </p:cNvPicPr>
            <p:nvPr userDrawn="1"/>
          </p:nvPicPr>
          <p:blipFill rotWithShape="1">
            <a:blip r:embed="rId10" cstate="email">
              <a:extLst>
                <a:ext uri="{BEBA8EAE-BF5A-486C-A8C5-ECC9F3942E4B}">
                  <a14:imgProps xmlns:a14="http://schemas.microsoft.com/office/drawing/2010/main">
                    <a14:imgLayer r:embed="rId11">
                      <a14:imgEffect>
                        <a14:backgroundRemoval t="16592" b="84799" l="76972" r="95764">
                          <a14:foregroundMark x1="79531" y1="61095" x2="79531" y2="61095"/>
                          <a14:foregroundMark x1="80156" y1="27089" x2="80156" y2="27089"/>
                          <a14:foregroundMark x1="85313" y1="49280" x2="85313" y2="49280"/>
                        </a14:backgroundRemoval>
                      </a14:imgEffect>
                    </a14:imgLayer>
                  </a14:imgProps>
                </a:ext>
                <a:ext uri="{28A0092B-C50C-407E-A947-70E740481C1C}">
                  <a14:useLocalDpi xmlns:a14="http://schemas.microsoft.com/office/drawing/2010/main" val="0"/>
                </a:ext>
              </a:extLst>
            </a:blip>
            <a:srcRect l="74623" t="8066" r="1887" b="6675"/>
            <a:stretch/>
          </p:blipFill>
          <p:spPr bwMode="auto">
            <a:xfrm>
              <a:off x="5539412" y="3633879"/>
              <a:ext cx="972000" cy="956381"/>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p:cNvSpPr txBox="1"/>
          <p:nvPr userDrawn="1"/>
        </p:nvSpPr>
        <p:spPr>
          <a:xfrm>
            <a:off x="3643975" y="4095849"/>
            <a:ext cx="3317542" cy="338554"/>
          </a:xfrm>
          <a:prstGeom prst="rect">
            <a:avLst/>
          </a:prstGeom>
          <a:solidFill>
            <a:schemeClr val="accent5"/>
          </a:solidFill>
          <a:effectLst>
            <a:outerShdw blurRad="50800" dist="38100" dir="2700000" algn="tl" rotWithShape="0">
              <a:prstClr val="black">
                <a:alpha val="40000"/>
              </a:prstClr>
            </a:outerShdw>
          </a:effectLst>
        </p:spPr>
        <p:txBody>
          <a:bodyPr wrap="square" rtlCol="0">
            <a:spAutoFit/>
          </a:bodyPr>
          <a:lstStyle/>
          <a:p>
            <a:pPr algn="ctr" defTabSz="457200"/>
            <a:r>
              <a:rPr lang="en-GB" sz="1600" dirty="0" smtClean="0">
                <a:solidFill>
                  <a:srgbClr val="013173"/>
                </a:solidFill>
              </a:rPr>
              <a:t>Check us online</a:t>
            </a:r>
            <a:endParaRPr lang="en-GB" sz="1600" dirty="0">
              <a:solidFill>
                <a:srgbClr val="013173"/>
              </a:solidFill>
            </a:endParaRPr>
          </a:p>
        </p:txBody>
      </p:sp>
      <p:sp>
        <p:nvSpPr>
          <p:cNvPr id="27" name="Rectangle 26"/>
          <p:cNvSpPr/>
          <p:nvPr userDrawn="1"/>
        </p:nvSpPr>
        <p:spPr>
          <a:xfrm>
            <a:off x="4260746" y="5684592"/>
            <a:ext cx="1664163" cy="276999"/>
          </a:xfrm>
          <a:prstGeom prst="rect">
            <a:avLst/>
          </a:prstGeom>
        </p:spPr>
        <p:txBody>
          <a:bodyPr wrap="square" lIns="0" tIns="0" rIns="0" bIns="0" anchor="ctr" anchorCtr="0">
            <a:spAutoFit/>
          </a:bodyPr>
          <a:lstStyle/>
          <a:p>
            <a:pPr defTabSz="457200"/>
            <a:r>
              <a:rPr lang="de-DE" baseline="30000" dirty="0" smtClean="0">
                <a:solidFill>
                  <a:srgbClr val="002A5C"/>
                </a:solidFill>
              </a:rPr>
              <a:t>www.etn-gasturbine.eu</a:t>
            </a:r>
            <a:endParaRPr lang="en-GB" dirty="0">
              <a:solidFill>
                <a:srgbClr val="002A5C"/>
              </a:solidFill>
              <a:cs typeface="Arial"/>
            </a:endParaRPr>
          </a:p>
        </p:txBody>
      </p:sp>
      <p:sp>
        <p:nvSpPr>
          <p:cNvPr id="28" name="Rectangle 27"/>
          <p:cNvSpPr/>
          <p:nvPr userDrawn="1"/>
        </p:nvSpPr>
        <p:spPr>
          <a:xfrm>
            <a:off x="4260746" y="4666188"/>
            <a:ext cx="1970402" cy="276999"/>
          </a:xfrm>
          <a:prstGeom prst="rect">
            <a:avLst/>
          </a:prstGeom>
        </p:spPr>
        <p:txBody>
          <a:bodyPr wrap="square" lIns="0" tIns="0" rIns="0" bIns="0" anchor="ctr" anchorCtr="0">
            <a:spAutoFit/>
          </a:bodyPr>
          <a:lstStyle/>
          <a:p>
            <a:pPr defTabSz="457200"/>
            <a:r>
              <a:rPr lang="de-DE" baseline="30000" dirty="0" smtClean="0">
                <a:solidFill>
                  <a:srgbClr val="002A5C"/>
                </a:solidFill>
              </a:rPr>
              <a:t>twitter.com/etngasturbine</a:t>
            </a:r>
            <a:endParaRPr lang="en-GB" dirty="0">
              <a:solidFill>
                <a:srgbClr val="002A5C"/>
              </a:solidFill>
              <a:cs typeface="Arial"/>
            </a:endParaRPr>
          </a:p>
        </p:txBody>
      </p:sp>
      <p:sp>
        <p:nvSpPr>
          <p:cNvPr id="29" name="Rectangle 28"/>
          <p:cNvSpPr/>
          <p:nvPr userDrawn="1"/>
        </p:nvSpPr>
        <p:spPr>
          <a:xfrm>
            <a:off x="4260745" y="5095522"/>
            <a:ext cx="2333911" cy="369332"/>
          </a:xfrm>
          <a:prstGeom prst="rect">
            <a:avLst/>
          </a:prstGeom>
        </p:spPr>
        <p:txBody>
          <a:bodyPr wrap="square" lIns="0" tIns="0" rIns="0" bIns="0" anchor="ctr" anchorCtr="0">
            <a:spAutoFit/>
          </a:bodyPr>
          <a:lstStyle/>
          <a:p>
            <a:pPr defTabSz="457200"/>
            <a:r>
              <a:rPr lang="en-GB" sz="1200" dirty="0" smtClean="0">
                <a:solidFill>
                  <a:srgbClr val="002A5C"/>
                </a:solidFill>
                <a:cs typeface="Arial"/>
              </a:rPr>
              <a:t>https://www.linkedin.com/company/european-turbine-network/</a:t>
            </a:r>
            <a:endParaRPr lang="en-GB" sz="1200" dirty="0">
              <a:solidFill>
                <a:srgbClr val="002A5C"/>
              </a:solidFill>
              <a:cs typeface="Arial"/>
            </a:endParaRPr>
          </a:p>
        </p:txBody>
      </p:sp>
      <p:cxnSp>
        <p:nvCxnSpPr>
          <p:cNvPr id="31" name="Straight Connector 30"/>
          <p:cNvCxnSpPr/>
          <p:nvPr userDrawn="1"/>
        </p:nvCxnSpPr>
        <p:spPr>
          <a:xfrm>
            <a:off x="0" y="635635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49022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9" name="Rectangle 8"/>
          <p:cNvSpPr/>
          <p:nvPr userDrawn="1"/>
        </p:nvSpPr>
        <p:spPr>
          <a:xfrm>
            <a:off x="0" y="6400800"/>
            <a:ext cx="9144000" cy="4572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Slide Number Placeholder 5"/>
          <p:cNvSpPr>
            <a:spLocks noGrp="1"/>
          </p:cNvSpPr>
          <p:nvPr>
            <p:ph type="sldNum" sz="quarter" idx="12"/>
          </p:nvPr>
        </p:nvSpPr>
        <p:spPr>
          <a:xfrm>
            <a:off x="6902896"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pic>
        <p:nvPicPr>
          <p:cNvPr id="11" name="Picture 10" descr="\\ETN-NAS-SERVER\all ETN docs\ETN\06 Communications\11 Visual Identity\ETN Global Logo\LOGO-ETN_GLOBAL_transpar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6745" y="432657"/>
            <a:ext cx="457200" cy="128587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734888" y="485800"/>
            <a:ext cx="8229600" cy="1143000"/>
          </a:xfrm>
        </p:spPr>
        <p:txBody>
          <a:bodyPr>
            <a:normAutofit/>
          </a:bodyPr>
          <a:lstStyle>
            <a:lvl1pPr marL="168275" indent="0">
              <a:defRPr sz="4000" b="1">
                <a:solidFill>
                  <a:srgbClr val="002A5C"/>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13" name="Content Placeholder 2"/>
          <p:cNvSpPr>
            <a:spLocks noGrp="1"/>
          </p:cNvSpPr>
          <p:nvPr>
            <p:ph idx="1"/>
          </p:nvPr>
        </p:nvSpPr>
        <p:spPr>
          <a:xfrm>
            <a:off x="734888" y="1904999"/>
            <a:ext cx="8229600" cy="4221163"/>
          </a:xfrm>
          <a:prstGeom prst="rect">
            <a:avLst/>
          </a:prstGeom>
        </p:spPr>
        <p:txBody>
          <a:bodyPr/>
          <a:lstStyle>
            <a:lvl1pPr marL="342900" indent="-3429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1pPr>
            <a:lvl2pPr marL="742950" indent="-28575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2pPr>
            <a:lvl3pPr marL="1143000" indent="-2286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3pPr>
            <a:lvl4pPr marL="1600200" indent="-2286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4pPr>
            <a:lvl5pPr>
              <a:defRPr>
                <a:solidFill>
                  <a:srgbClr val="002A5C"/>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3"/>
            <a:r>
              <a:rPr lang="en-US" dirty="0" smtClean="0"/>
              <a:t>Fifth level</a:t>
            </a:r>
            <a:endParaRPr lang="en-GB" dirty="0"/>
          </a:p>
        </p:txBody>
      </p:sp>
      <p:sp>
        <p:nvSpPr>
          <p:cNvPr id="2" name="TextBox 1"/>
          <p:cNvSpPr txBox="1"/>
          <p:nvPr userDrawn="1"/>
        </p:nvSpPr>
        <p:spPr>
          <a:xfrm>
            <a:off x="2303748" y="6400800"/>
            <a:ext cx="4536504" cy="449493"/>
          </a:xfrm>
          <a:prstGeom prst="rect">
            <a:avLst/>
          </a:prstGeom>
        </p:spPr>
        <p:txBody>
          <a:bodyPr vert="horz" wrap="square" lIns="91440" tIns="45720" rIns="91440" bIns="45720" rtlCol="0" anchor="ctr">
            <a:normAutofit/>
          </a:bodyPr>
          <a:lstStyle/>
          <a:p>
            <a:pPr algn="ctr"/>
            <a:r>
              <a:rPr lang="sv-SE" sz="1200" dirty="0" smtClean="0">
                <a:solidFill>
                  <a:prstClr val="white"/>
                </a:solidFill>
                <a:latin typeface="Arial" panose="020B0604020202020204" pitchFamily="34" charset="0"/>
                <a:cs typeface="Arial" panose="020B0604020202020204" pitchFamily="34" charset="0"/>
              </a:rPr>
              <a:t>Annual General Meeting &amp; Workshop</a:t>
            </a:r>
            <a:endParaRPr lang="en-GB" sz="1200" dirty="0" smtClean="0">
              <a:solidFill>
                <a:prstClr val="white"/>
              </a:solidFill>
              <a:latin typeface="Arial" panose="020B0604020202020204" pitchFamily="34" charset="0"/>
              <a:cs typeface="Arial" panose="020B0604020202020204" pitchFamily="34" charset="0"/>
            </a:endParaRPr>
          </a:p>
        </p:txBody>
      </p:sp>
      <p:sp>
        <p:nvSpPr>
          <p:cNvPr id="10" name="TextBox 9"/>
          <p:cNvSpPr txBox="1"/>
          <p:nvPr userDrawn="1"/>
        </p:nvSpPr>
        <p:spPr>
          <a:xfrm>
            <a:off x="-7708" y="6400799"/>
            <a:ext cx="2563484" cy="449493"/>
          </a:xfrm>
          <a:prstGeom prst="rect">
            <a:avLst/>
          </a:prstGeom>
        </p:spPr>
        <p:txBody>
          <a:bodyPr vert="horz" wrap="square" lIns="91440" tIns="45720" rIns="91440" bIns="45720" rtlCol="0" anchor="ctr">
            <a:normAutofit/>
          </a:bodyPr>
          <a:lstStyle/>
          <a:p>
            <a:pPr algn="ctr"/>
            <a:r>
              <a:rPr lang="es-ES" sz="1200" dirty="0" err="1" smtClean="0">
                <a:solidFill>
                  <a:prstClr val="white"/>
                </a:solidFill>
                <a:latin typeface="Arial" panose="020B0604020202020204" pitchFamily="34" charset="0"/>
                <a:cs typeface="Arial" panose="020B0604020202020204" pitchFamily="34" charset="0"/>
              </a:rPr>
              <a:t>March</a:t>
            </a:r>
            <a:r>
              <a:rPr lang="es-ES" sz="1200" baseline="0" dirty="0" smtClean="0">
                <a:solidFill>
                  <a:prstClr val="white"/>
                </a:solidFill>
                <a:latin typeface="Arial" panose="020B0604020202020204" pitchFamily="34" charset="0"/>
                <a:cs typeface="Arial" panose="020B0604020202020204" pitchFamily="34" charset="0"/>
              </a:rPr>
              <a:t> 2018</a:t>
            </a:r>
            <a:endParaRPr lang="en-GB" sz="120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07982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95800" y="5494179"/>
            <a:ext cx="4419600" cy="533400"/>
          </a:xfrm>
        </p:spPr>
        <p:txBody>
          <a:bodyPr>
            <a:normAutofit/>
          </a:bodyPr>
          <a:lstStyle>
            <a:lvl1pPr algn="r">
              <a:defRPr sz="2400" b="1" baseline="0">
                <a:solidFill>
                  <a:srgbClr val="002A5C"/>
                </a:solidFill>
                <a:latin typeface="Arial" panose="020B0604020202020204" pitchFamily="34" charset="0"/>
                <a:cs typeface="Arial" panose="020B0604020202020204" pitchFamily="34" charset="0"/>
              </a:defRPr>
            </a:lvl1pPr>
          </a:lstStyle>
          <a:p>
            <a:r>
              <a:rPr lang="en-US" dirty="0" smtClean="0"/>
              <a:t>LAST NAME, First Name</a:t>
            </a:r>
            <a:endParaRPr lang="en-GB" dirty="0"/>
          </a:p>
        </p:txBody>
      </p:sp>
      <p:sp>
        <p:nvSpPr>
          <p:cNvPr id="3" name="Subtitle 2"/>
          <p:cNvSpPr>
            <a:spLocks noGrp="1"/>
          </p:cNvSpPr>
          <p:nvPr>
            <p:ph type="subTitle" idx="1" hasCustomPrompt="1"/>
          </p:nvPr>
        </p:nvSpPr>
        <p:spPr>
          <a:xfrm>
            <a:off x="4648200" y="6027579"/>
            <a:ext cx="4267200" cy="457200"/>
          </a:xfrm>
          <a:prstGeom prst="rect">
            <a:avLst/>
          </a:prstGeom>
        </p:spPr>
        <p:txBody>
          <a:bodyPr/>
          <a:lstStyle>
            <a:lvl1pPr marL="0" indent="0" algn="r">
              <a:buNone/>
              <a:defRPr sz="2000" b="1">
                <a:solidFill>
                  <a:srgbClr val="002A5C"/>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Company</a:t>
            </a:r>
            <a:endParaRPr lang="en-GB" dirty="0"/>
          </a:p>
        </p:txBody>
      </p:sp>
      <p:sp>
        <p:nvSpPr>
          <p:cNvPr id="9" name="Text Placeholder 8"/>
          <p:cNvSpPr>
            <a:spLocks noGrp="1"/>
          </p:cNvSpPr>
          <p:nvPr>
            <p:ph type="body" sz="quarter" idx="10" hasCustomPrompt="1"/>
          </p:nvPr>
        </p:nvSpPr>
        <p:spPr>
          <a:xfrm>
            <a:off x="228600" y="0"/>
            <a:ext cx="3810000" cy="5257800"/>
          </a:xfrm>
          <a:prstGeom prst="rect">
            <a:avLst/>
          </a:prstGeo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stStyle>
          <a:p>
            <a:pPr lvl="0"/>
            <a:r>
              <a:rPr lang="en-US" dirty="0" smtClean="0"/>
              <a:t>Presentation Title</a:t>
            </a:r>
          </a:p>
        </p:txBody>
      </p:sp>
    </p:spTree>
    <p:extLst>
      <p:ext uri="{BB962C8B-B14F-4D97-AF65-F5344CB8AC3E}">
        <p14:creationId xmlns:p14="http://schemas.microsoft.com/office/powerpoint/2010/main" val="280804415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9" name="Rectangle 8"/>
          <p:cNvSpPr/>
          <p:nvPr userDrawn="1"/>
        </p:nvSpPr>
        <p:spPr>
          <a:xfrm>
            <a:off x="0" y="6400800"/>
            <a:ext cx="9144000" cy="4572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Slide Number Placeholder 5"/>
          <p:cNvSpPr>
            <a:spLocks noGrp="1"/>
          </p:cNvSpPr>
          <p:nvPr>
            <p:ph type="sldNum" sz="quarter" idx="12"/>
          </p:nvPr>
        </p:nvSpPr>
        <p:spPr>
          <a:xfrm>
            <a:off x="6902896"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pic>
        <p:nvPicPr>
          <p:cNvPr id="11" name="Picture 10" descr="\\ETN-NAS-SERVER\all ETN docs\ETN\06 Communications\11 Visual Identity\ETN Global Logo\LOGO-ETN_GLOBAL_transpar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6745" y="432657"/>
            <a:ext cx="457200" cy="128587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734888" y="485800"/>
            <a:ext cx="8229600" cy="1143000"/>
          </a:xfrm>
        </p:spPr>
        <p:txBody>
          <a:bodyPr>
            <a:normAutofit/>
          </a:bodyPr>
          <a:lstStyle>
            <a:lvl1pPr marL="168275" indent="0">
              <a:defRPr sz="4000" b="1">
                <a:solidFill>
                  <a:srgbClr val="002A5C"/>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13" name="Content Placeholder 2"/>
          <p:cNvSpPr>
            <a:spLocks noGrp="1"/>
          </p:cNvSpPr>
          <p:nvPr>
            <p:ph idx="1"/>
          </p:nvPr>
        </p:nvSpPr>
        <p:spPr>
          <a:xfrm>
            <a:off x="734888" y="1904999"/>
            <a:ext cx="8229600" cy="4221163"/>
          </a:xfrm>
          <a:prstGeom prst="rect">
            <a:avLst/>
          </a:prstGeom>
        </p:spPr>
        <p:txBody>
          <a:bodyPr/>
          <a:lstStyle>
            <a:lvl1pPr marL="342900" indent="-3429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1pPr>
            <a:lvl2pPr marL="742950" indent="-28575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2pPr>
            <a:lvl3pPr marL="1143000" indent="-2286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3pPr>
            <a:lvl4pPr marL="1600200" indent="-2286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4pPr>
            <a:lvl5pPr>
              <a:defRPr>
                <a:solidFill>
                  <a:srgbClr val="002A5C"/>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3"/>
            <a:r>
              <a:rPr lang="en-US" dirty="0" smtClean="0"/>
              <a:t>Fifth level</a:t>
            </a:r>
            <a:endParaRPr lang="en-GB" dirty="0"/>
          </a:p>
        </p:txBody>
      </p:sp>
      <p:sp>
        <p:nvSpPr>
          <p:cNvPr id="2" name="TextBox 1"/>
          <p:cNvSpPr txBox="1"/>
          <p:nvPr userDrawn="1"/>
        </p:nvSpPr>
        <p:spPr>
          <a:xfrm>
            <a:off x="2303748" y="6400800"/>
            <a:ext cx="4536504" cy="449493"/>
          </a:xfrm>
          <a:prstGeom prst="rect">
            <a:avLst/>
          </a:prstGeom>
        </p:spPr>
        <p:txBody>
          <a:bodyPr vert="horz" wrap="square" lIns="91440" tIns="45720" rIns="91440" bIns="45720" rtlCol="0" anchor="ctr">
            <a:normAutofit/>
          </a:bodyPr>
          <a:lstStyle/>
          <a:p>
            <a:pPr algn="ctr"/>
            <a:r>
              <a:rPr lang="sv-SE" sz="1200" dirty="0" smtClean="0">
                <a:solidFill>
                  <a:prstClr val="white"/>
                </a:solidFill>
                <a:latin typeface="Arial" panose="020B0604020202020204" pitchFamily="34" charset="0"/>
                <a:cs typeface="Arial" panose="020B0604020202020204" pitchFamily="34" charset="0"/>
              </a:rPr>
              <a:t>Annual General Meeting &amp; Workshop</a:t>
            </a:r>
            <a:endParaRPr lang="en-GB" sz="1200" dirty="0" smtClean="0">
              <a:solidFill>
                <a:prstClr val="white"/>
              </a:solidFill>
              <a:latin typeface="Arial" panose="020B0604020202020204" pitchFamily="34" charset="0"/>
              <a:cs typeface="Arial" panose="020B0604020202020204" pitchFamily="34" charset="0"/>
            </a:endParaRPr>
          </a:p>
        </p:txBody>
      </p:sp>
      <p:sp>
        <p:nvSpPr>
          <p:cNvPr id="10" name="TextBox 9"/>
          <p:cNvSpPr txBox="1"/>
          <p:nvPr userDrawn="1"/>
        </p:nvSpPr>
        <p:spPr>
          <a:xfrm>
            <a:off x="-7708" y="6400799"/>
            <a:ext cx="2563484" cy="449493"/>
          </a:xfrm>
          <a:prstGeom prst="rect">
            <a:avLst/>
          </a:prstGeom>
        </p:spPr>
        <p:txBody>
          <a:bodyPr vert="horz" wrap="square" lIns="91440" tIns="45720" rIns="91440" bIns="45720" rtlCol="0" anchor="ctr">
            <a:normAutofit/>
          </a:bodyPr>
          <a:lstStyle/>
          <a:p>
            <a:pPr algn="ctr"/>
            <a:r>
              <a:rPr lang="en-GB" sz="1200" dirty="0" smtClean="0">
                <a:solidFill>
                  <a:prstClr val="white"/>
                </a:solidFill>
                <a:latin typeface="Arial" panose="020B0604020202020204" pitchFamily="34" charset="0"/>
                <a:cs typeface="Arial" panose="020B0604020202020204" pitchFamily="34" charset="0"/>
              </a:rPr>
              <a:t>March 2018</a:t>
            </a:r>
          </a:p>
        </p:txBody>
      </p:sp>
    </p:spTree>
    <p:extLst>
      <p:ext uri="{BB962C8B-B14F-4D97-AF65-F5344CB8AC3E}">
        <p14:creationId xmlns:p14="http://schemas.microsoft.com/office/powerpoint/2010/main" val="58408879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44C97BA-775D-43E1-B6CB-BD10855FDFC4}"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2544292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ACDB3CC-F982-40F9-8DD6-BCC9AFBF44BD}" type="datetime1">
              <a:rPr lang="en-US" smtClean="0">
                <a:solidFill>
                  <a:srgbClr val="002A5C">
                    <a:tint val="75000"/>
                  </a:srgbClr>
                </a:solidFill>
              </a:rPr>
              <a:pPr/>
              <a:t>3/26/2018</a:t>
            </a:fld>
            <a:endParaRPr lang="en-US" dirty="0">
              <a:solidFill>
                <a:srgbClr val="002A5C">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002A5C">
                  <a:tint val="75000"/>
                </a:srgb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F88E988-FB04-AB4E-BE5A-59F242AF7F7A}" type="slidenum">
              <a:rPr lang="en-US" smtClean="0">
                <a:solidFill>
                  <a:srgbClr val="002A5C">
                    <a:tint val="75000"/>
                  </a:srgbClr>
                </a:solidFill>
              </a:rPr>
              <a:pPr/>
              <a:t>‹#›</a:t>
            </a:fld>
            <a:endParaRPr lang="en-US">
              <a:solidFill>
                <a:srgbClr val="002A5C">
                  <a:tint val="75000"/>
                </a:srgbClr>
              </a:solidFill>
            </a:endParaRPr>
          </a:p>
        </p:txBody>
      </p:sp>
      <p:pic>
        <p:nvPicPr>
          <p:cNvPr id="7" name="Afbeelding 6" descr="ETN_BACKGROUND_NETWORK.png"/>
          <p:cNvPicPr>
            <a:picLocks noChangeAspect="1"/>
          </p:cNvPicPr>
          <p:nvPr userDrawn="1"/>
        </p:nvPicPr>
        <p:blipFill>
          <a:blip r:embed="rId2">
            <a:alphaModFix amt="17000"/>
            <a:extLst>
              <a:ext uri="{28A0092B-C50C-407E-A947-70E740481C1C}">
                <a14:useLocalDpi xmlns:a14="http://schemas.microsoft.com/office/drawing/2010/main"/>
              </a:ext>
            </a:extLst>
          </a:blip>
          <a:stretch>
            <a:fillRect/>
          </a:stretch>
        </p:blipFill>
        <p:spPr>
          <a:xfrm>
            <a:off x="0" y="0"/>
            <a:ext cx="9144000" cy="6845300"/>
          </a:xfrm>
          <a:prstGeom prst="rect">
            <a:avLst/>
          </a:prstGeom>
        </p:spPr>
      </p:pic>
      <p:pic>
        <p:nvPicPr>
          <p:cNvPr id="8" name="Afbeelding 11" descr="LOGO-ETN_GLOBAL_medium.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6218" y="307976"/>
            <a:ext cx="471556" cy="1325906"/>
          </a:xfrm>
          <a:prstGeom prst="rect">
            <a:avLst/>
          </a:prstGeom>
        </p:spPr>
      </p:pic>
    </p:spTree>
    <p:extLst>
      <p:ext uri="{BB962C8B-B14F-4D97-AF65-F5344CB8AC3E}">
        <p14:creationId xmlns:p14="http://schemas.microsoft.com/office/powerpoint/2010/main" val="8570324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14" name="Titel 1"/>
          <p:cNvSpPr>
            <a:spLocks noGrp="1"/>
          </p:cNvSpPr>
          <p:nvPr>
            <p:ph type="title"/>
          </p:nvPr>
        </p:nvSpPr>
        <p:spPr>
          <a:xfrm>
            <a:off x="457200" y="274638"/>
            <a:ext cx="8229600" cy="1143000"/>
          </a:xfrm>
        </p:spPr>
        <p:txBody>
          <a:bodyPr/>
          <a:lstStyle/>
          <a:p>
            <a:r>
              <a:rPr lang="en-US" smtClean="0"/>
              <a:t>Click to edit Master title style</a:t>
            </a:r>
            <a:endParaRPr lang="nl-NL"/>
          </a:p>
        </p:txBody>
      </p:sp>
      <p:sp>
        <p:nvSpPr>
          <p:cNvPr id="15" name="Tijdelijke aanduiding voor inhoud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16" name="Tijdelijke aanduiding voor datum 3"/>
          <p:cNvSpPr>
            <a:spLocks noGrp="1"/>
          </p:cNvSpPr>
          <p:nvPr>
            <p:ph type="dt" sz="half" idx="10"/>
          </p:nvPr>
        </p:nvSpPr>
        <p:spPr>
          <a:xfrm>
            <a:off x="457200" y="6356350"/>
            <a:ext cx="2133600" cy="365125"/>
          </a:xfrm>
          <a:prstGeom prst="rect">
            <a:avLst/>
          </a:prstGeom>
        </p:spPr>
        <p:txBody>
          <a:bodyPr/>
          <a:lstStyle/>
          <a:p>
            <a:fld id="{88F64E04-1783-43F8-9A50-ED98DE60DA2D}" type="datetime1">
              <a:rPr lang="en-GB" smtClean="0"/>
              <a:t>26/03/2018</a:t>
            </a:fld>
            <a:endParaRPr lang="nl-NL" dirty="0"/>
          </a:p>
        </p:txBody>
      </p:sp>
      <p:sp>
        <p:nvSpPr>
          <p:cNvPr id="17"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18" name="Tijdelijke aanduiding voor dianummer 5"/>
          <p:cNvSpPr>
            <a:spLocks noGrp="1"/>
          </p:cNvSpPr>
          <p:nvPr>
            <p:ph type="sldNum" sz="quarter" idx="12"/>
          </p:nvPr>
        </p:nvSpPr>
        <p:spPr>
          <a:xfrm>
            <a:off x="6553200" y="6356350"/>
            <a:ext cx="2133600" cy="365125"/>
          </a:xfrm>
          <a:prstGeom prst="rect">
            <a:avLst/>
          </a:prstGeom>
        </p:spPr>
        <p:txBody>
          <a:bodyPr/>
          <a:lstStyle/>
          <a:p>
            <a:fld id="{1C39CD1D-2357-FB4E-9086-951A1B285376}" type="slidenum">
              <a:rPr lang="nl-NL" smtClean="0"/>
              <a:pPr/>
              <a:t>‹#›</a:t>
            </a:fld>
            <a:endParaRPr lang="nl-NL"/>
          </a:p>
        </p:txBody>
      </p:sp>
      <p:pic>
        <p:nvPicPr>
          <p:cNvPr id="19" name="Afbeelding 7" descr="OMSoP PPT BACK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779" y="6099456"/>
            <a:ext cx="776513" cy="51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Footer Placeholder 4"/>
          <p:cNvSpPr txBox="1">
            <a:spLocks/>
          </p:cNvSpPr>
          <p:nvPr userDrawn="1"/>
        </p:nvSpPr>
        <p:spPr>
          <a:xfrm>
            <a:off x="1044202" y="6189540"/>
            <a:ext cx="1440000" cy="330567"/>
          </a:xfrm>
          <a:prstGeom prst="rect">
            <a:avLst/>
          </a:prstGeom>
        </p:spPr>
        <p:txBody>
          <a:bodyPr vert="horz" lIns="0" tIns="0" rIns="0" bIns="0" rtlCol="0" anchor="ctr"/>
          <a:lstStyle>
            <a:defPPr>
              <a:defRPr lang="nl-NL"/>
            </a:defPPr>
            <a:lvl1pPr marL="0" algn="l" defTabSz="457200" rtl="0" eaLnBrk="1" latinLnBrk="0" hangingPunct="1">
              <a:defRPr sz="1700" b="1"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err="1" smtClean="0">
                <a:solidFill>
                  <a:schemeClr val="tx2">
                    <a:lumMod val="60000"/>
                    <a:lumOff val="40000"/>
                  </a:schemeClr>
                </a:solidFill>
                <a:latin typeface="Museo 700"/>
                <a:cs typeface="Museo 700"/>
              </a:rPr>
              <a:t>www.omsop.eu</a:t>
            </a:r>
            <a:endParaRPr lang="en-US" sz="1400" dirty="0">
              <a:solidFill>
                <a:schemeClr val="tx2">
                  <a:lumMod val="60000"/>
                  <a:lumOff val="40000"/>
                </a:schemeClr>
              </a:solidFill>
              <a:latin typeface="Museo 700"/>
              <a:cs typeface="Museo 700"/>
            </a:endParaRPr>
          </a:p>
        </p:txBody>
      </p:sp>
    </p:spTree>
    <p:extLst>
      <p:ext uri="{BB962C8B-B14F-4D97-AF65-F5344CB8AC3E}">
        <p14:creationId xmlns:p14="http://schemas.microsoft.com/office/powerpoint/2010/main" val="256570647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95800" y="5494179"/>
            <a:ext cx="4419600" cy="533400"/>
          </a:xfrm>
        </p:spPr>
        <p:txBody>
          <a:bodyPr>
            <a:normAutofit/>
          </a:bodyPr>
          <a:lstStyle>
            <a:lvl1pPr algn="r">
              <a:defRPr sz="2400" b="1" baseline="0">
                <a:solidFill>
                  <a:srgbClr val="002A5C"/>
                </a:solidFill>
                <a:latin typeface="Arial" panose="020B0604020202020204" pitchFamily="34" charset="0"/>
                <a:cs typeface="Arial" panose="020B0604020202020204" pitchFamily="34" charset="0"/>
              </a:defRPr>
            </a:lvl1pPr>
          </a:lstStyle>
          <a:p>
            <a:r>
              <a:rPr lang="en-US" dirty="0" smtClean="0"/>
              <a:t>LAST NAME, First Name</a:t>
            </a:r>
            <a:endParaRPr lang="en-GB" dirty="0"/>
          </a:p>
        </p:txBody>
      </p:sp>
      <p:sp>
        <p:nvSpPr>
          <p:cNvPr id="3" name="Subtitle 2"/>
          <p:cNvSpPr>
            <a:spLocks noGrp="1"/>
          </p:cNvSpPr>
          <p:nvPr>
            <p:ph type="subTitle" idx="1" hasCustomPrompt="1"/>
          </p:nvPr>
        </p:nvSpPr>
        <p:spPr>
          <a:xfrm>
            <a:off x="4648200" y="6027579"/>
            <a:ext cx="4267200" cy="457200"/>
          </a:xfrm>
          <a:prstGeom prst="rect">
            <a:avLst/>
          </a:prstGeom>
        </p:spPr>
        <p:txBody>
          <a:bodyPr/>
          <a:lstStyle>
            <a:lvl1pPr marL="0" indent="0" algn="r">
              <a:buNone/>
              <a:defRPr sz="2000" b="1">
                <a:solidFill>
                  <a:srgbClr val="002A5C"/>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Company</a:t>
            </a:r>
            <a:endParaRPr lang="en-GB" dirty="0"/>
          </a:p>
        </p:txBody>
      </p:sp>
      <p:sp>
        <p:nvSpPr>
          <p:cNvPr id="9" name="Text Placeholder 8"/>
          <p:cNvSpPr>
            <a:spLocks noGrp="1"/>
          </p:cNvSpPr>
          <p:nvPr>
            <p:ph type="body" sz="quarter" idx="10" hasCustomPrompt="1"/>
          </p:nvPr>
        </p:nvSpPr>
        <p:spPr>
          <a:xfrm>
            <a:off x="228600" y="0"/>
            <a:ext cx="3810000" cy="5257800"/>
          </a:xfrm>
          <a:prstGeom prst="rect">
            <a:avLst/>
          </a:prstGeo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stStyle>
          <a:p>
            <a:pPr lvl="0"/>
            <a:r>
              <a:rPr lang="en-US" dirty="0" smtClean="0"/>
              <a:t>Presentation Title</a:t>
            </a:r>
          </a:p>
        </p:txBody>
      </p:sp>
    </p:spTree>
    <p:extLst>
      <p:ext uri="{BB962C8B-B14F-4D97-AF65-F5344CB8AC3E}">
        <p14:creationId xmlns:p14="http://schemas.microsoft.com/office/powerpoint/2010/main" val="3741775507"/>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9" name="Rectangle 8"/>
          <p:cNvSpPr/>
          <p:nvPr userDrawn="1"/>
        </p:nvSpPr>
        <p:spPr>
          <a:xfrm>
            <a:off x="0" y="6400800"/>
            <a:ext cx="9144000" cy="4572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Slide Number Placeholder 5"/>
          <p:cNvSpPr>
            <a:spLocks noGrp="1"/>
          </p:cNvSpPr>
          <p:nvPr>
            <p:ph type="sldNum" sz="quarter" idx="12"/>
          </p:nvPr>
        </p:nvSpPr>
        <p:spPr>
          <a:xfrm>
            <a:off x="6902896"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pic>
        <p:nvPicPr>
          <p:cNvPr id="11" name="Picture 10" descr="\\ETN-NAS-SERVER\all ETN docs\ETN\06 Communications\11 Visual Identity\ETN Global Logo\LOGO-ETN_GLOBAL_transpar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6745" y="432657"/>
            <a:ext cx="457200" cy="128587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734888" y="485800"/>
            <a:ext cx="8229600" cy="1143000"/>
          </a:xfrm>
        </p:spPr>
        <p:txBody>
          <a:bodyPr>
            <a:normAutofit/>
          </a:bodyPr>
          <a:lstStyle>
            <a:lvl1pPr marL="168275" indent="0">
              <a:defRPr sz="4000" b="1">
                <a:solidFill>
                  <a:srgbClr val="002A5C"/>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13" name="Content Placeholder 2"/>
          <p:cNvSpPr>
            <a:spLocks noGrp="1"/>
          </p:cNvSpPr>
          <p:nvPr>
            <p:ph idx="1"/>
          </p:nvPr>
        </p:nvSpPr>
        <p:spPr>
          <a:xfrm>
            <a:off x="734888" y="1904999"/>
            <a:ext cx="8229600" cy="4221163"/>
          </a:xfrm>
          <a:prstGeom prst="rect">
            <a:avLst/>
          </a:prstGeom>
        </p:spPr>
        <p:txBody>
          <a:bodyPr/>
          <a:lstStyle>
            <a:lvl1pPr marL="342900" indent="-3429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1pPr>
            <a:lvl2pPr marL="742950" indent="-28575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2pPr>
            <a:lvl3pPr marL="1143000" indent="-2286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3pPr>
            <a:lvl4pPr marL="1600200" indent="-2286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4pPr>
            <a:lvl5pPr>
              <a:defRPr>
                <a:solidFill>
                  <a:srgbClr val="002A5C"/>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3"/>
            <a:r>
              <a:rPr lang="en-US" dirty="0" smtClean="0"/>
              <a:t>Fifth level</a:t>
            </a:r>
            <a:endParaRPr lang="en-GB" dirty="0"/>
          </a:p>
        </p:txBody>
      </p:sp>
      <p:sp>
        <p:nvSpPr>
          <p:cNvPr id="2" name="TextBox 1"/>
          <p:cNvSpPr txBox="1"/>
          <p:nvPr userDrawn="1"/>
        </p:nvSpPr>
        <p:spPr>
          <a:xfrm>
            <a:off x="2303748" y="6400800"/>
            <a:ext cx="4536504" cy="449493"/>
          </a:xfrm>
          <a:prstGeom prst="rect">
            <a:avLst/>
          </a:prstGeom>
        </p:spPr>
        <p:txBody>
          <a:bodyPr vert="horz" wrap="square" lIns="91440" tIns="45720" rIns="91440" bIns="45720" rtlCol="0" anchor="ctr">
            <a:normAutofit/>
          </a:bodyPr>
          <a:lstStyle/>
          <a:p>
            <a:pPr algn="ctr"/>
            <a:r>
              <a:rPr lang="sv-SE" sz="1200" dirty="0" smtClean="0">
                <a:solidFill>
                  <a:prstClr val="white"/>
                </a:solidFill>
                <a:latin typeface="Arial" panose="020B0604020202020204" pitchFamily="34" charset="0"/>
                <a:cs typeface="Arial" panose="020B0604020202020204" pitchFamily="34" charset="0"/>
              </a:rPr>
              <a:t>Annual General Meeting &amp; Workshop</a:t>
            </a:r>
            <a:endParaRPr lang="en-GB" sz="1200" dirty="0" smtClean="0">
              <a:solidFill>
                <a:prstClr val="white"/>
              </a:solidFill>
              <a:latin typeface="Arial" panose="020B0604020202020204" pitchFamily="34" charset="0"/>
              <a:cs typeface="Arial" panose="020B0604020202020204" pitchFamily="34" charset="0"/>
            </a:endParaRPr>
          </a:p>
        </p:txBody>
      </p:sp>
      <p:sp>
        <p:nvSpPr>
          <p:cNvPr id="10" name="TextBox 9"/>
          <p:cNvSpPr txBox="1"/>
          <p:nvPr userDrawn="1"/>
        </p:nvSpPr>
        <p:spPr>
          <a:xfrm>
            <a:off x="-7708" y="6400799"/>
            <a:ext cx="2563484" cy="449493"/>
          </a:xfrm>
          <a:prstGeom prst="rect">
            <a:avLst/>
          </a:prstGeom>
        </p:spPr>
        <p:txBody>
          <a:bodyPr vert="horz" wrap="square" lIns="91440" tIns="45720" rIns="91440" bIns="45720" rtlCol="0" anchor="ctr">
            <a:normAutofit/>
          </a:bodyPr>
          <a:lstStyle/>
          <a:p>
            <a:pPr algn="ctr"/>
            <a:r>
              <a:rPr lang="en-GB" sz="1200" dirty="0" smtClean="0">
                <a:solidFill>
                  <a:prstClr val="white"/>
                </a:solidFill>
                <a:latin typeface="Arial" panose="020B0604020202020204" pitchFamily="34" charset="0"/>
                <a:cs typeface="Arial" panose="020B0604020202020204" pitchFamily="34" charset="0"/>
              </a:rPr>
              <a:t>March 2018</a:t>
            </a:r>
          </a:p>
        </p:txBody>
      </p:sp>
    </p:spTree>
    <p:extLst>
      <p:ext uri="{BB962C8B-B14F-4D97-AF65-F5344CB8AC3E}">
        <p14:creationId xmlns:p14="http://schemas.microsoft.com/office/powerpoint/2010/main" val="36294896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ACDB3CC-F982-40F9-8DD6-BCC9AFBF44BD}" type="datetime1">
              <a:rPr lang="en-US" smtClean="0">
                <a:solidFill>
                  <a:srgbClr val="002A5C">
                    <a:tint val="75000"/>
                  </a:srgbClr>
                </a:solidFill>
              </a:rPr>
              <a:pPr/>
              <a:t>3/26/2018</a:t>
            </a:fld>
            <a:endParaRPr lang="en-US" dirty="0">
              <a:solidFill>
                <a:srgbClr val="002A5C">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002A5C">
                  <a:tint val="75000"/>
                </a:srgb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F88E988-FB04-AB4E-BE5A-59F242AF7F7A}" type="slidenum">
              <a:rPr lang="en-US" smtClean="0">
                <a:solidFill>
                  <a:srgbClr val="002A5C">
                    <a:tint val="75000"/>
                  </a:srgbClr>
                </a:solidFill>
              </a:rPr>
              <a:pPr/>
              <a:t>‹#›</a:t>
            </a:fld>
            <a:endParaRPr lang="en-US">
              <a:solidFill>
                <a:srgbClr val="002A5C">
                  <a:tint val="75000"/>
                </a:srgbClr>
              </a:solidFill>
            </a:endParaRPr>
          </a:p>
        </p:txBody>
      </p:sp>
      <p:pic>
        <p:nvPicPr>
          <p:cNvPr id="7" name="Afbeelding 6" descr="ETN_BACKGROUND_NETWORK.png"/>
          <p:cNvPicPr>
            <a:picLocks noChangeAspect="1"/>
          </p:cNvPicPr>
          <p:nvPr userDrawn="1"/>
        </p:nvPicPr>
        <p:blipFill>
          <a:blip r:embed="rId2">
            <a:alphaModFix amt="17000"/>
            <a:extLst>
              <a:ext uri="{28A0092B-C50C-407E-A947-70E740481C1C}">
                <a14:useLocalDpi xmlns:a14="http://schemas.microsoft.com/office/drawing/2010/main"/>
              </a:ext>
            </a:extLst>
          </a:blip>
          <a:stretch>
            <a:fillRect/>
          </a:stretch>
        </p:blipFill>
        <p:spPr>
          <a:xfrm>
            <a:off x="0" y="0"/>
            <a:ext cx="9144000" cy="6845300"/>
          </a:xfrm>
          <a:prstGeom prst="rect">
            <a:avLst/>
          </a:prstGeom>
        </p:spPr>
      </p:pic>
      <p:pic>
        <p:nvPicPr>
          <p:cNvPr id="8" name="Afbeelding 11" descr="LOGO-ETN_GLOBAL_medium.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6218" y="307976"/>
            <a:ext cx="471556" cy="1325906"/>
          </a:xfrm>
          <a:prstGeom prst="rect">
            <a:avLst/>
          </a:prstGeom>
        </p:spPr>
      </p:pic>
    </p:spTree>
    <p:extLst>
      <p:ext uri="{BB962C8B-B14F-4D97-AF65-F5344CB8AC3E}">
        <p14:creationId xmlns:p14="http://schemas.microsoft.com/office/powerpoint/2010/main" val="82281845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5376" y="0"/>
            <a:ext cx="7766272" cy="1143000"/>
          </a:xfrm>
        </p:spPr>
        <p:txBody>
          <a:bodyPr>
            <a:normAutofit/>
          </a:bodyPr>
          <a:lstStyle>
            <a:lvl1pPr>
              <a:defRPr sz="2600"/>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normAutofit/>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506478"/>
            <a:ext cx="2133600" cy="365125"/>
          </a:xfrm>
          <a:prstGeom prst="rect">
            <a:avLst/>
          </a:prstGeo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55015316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389979502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A5C"/>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solidFill>
                  <a:srgbClr val="002A5C"/>
                </a:solidFill>
                <a:latin typeface="Arial" panose="020B0604020202020204" pitchFamily="34" charset="0"/>
                <a:cs typeface="Arial" panose="020B0604020202020204" pitchFamily="34" charset="0"/>
              </a:defRPr>
            </a:lvl1pPr>
            <a:lvl2pPr>
              <a:defRPr>
                <a:solidFill>
                  <a:srgbClr val="002A5C"/>
                </a:solidFill>
                <a:latin typeface="Arial" panose="020B0604020202020204" pitchFamily="34" charset="0"/>
                <a:cs typeface="Arial" panose="020B0604020202020204" pitchFamily="34" charset="0"/>
              </a:defRPr>
            </a:lvl2pPr>
            <a:lvl3pPr>
              <a:defRPr>
                <a:solidFill>
                  <a:srgbClr val="002A5C"/>
                </a:solidFill>
                <a:latin typeface="Arial" panose="020B0604020202020204" pitchFamily="34" charset="0"/>
                <a:cs typeface="Arial" panose="020B0604020202020204" pitchFamily="34" charset="0"/>
              </a:defRPr>
            </a:lvl3pPr>
            <a:lvl4pPr>
              <a:defRPr>
                <a:solidFill>
                  <a:srgbClr val="002A5C"/>
                </a:solidFill>
                <a:latin typeface="Arial" panose="020B0604020202020204" pitchFamily="34" charset="0"/>
                <a:cs typeface="Arial" panose="020B0604020202020204" pitchFamily="34" charset="0"/>
              </a:defRPr>
            </a:lvl4pPr>
            <a:lvl5pPr>
              <a:defRPr>
                <a:solidFill>
                  <a:srgbClr val="002A5C"/>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387535783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380314997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101087118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1"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401916118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7"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24674352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9" name="Rectangle 8"/>
          <p:cNvSpPr/>
          <p:nvPr userDrawn="1"/>
        </p:nvSpPr>
        <p:spPr>
          <a:xfrm>
            <a:off x="0" y="6400800"/>
            <a:ext cx="9144000" cy="4572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Slide Number Placeholder 5"/>
          <p:cNvSpPr>
            <a:spLocks noGrp="1"/>
          </p:cNvSpPr>
          <p:nvPr>
            <p:ph type="sldNum" sz="quarter" idx="12"/>
          </p:nvPr>
        </p:nvSpPr>
        <p:spPr>
          <a:xfrm>
            <a:off x="6902896"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pic>
        <p:nvPicPr>
          <p:cNvPr id="11" name="Picture 10" descr="\\ETN-NAS-SERVER\all ETN docs\ETN\06 Communications\11 Visual Identity\ETN Global Logo\LOGO-ETN_GLOBAL_transpar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6745" y="432657"/>
            <a:ext cx="457200" cy="128587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734888" y="485800"/>
            <a:ext cx="8229600" cy="1143000"/>
          </a:xfrm>
        </p:spPr>
        <p:txBody>
          <a:bodyPr>
            <a:normAutofit/>
          </a:bodyPr>
          <a:lstStyle>
            <a:lvl1pPr marL="168275" indent="0">
              <a:defRPr sz="4000" b="1">
                <a:solidFill>
                  <a:srgbClr val="002A5C"/>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13" name="Content Placeholder 2"/>
          <p:cNvSpPr>
            <a:spLocks noGrp="1"/>
          </p:cNvSpPr>
          <p:nvPr>
            <p:ph idx="1"/>
          </p:nvPr>
        </p:nvSpPr>
        <p:spPr>
          <a:xfrm>
            <a:off x="734888" y="1904999"/>
            <a:ext cx="8229600" cy="4221163"/>
          </a:xfrm>
          <a:prstGeom prst="rect">
            <a:avLst/>
          </a:prstGeom>
        </p:spPr>
        <p:txBody>
          <a:bodyPr/>
          <a:lstStyle>
            <a:lvl1pPr marL="342900" indent="-3429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1pPr>
            <a:lvl2pPr marL="742950" indent="-28575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2pPr>
            <a:lvl3pPr marL="1143000" indent="-2286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3pPr>
            <a:lvl4pPr marL="1600200" indent="-228600">
              <a:buClr>
                <a:srgbClr val="FF9933"/>
              </a:buClr>
              <a:buFont typeface="Wingdings" panose="05000000000000000000" pitchFamily="2" charset="2"/>
              <a:buChar char="v"/>
              <a:defRPr>
                <a:solidFill>
                  <a:srgbClr val="002A5C"/>
                </a:solidFill>
                <a:latin typeface="Arial" panose="020B0604020202020204" pitchFamily="34" charset="0"/>
                <a:cs typeface="Arial" panose="020B0604020202020204" pitchFamily="34" charset="0"/>
              </a:defRPr>
            </a:lvl4pPr>
            <a:lvl5pPr>
              <a:defRPr>
                <a:solidFill>
                  <a:srgbClr val="002A5C"/>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3"/>
            <a:r>
              <a:rPr lang="en-US" dirty="0" smtClean="0"/>
              <a:t>Fifth level</a:t>
            </a:r>
            <a:endParaRPr lang="en-GB" dirty="0"/>
          </a:p>
        </p:txBody>
      </p:sp>
    </p:spTree>
    <p:extLst>
      <p:ext uri="{BB962C8B-B14F-4D97-AF65-F5344CB8AC3E}">
        <p14:creationId xmlns:p14="http://schemas.microsoft.com/office/powerpoint/2010/main" val="3410624127"/>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335856743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341238358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370942062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1221872944"/>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3891306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7" name="Footer Placeholder 4"/>
          <p:cNvSpPr>
            <a:spLocks noGrp="1"/>
          </p:cNvSpPr>
          <p:nvPr>
            <p:ph type="ftr" sz="quarter" idx="11"/>
          </p:nvPr>
        </p:nvSpPr>
        <p:spPr>
          <a:xfrm>
            <a:off x="2667000" y="6440329"/>
            <a:ext cx="3810000" cy="365125"/>
          </a:xfrm>
          <a:prstGeom prst="rect">
            <a:avLst/>
          </a:prstGeom>
        </p:spPr>
        <p:txBody>
          <a:bodyPr anchor="ctr"/>
          <a:lstStyle>
            <a:lvl1pPr algn="ctr">
              <a:defRPr sz="1400">
                <a:solidFill>
                  <a:schemeClr val="bg1"/>
                </a:solidFill>
                <a:latin typeface="Arial" panose="020B0604020202020204" pitchFamily="34" charset="0"/>
                <a:cs typeface="Arial" panose="020B0604020202020204" pitchFamily="34" charset="0"/>
              </a:defRPr>
            </a:lvl1pPr>
          </a:lstStyle>
          <a:p>
            <a:r>
              <a:rPr lang="en-GB" smtClean="0">
                <a:solidFill>
                  <a:prstClr val="white"/>
                </a:solidFill>
              </a:rPr>
              <a:t>sfwdfc</a:t>
            </a:r>
            <a:endParaRPr lang="en-GB" dirty="0">
              <a:solidFill>
                <a:prstClr val="white"/>
              </a:solidFill>
            </a:endParaRPr>
          </a:p>
        </p:txBody>
      </p:sp>
      <p:sp>
        <p:nvSpPr>
          <p:cNvPr id="8"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5587442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02A5C"/>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solidFill>
                  <a:srgbClr val="002A5C"/>
                </a:solidFill>
                <a:latin typeface="Arial" panose="020B0604020202020204" pitchFamily="34" charset="0"/>
                <a:cs typeface="Arial" panose="020B0604020202020204" pitchFamily="34" charset="0"/>
              </a:defRPr>
            </a:lvl1pPr>
            <a:lvl2pPr>
              <a:defRPr>
                <a:solidFill>
                  <a:srgbClr val="002A5C"/>
                </a:solidFill>
                <a:latin typeface="Arial" panose="020B0604020202020204" pitchFamily="34" charset="0"/>
                <a:cs typeface="Arial" panose="020B0604020202020204" pitchFamily="34" charset="0"/>
              </a:defRPr>
            </a:lvl2pPr>
            <a:lvl3pPr>
              <a:defRPr>
                <a:solidFill>
                  <a:srgbClr val="002A5C"/>
                </a:solidFill>
                <a:latin typeface="Arial" panose="020B0604020202020204" pitchFamily="34" charset="0"/>
                <a:cs typeface="Arial" panose="020B0604020202020204" pitchFamily="34" charset="0"/>
              </a:defRPr>
            </a:lvl3pPr>
            <a:lvl4pPr>
              <a:defRPr>
                <a:solidFill>
                  <a:srgbClr val="002A5C"/>
                </a:solidFill>
                <a:latin typeface="Arial" panose="020B0604020202020204" pitchFamily="34" charset="0"/>
                <a:cs typeface="Arial" panose="020B0604020202020204" pitchFamily="34" charset="0"/>
              </a:defRPr>
            </a:lvl4pPr>
            <a:lvl5pPr>
              <a:defRPr>
                <a:solidFill>
                  <a:srgbClr val="002A5C"/>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Footer Placeholder 4"/>
          <p:cNvSpPr>
            <a:spLocks noGrp="1"/>
          </p:cNvSpPr>
          <p:nvPr>
            <p:ph type="ftr" sz="quarter" idx="11"/>
          </p:nvPr>
        </p:nvSpPr>
        <p:spPr>
          <a:xfrm>
            <a:off x="2667000" y="6440329"/>
            <a:ext cx="3810000" cy="365125"/>
          </a:xfrm>
          <a:prstGeom prst="rect">
            <a:avLst/>
          </a:prstGeom>
        </p:spPr>
        <p:txBody>
          <a:bodyPr anchor="ctr"/>
          <a:lstStyle>
            <a:lvl1pPr algn="ctr">
              <a:defRPr sz="1400">
                <a:solidFill>
                  <a:schemeClr val="bg1"/>
                </a:solidFill>
                <a:latin typeface="Arial" panose="020B0604020202020204" pitchFamily="34" charset="0"/>
                <a:cs typeface="Arial" panose="020B0604020202020204" pitchFamily="34" charset="0"/>
              </a:defRPr>
            </a:lvl1pPr>
          </a:lstStyle>
          <a:p>
            <a:r>
              <a:rPr lang="en-GB" smtClean="0">
                <a:solidFill>
                  <a:prstClr val="white"/>
                </a:solidFill>
              </a:rPr>
              <a:t>sfwdfc</a:t>
            </a:r>
            <a:endParaRPr lang="en-GB" dirty="0">
              <a:solidFill>
                <a:prstClr val="white"/>
              </a:solidFill>
            </a:endParaRPr>
          </a:p>
        </p:txBody>
      </p:sp>
      <p:sp>
        <p:nvSpPr>
          <p:cNvPr id="6" name="Slide Number Placeholder 5"/>
          <p:cNvSpPr>
            <a:spLocks noGrp="1"/>
          </p:cNvSpPr>
          <p:nvPr>
            <p:ph type="sldNum" sz="quarter" idx="12"/>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32844339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2.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5.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7.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2.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1.png"/><Relationship Id="rId5" Type="http://schemas.openxmlformats.org/officeDocument/2006/relationships/theme" Target="../theme/theme8.xml"/><Relationship Id="rId4"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2.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1.png"/><Relationship Id="rId5" Type="http://schemas.openxmlformats.org/officeDocument/2006/relationships/theme" Target="../theme/theme9.xml"/><Relationship Id="rId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7" name="Rectangle 6"/>
          <p:cNvSpPr/>
          <p:nvPr/>
        </p:nvSpPr>
        <p:spPr>
          <a:xfrm>
            <a:off x="0" y="0"/>
            <a:ext cx="9144000" cy="52578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ectangle 7"/>
          <p:cNvSpPr/>
          <p:nvPr/>
        </p:nvSpPr>
        <p:spPr>
          <a:xfrm>
            <a:off x="0" y="5250021"/>
            <a:ext cx="9144000" cy="76200"/>
          </a:xfrm>
          <a:prstGeom prst="rect">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3" name="Picture 2" descr="\\ETN-NAS-SERVER\all ETN docs\ETN\06 Communications\11 Visual Identity\ETN Global Logo\LOGO-ETN_GLOBAL-NEG.png"/>
          <p:cNvPicPr>
            <a:picLocks noChangeAspect="1" noChangeArrowheads="1"/>
          </p:cNvPicPr>
          <p:nvPr/>
        </p:nvPicPr>
        <p:blipFill rotWithShape="1">
          <a:blip r:embed="rId9">
            <a:extLst>
              <a:ext uri="{28A0092B-C50C-407E-A947-70E740481C1C}">
                <a14:useLocalDpi xmlns:a14="http://schemas.microsoft.com/office/drawing/2010/main" val="0"/>
              </a:ext>
            </a:extLst>
          </a:blip>
          <a:srcRect r="3733"/>
          <a:stretch/>
        </p:blipFill>
        <p:spPr bwMode="auto">
          <a:xfrm>
            <a:off x="5562600" y="-214605"/>
            <a:ext cx="3007566" cy="5712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TN-NAS-SERVER\all ETN docs\ETN\06 Communications\11 Visual Identity\ETN Global Logo\LOGO-ETN_GLOBAL_transparent.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600" y="5497476"/>
            <a:ext cx="457200"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38592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756" r:id="rId3"/>
    <p:sldLayoutId id="2147483757" r:id="rId4"/>
    <p:sldLayoutId id="2147483766" r:id="rId5"/>
    <p:sldLayoutId id="2147483772" r:id="rId6"/>
    <p:sldLayoutId id="2147483774" r:id="rId7"/>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0" indent="0" algn="r" defTabSz="914400" rtl="0" eaLnBrk="1" latinLnBrk="0" hangingPunct="1">
        <a:spcBef>
          <a:spcPct val="20000"/>
        </a:spcBef>
        <a:buFont typeface="Arial" panose="020B0604020202020204" pitchFamily="34" charset="0"/>
        <a:buNone/>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8212" y="611695"/>
            <a:ext cx="7128588"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904999"/>
            <a:ext cx="8229600" cy="4221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Rectangle 7"/>
          <p:cNvSpPr/>
          <p:nvPr userDrawn="1"/>
        </p:nvSpPr>
        <p:spPr>
          <a:xfrm>
            <a:off x="0" y="0"/>
            <a:ext cx="9144000" cy="4572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userDrawn="1"/>
        </p:nvSpPr>
        <p:spPr>
          <a:xfrm>
            <a:off x="0" y="6400800"/>
            <a:ext cx="9144000" cy="4572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Slide Number Placeholder 5"/>
          <p:cNvSpPr>
            <a:spLocks noGrp="1"/>
          </p:cNvSpPr>
          <p:nvPr>
            <p:ph type="sldNum" sz="quarter" idx="4"/>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pic>
        <p:nvPicPr>
          <p:cNvPr id="11" name="Picture 10" descr="\\ETN-NAS-SERVER\all ETN docs\ETN\06 Communications\11 Visual Identity\ETN Global Logo\LOGO-ETN_GLOBAL_transparent.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86745" y="572275"/>
            <a:ext cx="457200"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82865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8212" y="611695"/>
            <a:ext cx="7128588"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904999"/>
            <a:ext cx="8229600" cy="4221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Rectangle 7"/>
          <p:cNvSpPr/>
          <p:nvPr/>
        </p:nvSpPr>
        <p:spPr>
          <a:xfrm>
            <a:off x="0" y="0"/>
            <a:ext cx="9144000" cy="4572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9" name="Rectangle 8"/>
          <p:cNvSpPr/>
          <p:nvPr/>
        </p:nvSpPr>
        <p:spPr>
          <a:xfrm>
            <a:off x="0" y="6400800"/>
            <a:ext cx="9144000" cy="4572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 name="Slide Number Placeholder 5"/>
          <p:cNvSpPr>
            <a:spLocks noGrp="1"/>
          </p:cNvSpPr>
          <p:nvPr>
            <p:ph type="sldNum" sz="quarter" idx="4"/>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pic>
        <p:nvPicPr>
          <p:cNvPr id="11" name="Picture 10" descr="\\ETN-NAS-SERVER\all ETN docs\ETN\06 Communications\11 Visual Identity\ETN Global Logo\LOGO-ETN_GLOBAL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6745" y="572275"/>
            <a:ext cx="457200"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78231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8212" y="611695"/>
            <a:ext cx="7128588"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904999"/>
            <a:ext cx="8229600" cy="4221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Rectangle 7"/>
          <p:cNvSpPr/>
          <p:nvPr/>
        </p:nvSpPr>
        <p:spPr>
          <a:xfrm>
            <a:off x="0" y="0"/>
            <a:ext cx="9144000" cy="4572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9" name="Rectangle 8"/>
          <p:cNvSpPr/>
          <p:nvPr/>
        </p:nvSpPr>
        <p:spPr>
          <a:xfrm>
            <a:off x="0" y="6400800"/>
            <a:ext cx="9144000" cy="4572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Footer Placeholder 4"/>
          <p:cNvSpPr>
            <a:spLocks noGrp="1"/>
          </p:cNvSpPr>
          <p:nvPr>
            <p:ph type="ftr" sz="quarter" idx="3"/>
          </p:nvPr>
        </p:nvSpPr>
        <p:spPr>
          <a:xfrm>
            <a:off x="1691680" y="6440329"/>
            <a:ext cx="5760640" cy="365125"/>
          </a:xfrm>
          <a:prstGeom prst="rect">
            <a:avLst/>
          </a:prstGeom>
        </p:spPr>
        <p:txBody>
          <a:bodyPr anchor="ctr"/>
          <a:lstStyle>
            <a:lvl1pPr algn="ctr">
              <a:defRPr sz="1400">
                <a:solidFill>
                  <a:schemeClr val="bg1"/>
                </a:solidFill>
                <a:latin typeface="Arial" panose="020B0604020202020204" pitchFamily="34" charset="0"/>
                <a:cs typeface="Arial" panose="020B0604020202020204" pitchFamily="34" charset="0"/>
              </a:defRPr>
            </a:lvl1pPr>
          </a:lstStyle>
          <a:p>
            <a:r>
              <a:rPr lang="en-GB" dirty="0" err="1" smtClean="0">
                <a:solidFill>
                  <a:prstClr val="white"/>
                </a:solidFill>
              </a:rPr>
              <a:t>sfwdfc</a:t>
            </a:r>
            <a:endParaRPr lang="en-GB" dirty="0">
              <a:solidFill>
                <a:prstClr val="white"/>
              </a:solidFill>
            </a:endParaRPr>
          </a:p>
        </p:txBody>
      </p:sp>
      <p:sp>
        <p:nvSpPr>
          <p:cNvPr id="14" name="Slide Number Placeholder 5"/>
          <p:cNvSpPr>
            <a:spLocks noGrp="1"/>
          </p:cNvSpPr>
          <p:nvPr>
            <p:ph type="sldNum" sz="quarter" idx="4"/>
          </p:nvPr>
        </p:nvSpPr>
        <p:spPr>
          <a:xfrm>
            <a:off x="6553200" y="6440329"/>
            <a:ext cx="2133600" cy="365125"/>
          </a:xfrm>
          <a:prstGeom prst="rect">
            <a:avLst/>
          </a:prstGeom>
        </p:spPr>
        <p:txBody>
          <a:bodyPr anchor="ctr"/>
          <a:lstStyle>
            <a:lvl1pPr algn="r">
              <a:defRPr sz="1400">
                <a:solidFill>
                  <a:schemeClr val="bg1"/>
                </a:solidFill>
                <a:latin typeface="Arial" panose="020B0604020202020204" pitchFamily="34" charset="0"/>
                <a:cs typeface="Arial" panose="020B0604020202020204" pitchFamily="34" charset="0"/>
              </a:defRPr>
            </a:lvl1pPr>
          </a:lstStyle>
          <a:p>
            <a:fld id="{47C12D94-30F6-44A3-86BB-22F78514B9F0}" type="slidenum">
              <a:rPr lang="en-GB" smtClean="0">
                <a:solidFill>
                  <a:prstClr val="white"/>
                </a:solidFill>
              </a:rPr>
              <a:pPr/>
              <a:t>‹#›</a:t>
            </a:fld>
            <a:endParaRPr lang="en-GB" dirty="0">
              <a:solidFill>
                <a:prstClr val="white"/>
              </a:solidFill>
            </a:endParaRPr>
          </a:p>
        </p:txBody>
      </p:sp>
      <p:pic>
        <p:nvPicPr>
          <p:cNvPr id="11" name="Picture 10" descr="\\ETN-NAS-SERVER\all ETN docs\ETN\06 Communications\11 Visual Identity\ETN Global Logo\LOGO-ETN_GLOBAL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6745" y="572275"/>
            <a:ext cx="457200"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84841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7" name="Rectangle 6"/>
          <p:cNvSpPr/>
          <p:nvPr/>
        </p:nvSpPr>
        <p:spPr>
          <a:xfrm>
            <a:off x="0" y="0"/>
            <a:ext cx="9144000" cy="52578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ectangle 7"/>
          <p:cNvSpPr/>
          <p:nvPr/>
        </p:nvSpPr>
        <p:spPr>
          <a:xfrm>
            <a:off x="0" y="5250021"/>
            <a:ext cx="9144000" cy="76200"/>
          </a:xfrm>
          <a:prstGeom prst="rect">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3" name="Picture 2" descr="\\ETN-NAS-SERVER\all ETN docs\ETN\06 Communications\11 Visual Identity\ETN Global Logo\LOGO-ETN_GLOBAL-NEG.png"/>
          <p:cNvPicPr>
            <a:picLocks noChangeAspect="1" noChangeArrowheads="1"/>
          </p:cNvPicPr>
          <p:nvPr/>
        </p:nvPicPr>
        <p:blipFill rotWithShape="1">
          <a:blip r:embed="rId4">
            <a:extLst>
              <a:ext uri="{28A0092B-C50C-407E-A947-70E740481C1C}">
                <a14:useLocalDpi xmlns:a14="http://schemas.microsoft.com/office/drawing/2010/main" val="0"/>
              </a:ext>
            </a:extLst>
          </a:blip>
          <a:srcRect r="3733"/>
          <a:stretch/>
        </p:blipFill>
        <p:spPr bwMode="auto">
          <a:xfrm>
            <a:off x="5562600" y="-214605"/>
            <a:ext cx="3007566" cy="5712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TN-NAS-SERVER\all ETN docs\ETN\06 Communications\11 Visual Identity\ETN Global Logo\LOGO-ETN_GLOBAL_transpare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5497476"/>
            <a:ext cx="457200"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399694"/>
      </p:ext>
    </p:extLst>
  </p:cSld>
  <p:clrMap bg1="lt1" tx1="dk1" bg2="lt2" tx2="dk2" accent1="accent1" accent2="accent2" accent3="accent3" accent4="accent4" accent5="accent5" accent6="accent6" hlink="hlink" folHlink="folHlink"/>
  <p:sldLayoutIdLst>
    <p:sldLayoutId id="2147483698" r:id="rId1"/>
    <p:sldLayoutId id="2147483699" r:id="rId2"/>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0" indent="0" algn="r" defTabSz="914400" rtl="0" eaLnBrk="1" latinLnBrk="0" hangingPunct="1">
        <a:spcBef>
          <a:spcPct val="20000"/>
        </a:spcBef>
        <a:buFont typeface="Arial" panose="020B0604020202020204" pitchFamily="34" charset="0"/>
        <a:buNone/>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 name="Date Placeholder 3"/>
          <p:cNvSpPr>
            <a:spLocks noGrp="1"/>
          </p:cNvSpPr>
          <p:nvPr>
            <p:ph type="dt" sz="half" idx="2"/>
          </p:nvPr>
        </p:nvSpPr>
        <p:spPr>
          <a:xfrm>
            <a:off x="457200" y="644683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05EE4-4C8D-4433-B41F-12DFB4670004}" type="datetimeFigureOut">
              <a:rPr lang="en-GB" smtClean="0"/>
              <a:t>26/03/2018</a:t>
            </a:fld>
            <a:endParaRPr lang="en-GB"/>
          </a:p>
        </p:txBody>
      </p:sp>
      <p:sp>
        <p:nvSpPr>
          <p:cNvPr id="5" name="Footer Placeholder 4"/>
          <p:cNvSpPr>
            <a:spLocks noGrp="1"/>
          </p:cNvSpPr>
          <p:nvPr>
            <p:ph type="ftr" sz="quarter" idx="3"/>
          </p:nvPr>
        </p:nvSpPr>
        <p:spPr>
          <a:xfrm>
            <a:off x="3124200" y="644683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44683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D2E6C-DBC3-487A-B359-D3895752AB3A}" type="slidenum">
              <a:rPr lang="en-GB" smtClean="0"/>
              <a:t>‹#›</a:t>
            </a:fld>
            <a:endParaRPr lang="en-GB"/>
          </a:p>
        </p:txBody>
      </p:sp>
      <p:pic>
        <p:nvPicPr>
          <p:cNvPr id="8" name="Picture 7" descr="\\ETN-NAS-SERVER\all ETN docs\ETN\06 Communications\11 Visual Identity\ETN Global Logo\LOGO-ETN_GLOBAL_transparent.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745" y="432657"/>
            <a:ext cx="457200"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51012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71"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7" name="Rectangle 6"/>
          <p:cNvSpPr/>
          <p:nvPr/>
        </p:nvSpPr>
        <p:spPr>
          <a:xfrm>
            <a:off x="0" y="0"/>
            <a:ext cx="9144000" cy="52578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ectangle 7"/>
          <p:cNvSpPr/>
          <p:nvPr/>
        </p:nvSpPr>
        <p:spPr>
          <a:xfrm>
            <a:off x="0" y="5250021"/>
            <a:ext cx="9144000" cy="76200"/>
          </a:xfrm>
          <a:prstGeom prst="rect">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3" name="Picture 2" descr="\\ETN-NAS-SERVER\all ETN docs\ETN\06 Communications\11 Visual Identity\ETN Global Logo\LOGO-ETN_GLOBAL-NEG.png"/>
          <p:cNvPicPr>
            <a:picLocks noChangeAspect="1" noChangeArrowheads="1"/>
          </p:cNvPicPr>
          <p:nvPr/>
        </p:nvPicPr>
        <p:blipFill rotWithShape="1">
          <a:blip r:embed="rId4">
            <a:extLst>
              <a:ext uri="{28A0092B-C50C-407E-A947-70E740481C1C}">
                <a14:useLocalDpi xmlns:a14="http://schemas.microsoft.com/office/drawing/2010/main" val="0"/>
              </a:ext>
            </a:extLst>
          </a:blip>
          <a:srcRect r="3733"/>
          <a:stretch/>
        </p:blipFill>
        <p:spPr bwMode="auto">
          <a:xfrm>
            <a:off x="5562600" y="-214605"/>
            <a:ext cx="3007566" cy="5712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TN-NAS-SERVER\all ETN docs\ETN\06 Communications\11 Visual Identity\ETN Global Logo\LOGO-ETN_GLOBAL_transpare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5497476"/>
            <a:ext cx="457200"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371294"/>
      </p:ext>
    </p:extLst>
  </p:cSld>
  <p:clrMap bg1="lt1" tx1="dk1" bg2="lt2" tx2="dk2" accent1="accent1" accent2="accent2" accent3="accent3" accent4="accent4" accent5="accent5" accent6="accent6" hlink="hlink" folHlink="folHlink"/>
  <p:sldLayoutIdLst>
    <p:sldLayoutId id="2147483714" r:id="rId1"/>
    <p:sldLayoutId id="2147483715"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0" indent="0" algn="r" defTabSz="914400" rtl="0" eaLnBrk="1" latinLnBrk="0" hangingPunct="1">
        <a:spcBef>
          <a:spcPct val="20000"/>
        </a:spcBef>
        <a:buFont typeface="Arial" panose="020B0604020202020204" pitchFamily="34" charset="0"/>
        <a:buNone/>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56350"/>
            <a:ext cx="9144000" cy="5016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FFFFFF"/>
              </a:solidFill>
            </a:endParaRPr>
          </a:p>
        </p:txBody>
      </p:sp>
      <p:sp>
        <p:nvSpPr>
          <p:cNvPr id="2" name="Title Placeholder 1"/>
          <p:cNvSpPr>
            <a:spLocks noGrp="1"/>
          </p:cNvSpPr>
          <p:nvPr>
            <p:ph type="title"/>
          </p:nvPr>
        </p:nvSpPr>
        <p:spPr>
          <a:xfrm>
            <a:off x="785004" y="274637"/>
            <a:ext cx="7901796" cy="613883"/>
          </a:xfrm>
          <a:prstGeom prst="rect">
            <a:avLst/>
          </a:prstGeom>
          <a:solidFill>
            <a:schemeClr val="accent5"/>
          </a:solidFill>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68102"/>
            <a:ext cx="2133600" cy="278145"/>
          </a:xfrm>
          <a:prstGeom prst="rect">
            <a:avLst/>
          </a:prstGeom>
        </p:spPr>
        <p:txBody>
          <a:bodyPr vert="horz" lIns="91440" tIns="45720" rIns="91440" bIns="45720" rtlCol="0" anchor="ctr"/>
          <a:lstStyle>
            <a:lvl1pPr algn="l">
              <a:defRPr sz="1200">
                <a:solidFill>
                  <a:schemeClr val="accent3"/>
                </a:solidFill>
              </a:defRPr>
            </a:lvl1pPr>
          </a:lstStyle>
          <a:p>
            <a:pPr defTabSz="457200"/>
            <a:r>
              <a:rPr lang="en-US" dirty="0" smtClean="0">
                <a:solidFill>
                  <a:srgbClr val="244F82"/>
                </a:solidFill>
              </a:rPr>
              <a:t>March 2018</a:t>
            </a:r>
            <a:endParaRPr lang="en-US" dirty="0">
              <a:solidFill>
                <a:srgbClr val="244F82"/>
              </a:solidFill>
            </a:endParaRPr>
          </a:p>
        </p:txBody>
      </p:sp>
      <p:sp>
        <p:nvSpPr>
          <p:cNvPr id="5" name="Footer Placeholder 4"/>
          <p:cNvSpPr>
            <a:spLocks noGrp="1"/>
          </p:cNvSpPr>
          <p:nvPr>
            <p:ph type="ftr" sz="quarter" idx="3"/>
          </p:nvPr>
        </p:nvSpPr>
        <p:spPr>
          <a:xfrm>
            <a:off x="3124200" y="6468102"/>
            <a:ext cx="2895600" cy="278145"/>
          </a:xfrm>
          <a:prstGeom prst="rect">
            <a:avLst/>
          </a:prstGeom>
        </p:spPr>
        <p:txBody>
          <a:bodyPr vert="horz" lIns="91440" tIns="45720" rIns="91440" bIns="45720" rtlCol="0" anchor="ctr"/>
          <a:lstStyle>
            <a:lvl1pPr algn="ctr">
              <a:defRPr sz="1200">
                <a:solidFill>
                  <a:schemeClr val="accent3"/>
                </a:solidFill>
              </a:defRPr>
            </a:lvl1pPr>
          </a:lstStyle>
          <a:p>
            <a:pPr defTabSz="457200"/>
            <a:r>
              <a:rPr lang="en-GB" smtClean="0">
                <a:solidFill>
                  <a:srgbClr val="244F82"/>
                </a:solidFill>
              </a:rPr>
              <a:t>Name of the section / presentation</a:t>
            </a:r>
            <a:endParaRPr lang="en-US" dirty="0">
              <a:solidFill>
                <a:srgbClr val="244F82"/>
              </a:solidFill>
            </a:endParaRPr>
          </a:p>
        </p:txBody>
      </p:sp>
      <p:sp>
        <p:nvSpPr>
          <p:cNvPr id="6" name="Slide Number Placeholder 5"/>
          <p:cNvSpPr>
            <a:spLocks noGrp="1"/>
          </p:cNvSpPr>
          <p:nvPr>
            <p:ph type="sldNum" sz="quarter" idx="4"/>
          </p:nvPr>
        </p:nvSpPr>
        <p:spPr>
          <a:xfrm>
            <a:off x="6553200" y="6468102"/>
            <a:ext cx="2133600" cy="278145"/>
          </a:xfrm>
          <a:prstGeom prst="rect">
            <a:avLst/>
          </a:prstGeom>
        </p:spPr>
        <p:txBody>
          <a:bodyPr vert="horz" lIns="91440" tIns="45720" rIns="91440" bIns="45720" rtlCol="0" anchor="ctr"/>
          <a:lstStyle>
            <a:lvl1pPr algn="r">
              <a:defRPr sz="1200">
                <a:solidFill>
                  <a:schemeClr val="accent3"/>
                </a:solidFill>
              </a:defRPr>
            </a:lvl1pPr>
          </a:lstStyle>
          <a:p>
            <a:pPr defTabSz="457200"/>
            <a:fld id="{2066355A-084C-D24E-9AD2-7E4FC41EA627}" type="slidenum">
              <a:rPr lang="en-US" smtClean="0">
                <a:solidFill>
                  <a:srgbClr val="244F82"/>
                </a:solidFill>
              </a:rPr>
              <a:pPr defTabSz="457200"/>
              <a:t>‹#›</a:t>
            </a:fld>
            <a:endParaRPr lang="en-US">
              <a:solidFill>
                <a:srgbClr val="244F82"/>
              </a:solidFill>
            </a:endParaRPr>
          </a:p>
        </p:txBody>
      </p:sp>
      <p:pic>
        <p:nvPicPr>
          <p:cNvPr id="8" name="Picture 7"/>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275502" y="274638"/>
            <a:ext cx="384000" cy="1080000"/>
          </a:xfrm>
          <a:prstGeom prst="rect">
            <a:avLst/>
          </a:prstGeom>
        </p:spPr>
      </p:pic>
      <p:cxnSp>
        <p:nvCxnSpPr>
          <p:cNvPr id="11" name="Straight Connector 10"/>
          <p:cNvCxnSpPr/>
          <p:nvPr/>
        </p:nvCxnSpPr>
        <p:spPr>
          <a:xfrm>
            <a:off x="0" y="635635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69645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91" r:id="rId10"/>
  </p:sldLayoutIdLst>
  <p:timing>
    <p:tnLst>
      <p:par>
        <p:cTn id="1" dur="indefinite" restart="never" nodeType="tmRoot"/>
      </p:par>
    </p:tnLst>
  </p:timing>
  <p:hf hdr="0"/>
  <p:txStyles>
    <p:titleStyle>
      <a:lvl1pPr algn="ctr" defTabSz="457200" rtl="0" eaLnBrk="1" latinLnBrk="0" hangingPunct="1">
        <a:spcBef>
          <a:spcPct val="0"/>
        </a:spcBef>
        <a:buNone/>
        <a:defRPr sz="3200" b="0" kern="1200">
          <a:solidFill>
            <a:schemeClr val="accent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Wingdings" panose="05000000000000000000" pitchFamily="2" charset="2"/>
        <a:buChar char="v"/>
        <a:defRPr sz="3200" kern="1200">
          <a:solidFill>
            <a:schemeClr val="accent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800" kern="1200">
          <a:solidFill>
            <a:schemeClr val="accent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2400" kern="1200">
          <a:solidFill>
            <a:schemeClr val="accent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2000" kern="1200">
          <a:solidFill>
            <a:schemeClr val="accent1"/>
          </a:solidFill>
          <a:latin typeface="+mn-lt"/>
          <a:ea typeface="+mn-ea"/>
          <a:cs typeface="+mn-cs"/>
        </a:defRPr>
      </a:lvl4pPr>
      <a:lvl5pPr marL="2286000" indent="-457200" algn="l" defTabSz="457200" rtl="0" eaLnBrk="1" latinLnBrk="0" hangingPunct="1">
        <a:spcBef>
          <a:spcPct val="20000"/>
        </a:spcBef>
        <a:buClr>
          <a:schemeClr val="accent4"/>
        </a:buClr>
        <a:buFont typeface="Arial" panose="020B0604020202020204" pitchFamily="34" charset="0"/>
        <a:buChar char="•"/>
        <a:defRPr sz="20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7" name="Rectangle 6"/>
          <p:cNvSpPr/>
          <p:nvPr/>
        </p:nvSpPr>
        <p:spPr>
          <a:xfrm>
            <a:off x="0" y="0"/>
            <a:ext cx="9144000" cy="52578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ectangle 7"/>
          <p:cNvSpPr/>
          <p:nvPr/>
        </p:nvSpPr>
        <p:spPr>
          <a:xfrm>
            <a:off x="0" y="5250021"/>
            <a:ext cx="9144000" cy="76200"/>
          </a:xfrm>
          <a:prstGeom prst="rect">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3" name="Picture 2" descr="\\ETN-NAS-SERVER\all ETN docs\ETN\06 Communications\11 Visual Identity\ETN Global Logo\LOGO-ETN_GLOBAL-NEG.png"/>
          <p:cNvPicPr>
            <a:picLocks noChangeAspect="1" noChangeArrowheads="1"/>
          </p:cNvPicPr>
          <p:nvPr/>
        </p:nvPicPr>
        <p:blipFill rotWithShape="1">
          <a:blip r:embed="rId6">
            <a:extLst>
              <a:ext uri="{28A0092B-C50C-407E-A947-70E740481C1C}">
                <a14:useLocalDpi xmlns:a14="http://schemas.microsoft.com/office/drawing/2010/main" val="0"/>
              </a:ext>
            </a:extLst>
          </a:blip>
          <a:srcRect r="3733"/>
          <a:stretch/>
        </p:blipFill>
        <p:spPr bwMode="auto">
          <a:xfrm>
            <a:off x="5562600" y="-214605"/>
            <a:ext cx="3007566" cy="5712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TN-NAS-SERVER\all ETN docs\ETN\06 Communications\11 Visual Identity\ETN Global Logo\LOGO-ETN_GLOBAL_transparen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5497476"/>
            <a:ext cx="457200"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35355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0" indent="0" algn="r" defTabSz="914400" rtl="0" eaLnBrk="1" latinLnBrk="0" hangingPunct="1">
        <a:spcBef>
          <a:spcPct val="20000"/>
        </a:spcBef>
        <a:buFont typeface="Arial" panose="020B0604020202020204" pitchFamily="34" charset="0"/>
        <a:buNone/>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7" name="Rectangle 6"/>
          <p:cNvSpPr/>
          <p:nvPr/>
        </p:nvSpPr>
        <p:spPr>
          <a:xfrm>
            <a:off x="0" y="0"/>
            <a:ext cx="9144000" cy="5257800"/>
          </a:xfrm>
          <a:prstGeom prst="rect">
            <a:avLst/>
          </a:prstGeom>
          <a:gradFill>
            <a:gsLst>
              <a:gs pos="12000">
                <a:srgbClr val="002A5C"/>
              </a:gs>
              <a:gs pos="100000">
                <a:srgbClr val="00ADEF"/>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ectangle 7"/>
          <p:cNvSpPr/>
          <p:nvPr/>
        </p:nvSpPr>
        <p:spPr>
          <a:xfrm>
            <a:off x="0" y="5250021"/>
            <a:ext cx="9144000" cy="76200"/>
          </a:xfrm>
          <a:prstGeom prst="rect">
            <a:avLst/>
          </a:prstGeom>
          <a:solidFill>
            <a:srgbClr val="00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3" name="Picture 2" descr="\\ETN-NAS-SERVER\all ETN docs\ETN\06 Communications\11 Visual Identity\ETN Global Logo\LOGO-ETN_GLOBAL-NEG.png"/>
          <p:cNvPicPr>
            <a:picLocks noChangeAspect="1" noChangeArrowheads="1"/>
          </p:cNvPicPr>
          <p:nvPr/>
        </p:nvPicPr>
        <p:blipFill rotWithShape="1">
          <a:blip r:embed="rId6">
            <a:extLst>
              <a:ext uri="{28A0092B-C50C-407E-A947-70E740481C1C}">
                <a14:useLocalDpi xmlns:a14="http://schemas.microsoft.com/office/drawing/2010/main" val="0"/>
              </a:ext>
            </a:extLst>
          </a:blip>
          <a:srcRect r="3733"/>
          <a:stretch/>
        </p:blipFill>
        <p:spPr bwMode="auto">
          <a:xfrm>
            <a:off x="5562600" y="-214605"/>
            <a:ext cx="3007566" cy="5712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TN-NAS-SERVER\all ETN docs\ETN\06 Communications\11 Visual Identity\ETN Global Logo\LOGO-ETN_GLOBAL_transparen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5497476"/>
            <a:ext cx="457200"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07302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8" r:id="rId3"/>
    <p:sldLayoutId id="2147483773" r:id="rId4"/>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0" indent="0" algn="r" defTabSz="914400" rtl="0" eaLnBrk="1" latinLnBrk="0" hangingPunct="1">
        <a:spcBef>
          <a:spcPct val="20000"/>
        </a:spcBef>
        <a:buFont typeface="Arial" panose="020B0604020202020204" pitchFamily="34" charset="0"/>
        <a:buNone/>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52.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51.png"/><Relationship Id="rId1" Type="http://schemas.openxmlformats.org/officeDocument/2006/relationships/slideLayout" Target="../slideLayouts/slideLayout4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4.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8.jpeg"/><Relationship Id="rId1" Type="http://schemas.openxmlformats.org/officeDocument/2006/relationships/slideLayout" Target="../slideLayouts/slideLayout4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2.emf"/><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3.xml"/><Relationship Id="rId5" Type="http://schemas.openxmlformats.org/officeDocument/2006/relationships/image" Target="../media/image83.jpeg"/><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5.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52.pn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image" Target="../media/image51.png"/><Relationship Id="rId1" Type="http://schemas.openxmlformats.org/officeDocument/2006/relationships/slideLayout" Target="../slideLayouts/slideLayout47.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4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www.roticmiddleeast.com/index.php" TargetMode="External"/><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99.png"/><Relationship Id="rId1" Type="http://schemas.openxmlformats.org/officeDocument/2006/relationships/slideLayout" Target="../slideLayouts/slideLayout47.xml"/><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xml"/><Relationship Id="rId1" Type="http://schemas.openxmlformats.org/officeDocument/2006/relationships/slideLayout" Target="../slideLayouts/slideLayout55.xml"/><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229600" cy="3124200"/>
          </a:xfrm>
        </p:spPr>
        <p:txBody>
          <a:bodyPr>
            <a:normAutofit/>
          </a:bodyPr>
          <a:lstStyle/>
          <a:p>
            <a:r>
              <a:rPr lang="en-GB" dirty="0"/>
              <a:t>Welcome to ETN's </a:t>
            </a:r>
            <a:br>
              <a:rPr lang="en-GB" dirty="0"/>
            </a:br>
            <a:r>
              <a:rPr lang="en-GB" dirty="0" smtClean="0"/>
              <a:t>14</a:t>
            </a:r>
            <a:r>
              <a:rPr lang="en-GB" baseline="30000" dirty="0" smtClean="0"/>
              <a:t>th</a:t>
            </a:r>
            <a:r>
              <a:rPr lang="en-GB" dirty="0" smtClean="0"/>
              <a:t> </a:t>
            </a:r>
            <a:r>
              <a:rPr lang="en-GB" dirty="0"/>
              <a:t>Annual General Meeting </a:t>
            </a:r>
            <a:r>
              <a:rPr lang="en-GB" dirty="0" smtClean="0"/>
              <a:t/>
            </a:r>
            <a:br>
              <a:rPr lang="en-GB" dirty="0" smtClean="0"/>
            </a:br>
            <a:r>
              <a:rPr lang="en-GB" dirty="0" smtClean="0"/>
              <a:t>&amp; </a:t>
            </a:r>
            <a:r>
              <a:rPr lang="en-GB" dirty="0"/>
              <a:t>Workshop</a:t>
            </a:r>
            <a:r>
              <a:rPr lang="en-GB" sz="4400" dirty="0">
                <a:solidFill>
                  <a:schemeClr val="tx1"/>
                </a:solidFill>
              </a:rPr>
              <a:t/>
            </a:r>
            <a:br>
              <a:rPr lang="en-GB" sz="4400" dirty="0">
                <a:solidFill>
                  <a:schemeClr val="tx1"/>
                </a:solidFill>
              </a:rPr>
            </a:br>
            <a:r>
              <a:rPr lang="en-GB" sz="3000" dirty="0">
                <a:solidFill>
                  <a:srgbClr val="4EA5D9"/>
                </a:solidFill>
              </a:rPr>
              <a:t>14-15 March </a:t>
            </a:r>
            <a:r>
              <a:rPr lang="en-GB" sz="3000" dirty="0" smtClean="0">
                <a:solidFill>
                  <a:srgbClr val="4EA5D9"/>
                </a:solidFill>
              </a:rPr>
              <a:t>2018 </a:t>
            </a:r>
            <a:br>
              <a:rPr lang="en-GB" sz="3000" dirty="0" smtClean="0">
                <a:solidFill>
                  <a:srgbClr val="4EA5D9"/>
                </a:solidFill>
              </a:rPr>
            </a:br>
            <a:r>
              <a:rPr lang="en-GB" sz="3000" dirty="0" smtClean="0">
                <a:solidFill>
                  <a:srgbClr val="4EA5D9"/>
                </a:solidFill>
              </a:rPr>
              <a:t>Bucharest</a:t>
            </a:r>
            <a:r>
              <a:rPr lang="en-GB" sz="3000" dirty="0">
                <a:solidFill>
                  <a:srgbClr val="4EA5D9"/>
                </a:solidFill>
              </a:rPr>
              <a:t>, Romania</a:t>
            </a:r>
          </a:p>
        </p:txBody>
      </p:sp>
      <p:pic>
        <p:nvPicPr>
          <p:cNvPr id="1026" name="Picture 2" descr="C:\Users\Noora\Desktop\Noora\Google plus pics Genoa\Ans_ETN_311_05ott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347110"/>
            <a:ext cx="6686266" cy="297167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0841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10</a:t>
            </a:fld>
            <a:endParaRPr lang="en-GB" dirty="0">
              <a:solidFill>
                <a:prstClr val="white"/>
              </a:solidFill>
            </a:endParaRPr>
          </a:p>
        </p:txBody>
      </p:sp>
      <p:sp>
        <p:nvSpPr>
          <p:cNvPr id="3" name="Title 2"/>
          <p:cNvSpPr>
            <a:spLocks noGrp="1"/>
          </p:cNvSpPr>
          <p:nvPr>
            <p:ph type="title"/>
          </p:nvPr>
        </p:nvSpPr>
        <p:spPr/>
        <p:txBody>
          <a:bodyPr>
            <a:normAutofit fontScale="90000"/>
          </a:bodyPr>
          <a:lstStyle/>
          <a:p>
            <a:r>
              <a:rPr lang="en-GB" dirty="0" smtClean="0"/>
              <a:t>Key focus from the oil &amp; gas  community</a:t>
            </a:r>
            <a:endParaRPr lang="en-GB" dirty="0"/>
          </a:p>
        </p:txBody>
      </p:sp>
      <p:sp>
        <p:nvSpPr>
          <p:cNvPr id="4" name="TextBox 3"/>
          <p:cNvSpPr txBox="1"/>
          <p:nvPr/>
        </p:nvSpPr>
        <p:spPr>
          <a:xfrm>
            <a:off x="914400" y="2081753"/>
            <a:ext cx="3352800" cy="1143000"/>
          </a:xfrm>
          <a:prstGeom prst="rect">
            <a:avLst/>
          </a:prstGeom>
        </p:spPr>
        <p:txBody>
          <a:bodyPr vert="horz" wrap="square" lIns="91440" tIns="45720" rIns="91440" bIns="45720" rtlCol="0" anchor="ctr">
            <a:normAutofit/>
          </a:bodyPr>
          <a:lstStyle/>
          <a:p>
            <a:pPr algn="l"/>
            <a:r>
              <a:rPr lang="en-GB" sz="3200" dirty="0" smtClean="0">
                <a:latin typeface="Arial" panose="020B0604020202020204" pitchFamily="34" charset="0"/>
                <a:cs typeface="Arial" panose="020B0604020202020204" pitchFamily="34" charset="0"/>
              </a:rPr>
              <a:t>Low carbon operations </a:t>
            </a:r>
          </a:p>
        </p:txBody>
      </p:sp>
      <p:sp>
        <p:nvSpPr>
          <p:cNvPr id="5" name="TextBox 4"/>
          <p:cNvSpPr txBox="1"/>
          <p:nvPr/>
        </p:nvSpPr>
        <p:spPr>
          <a:xfrm>
            <a:off x="1842155" y="3515412"/>
            <a:ext cx="3352800" cy="1143000"/>
          </a:xfrm>
          <a:prstGeom prst="rect">
            <a:avLst/>
          </a:prstGeom>
        </p:spPr>
        <p:txBody>
          <a:bodyPr vert="horz" wrap="square" lIns="91440" tIns="45720" rIns="91440" bIns="45720" rtlCol="0" anchor="ctr">
            <a:normAutofit/>
          </a:bodyPr>
          <a:lstStyle/>
          <a:p>
            <a:pPr algn="l"/>
            <a:r>
              <a:rPr lang="en-GB" sz="3200" dirty="0" smtClean="0">
                <a:latin typeface="Arial" panose="020B0604020202020204" pitchFamily="34" charset="0"/>
                <a:cs typeface="Arial" panose="020B0604020202020204" pitchFamily="34" charset="0"/>
              </a:rPr>
              <a:t>Digitalisation</a:t>
            </a:r>
          </a:p>
        </p:txBody>
      </p:sp>
      <p:sp>
        <p:nvSpPr>
          <p:cNvPr id="6" name="TextBox 5"/>
          <p:cNvSpPr txBox="1"/>
          <p:nvPr/>
        </p:nvSpPr>
        <p:spPr>
          <a:xfrm>
            <a:off x="3505200" y="4800600"/>
            <a:ext cx="5181600" cy="1143000"/>
          </a:xfrm>
          <a:prstGeom prst="rect">
            <a:avLst/>
          </a:prstGeom>
        </p:spPr>
        <p:txBody>
          <a:bodyPr vert="horz" wrap="square" lIns="91440" tIns="45720" rIns="91440" bIns="45720" rtlCol="0" anchor="ctr">
            <a:normAutofit/>
          </a:bodyPr>
          <a:lstStyle/>
          <a:p>
            <a:pPr algn="l"/>
            <a:r>
              <a:rPr lang="en-GB" sz="3200" dirty="0" smtClean="0">
                <a:latin typeface="Arial" panose="020B0604020202020204" pitchFamily="34" charset="0"/>
                <a:cs typeface="Arial" panose="020B0604020202020204" pitchFamily="34" charset="0"/>
              </a:rPr>
              <a:t>RAM (CAPEX and OPEX)</a:t>
            </a:r>
          </a:p>
        </p:txBody>
      </p:sp>
      <p:pic>
        <p:nvPicPr>
          <p:cNvPr id="7" name="Picture 2" descr="Image result for renewable transition wav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428"/>
          <a:stretch/>
        </p:blipFill>
        <p:spPr bwMode="auto">
          <a:xfrm>
            <a:off x="4572000" y="2138565"/>
            <a:ext cx="1848176" cy="10618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digital transforma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56" r="10153"/>
          <a:stretch/>
        </p:blipFill>
        <p:spPr bwMode="auto">
          <a:xfrm>
            <a:off x="5105400" y="3547129"/>
            <a:ext cx="1921127" cy="110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326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z="3600" b="0" dirty="0" smtClean="0"/>
              <a:t>The Energy Union </a:t>
            </a:r>
            <a:endParaRPr lang="fr-FR" sz="3600" b="0" dirty="0"/>
          </a:p>
        </p:txBody>
      </p:sp>
      <p:sp>
        <p:nvSpPr>
          <p:cNvPr id="3" name="Content Placeholder 2"/>
          <p:cNvSpPr>
            <a:spLocks noGrp="1"/>
          </p:cNvSpPr>
          <p:nvPr>
            <p:ph idx="4294967295"/>
          </p:nvPr>
        </p:nvSpPr>
        <p:spPr>
          <a:xfrm>
            <a:off x="914400" y="2808288"/>
            <a:ext cx="8229600" cy="4221162"/>
          </a:xfrm>
          <a:prstGeom prst="rect">
            <a:avLst/>
          </a:prstGeom>
        </p:spPr>
        <p:txBody>
          <a:bodyPr>
            <a:normAutofit/>
          </a:bodyPr>
          <a:lstStyle/>
          <a:p>
            <a:pPr marL="0" indent="0">
              <a:buNone/>
            </a:pPr>
            <a:r>
              <a:rPr lang="fr-BE" sz="2800" b="1" dirty="0" smtClean="0"/>
              <a:t>5 dimensions</a:t>
            </a:r>
          </a:p>
          <a:p>
            <a:pPr>
              <a:lnSpc>
                <a:spcPct val="120000"/>
              </a:lnSpc>
              <a:buClr>
                <a:srgbClr val="FF6600"/>
              </a:buClr>
              <a:buFont typeface="Wingdings" panose="05000000000000000000" pitchFamily="2" charset="2"/>
              <a:buChar char="§"/>
            </a:pPr>
            <a:r>
              <a:rPr lang="fr-BE" sz="2400" dirty="0" smtClean="0"/>
              <a:t>Energy </a:t>
            </a:r>
            <a:r>
              <a:rPr lang="fr-BE" sz="2400" dirty="0" err="1" smtClean="0"/>
              <a:t>security</a:t>
            </a:r>
            <a:endParaRPr lang="fr-BE" sz="2400" dirty="0" smtClean="0"/>
          </a:p>
          <a:p>
            <a:pPr>
              <a:lnSpc>
                <a:spcPct val="120000"/>
              </a:lnSpc>
              <a:buClr>
                <a:srgbClr val="FF6600"/>
              </a:buClr>
              <a:buFont typeface="Wingdings" panose="05000000000000000000" pitchFamily="2" charset="2"/>
              <a:buChar char="§"/>
            </a:pPr>
            <a:r>
              <a:rPr lang="fr-BE" sz="2400" dirty="0" smtClean="0"/>
              <a:t>Energy </a:t>
            </a:r>
            <a:r>
              <a:rPr lang="fr-BE" sz="2400" dirty="0" err="1" smtClean="0"/>
              <a:t>efficiency</a:t>
            </a:r>
            <a:endParaRPr lang="fr-BE" sz="2400" dirty="0" smtClean="0"/>
          </a:p>
          <a:p>
            <a:pPr>
              <a:lnSpc>
                <a:spcPct val="120000"/>
              </a:lnSpc>
              <a:buClr>
                <a:srgbClr val="FF6600"/>
              </a:buClr>
              <a:buFont typeface="Wingdings" panose="05000000000000000000" pitchFamily="2" charset="2"/>
              <a:buChar char="§"/>
            </a:pPr>
            <a:r>
              <a:rPr lang="fr-BE" sz="2400" dirty="0" smtClean="0"/>
              <a:t>Energy </a:t>
            </a:r>
            <a:r>
              <a:rPr lang="fr-BE" sz="2400" dirty="0" err="1" smtClean="0"/>
              <a:t>market</a:t>
            </a:r>
            <a:endParaRPr lang="fr-BE" sz="2400" dirty="0" smtClean="0"/>
          </a:p>
          <a:p>
            <a:pPr>
              <a:lnSpc>
                <a:spcPct val="120000"/>
              </a:lnSpc>
              <a:buClr>
                <a:srgbClr val="FF6600"/>
              </a:buClr>
              <a:buFont typeface="Wingdings" panose="05000000000000000000" pitchFamily="2" charset="2"/>
              <a:buChar char="§"/>
            </a:pPr>
            <a:r>
              <a:rPr lang="fr-BE" sz="2400" dirty="0" err="1" smtClean="0"/>
              <a:t>Climate</a:t>
            </a:r>
            <a:r>
              <a:rPr lang="fr-BE" sz="2400" dirty="0" smtClean="0"/>
              <a:t> action: </a:t>
            </a:r>
            <a:r>
              <a:rPr lang="fr-BE" sz="2400" dirty="0" err="1" smtClean="0"/>
              <a:t>decarbonising</a:t>
            </a:r>
            <a:r>
              <a:rPr lang="fr-BE" sz="2400" dirty="0" smtClean="0"/>
              <a:t> </a:t>
            </a:r>
            <a:r>
              <a:rPr lang="fr-BE" sz="2400" dirty="0" err="1" smtClean="0"/>
              <a:t>economy</a:t>
            </a:r>
            <a:endParaRPr lang="fr-BE" sz="2400" dirty="0" smtClean="0"/>
          </a:p>
          <a:p>
            <a:pPr>
              <a:lnSpc>
                <a:spcPct val="120000"/>
              </a:lnSpc>
              <a:buClr>
                <a:srgbClr val="FF6600"/>
              </a:buClr>
              <a:buFont typeface="Wingdings" panose="05000000000000000000" pitchFamily="2" charset="2"/>
              <a:buChar char="§"/>
            </a:pPr>
            <a:r>
              <a:rPr lang="fr-BE" sz="2400" dirty="0" err="1" smtClean="0"/>
              <a:t>Research</a:t>
            </a:r>
            <a:r>
              <a:rPr lang="fr-BE" sz="2400" dirty="0" smtClean="0"/>
              <a:t>, innovation and </a:t>
            </a:r>
            <a:r>
              <a:rPr lang="fr-BE" sz="2400" dirty="0" err="1" smtClean="0"/>
              <a:t>competitiveness</a:t>
            </a:r>
            <a:endParaRPr lang="fr-BE" sz="2400" dirty="0" smtClean="0"/>
          </a:p>
          <a:p>
            <a:pPr lvl="2">
              <a:buClr>
                <a:srgbClr val="CC6600"/>
              </a:buClr>
              <a:buFont typeface="Wingdings" panose="05000000000000000000" pitchFamily="2" charset="2"/>
              <a:buChar char="Ø"/>
            </a:pPr>
            <a:r>
              <a:rPr lang="fr-BE" sz="2000" b="1" dirty="0" smtClean="0"/>
              <a:t>Strategic Energy </a:t>
            </a:r>
            <a:r>
              <a:rPr lang="fr-BE" sz="2000" b="1" dirty="0" err="1" smtClean="0"/>
              <a:t>Technology</a:t>
            </a:r>
            <a:r>
              <a:rPr lang="fr-BE" sz="2000" b="1" dirty="0" smtClean="0"/>
              <a:t> Plan SET-Plan</a:t>
            </a:r>
            <a:endParaRPr lang="fr-FR" sz="2000" b="1" dirty="0"/>
          </a:p>
        </p:txBody>
      </p:sp>
      <p:sp>
        <p:nvSpPr>
          <p:cNvPr id="4" name="Rectangle 3"/>
          <p:cNvSpPr/>
          <p:nvPr/>
        </p:nvSpPr>
        <p:spPr>
          <a:xfrm>
            <a:off x="1147337" y="1556792"/>
            <a:ext cx="8208912" cy="1163395"/>
          </a:xfrm>
          <a:prstGeom prst="rect">
            <a:avLst/>
          </a:prstGeom>
        </p:spPr>
        <p:txBody>
          <a:bodyPr wrap="square">
            <a:spAutoFit/>
          </a:bodyPr>
          <a:lstStyle/>
          <a:p>
            <a:pPr>
              <a:spcBef>
                <a:spcPct val="20000"/>
              </a:spcBef>
            </a:pPr>
            <a:r>
              <a:rPr lang="fr-BE" sz="2400" b="1" i="1" dirty="0" smtClean="0">
                <a:solidFill>
                  <a:srgbClr val="002A5C"/>
                </a:solidFill>
                <a:latin typeface="Arial" panose="020B0604020202020204" pitchFamily="34" charset="0"/>
                <a:cs typeface="Arial" panose="020B0604020202020204" pitchFamily="34" charset="0"/>
              </a:rPr>
              <a:t>«</a:t>
            </a:r>
            <a:r>
              <a:rPr lang="fr-BE" sz="2400" b="1" i="1" dirty="0">
                <a:solidFill>
                  <a:srgbClr val="002A5C"/>
                </a:solidFill>
                <a:latin typeface="Arial" panose="020B0604020202020204" pitchFamily="34" charset="0"/>
                <a:cs typeface="Arial" panose="020B0604020202020204" pitchFamily="34" charset="0"/>
              </a:rPr>
              <a:t> </a:t>
            </a:r>
            <a:r>
              <a:rPr lang="fr-BE" sz="2400" b="1" i="1" dirty="0" smtClean="0">
                <a:solidFill>
                  <a:srgbClr val="002A5C"/>
                </a:solidFill>
                <a:latin typeface="Arial" panose="020B0604020202020204" pitchFamily="34" charset="0"/>
                <a:cs typeface="Arial" panose="020B0604020202020204" pitchFamily="34" charset="0"/>
              </a:rPr>
              <a:t>To </a:t>
            </a:r>
            <a:r>
              <a:rPr lang="fr-BE" sz="2400" b="1" i="1" dirty="0" err="1">
                <a:solidFill>
                  <a:srgbClr val="002A5C"/>
                </a:solidFill>
                <a:latin typeface="Arial" panose="020B0604020202020204" pitchFamily="34" charset="0"/>
                <a:cs typeface="Arial" panose="020B0604020202020204" pitchFamily="34" charset="0"/>
              </a:rPr>
              <a:t>ensure</a:t>
            </a:r>
            <a:r>
              <a:rPr lang="fr-BE" sz="2400" b="1" i="1" dirty="0">
                <a:solidFill>
                  <a:srgbClr val="002A5C"/>
                </a:solidFill>
                <a:latin typeface="Arial" panose="020B0604020202020204" pitchFamily="34" charset="0"/>
                <a:cs typeface="Arial" panose="020B0604020202020204" pitchFamily="34" charset="0"/>
              </a:rPr>
              <a:t> </a:t>
            </a:r>
            <a:r>
              <a:rPr lang="fr-BE" sz="2400" b="1" i="1" dirty="0" err="1">
                <a:solidFill>
                  <a:srgbClr val="002A5C"/>
                </a:solidFill>
                <a:latin typeface="Arial" panose="020B0604020202020204" pitchFamily="34" charset="0"/>
                <a:cs typeface="Arial" panose="020B0604020202020204" pitchFamily="34" charset="0"/>
              </a:rPr>
              <a:t>that</a:t>
            </a:r>
            <a:r>
              <a:rPr lang="fr-BE" sz="2400" b="1" i="1" dirty="0">
                <a:solidFill>
                  <a:srgbClr val="002A5C"/>
                </a:solidFill>
                <a:latin typeface="Arial" panose="020B0604020202020204" pitchFamily="34" charset="0"/>
                <a:cs typeface="Arial" panose="020B0604020202020204" pitchFamily="34" charset="0"/>
              </a:rPr>
              <a:t> Europe </a:t>
            </a:r>
            <a:r>
              <a:rPr lang="fr-BE" sz="2400" b="1" i="1" dirty="0" smtClean="0">
                <a:solidFill>
                  <a:srgbClr val="002A5C"/>
                </a:solidFill>
                <a:latin typeface="Arial" panose="020B0604020202020204" pitchFamily="34" charset="0"/>
                <a:cs typeface="Arial" panose="020B0604020202020204" pitchFamily="34" charset="0"/>
              </a:rPr>
              <a:t>has </a:t>
            </a:r>
            <a:r>
              <a:rPr lang="fr-BE" sz="2400" b="1" i="1" dirty="0" err="1">
                <a:solidFill>
                  <a:srgbClr val="002A5C"/>
                </a:solidFill>
                <a:latin typeface="Arial" panose="020B0604020202020204" pitchFamily="34" charset="0"/>
                <a:cs typeface="Arial" panose="020B0604020202020204" pitchFamily="34" charset="0"/>
              </a:rPr>
              <a:t>secure</a:t>
            </a:r>
            <a:r>
              <a:rPr lang="fr-BE" sz="2400" b="1" i="1" dirty="0">
                <a:solidFill>
                  <a:srgbClr val="002A5C"/>
                </a:solidFill>
                <a:latin typeface="Arial" panose="020B0604020202020204" pitchFamily="34" charset="0"/>
                <a:cs typeface="Arial" panose="020B0604020202020204" pitchFamily="34" charset="0"/>
              </a:rPr>
              <a:t>, </a:t>
            </a:r>
            <a:r>
              <a:rPr lang="fr-BE" sz="2400" b="1" i="1" dirty="0" err="1" smtClean="0">
                <a:solidFill>
                  <a:srgbClr val="002A5C"/>
                </a:solidFill>
                <a:latin typeface="Arial" panose="020B0604020202020204" pitchFamily="34" charset="0"/>
                <a:cs typeface="Arial" panose="020B0604020202020204" pitchFamily="34" charset="0"/>
              </a:rPr>
              <a:t>affordable</a:t>
            </a:r>
            <a:r>
              <a:rPr lang="fr-BE" sz="2400" b="1" i="1" dirty="0" smtClean="0">
                <a:solidFill>
                  <a:srgbClr val="002A5C"/>
                </a:solidFill>
                <a:latin typeface="Arial" panose="020B0604020202020204" pitchFamily="34" charset="0"/>
                <a:cs typeface="Arial" panose="020B0604020202020204" pitchFamily="34" charset="0"/>
              </a:rPr>
              <a:t> </a:t>
            </a:r>
            <a:r>
              <a:rPr lang="fr-BE" sz="2400" b="1" i="1" dirty="0">
                <a:solidFill>
                  <a:srgbClr val="002A5C"/>
                </a:solidFill>
                <a:latin typeface="Arial" panose="020B0604020202020204" pitchFamily="34" charset="0"/>
                <a:cs typeface="Arial" panose="020B0604020202020204" pitchFamily="34" charset="0"/>
              </a:rPr>
              <a:t>and </a:t>
            </a:r>
            <a:r>
              <a:rPr lang="fr-BE" sz="2400" b="1" i="1" dirty="0" err="1" smtClean="0">
                <a:solidFill>
                  <a:srgbClr val="002A5C"/>
                </a:solidFill>
                <a:latin typeface="Arial" panose="020B0604020202020204" pitchFamily="34" charset="0"/>
                <a:cs typeface="Arial" panose="020B0604020202020204" pitchFamily="34" charset="0"/>
              </a:rPr>
              <a:t>climate-friendly</a:t>
            </a:r>
            <a:r>
              <a:rPr lang="fr-BE" sz="2400" b="1" i="1" dirty="0" smtClean="0">
                <a:solidFill>
                  <a:srgbClr val="002A5C"/>
                </a:solidFill>
                <a:latin typeface="Arial" panose="020B0604020202020204" pitchFamily="34" charset="0"/>
                <a:cs typeface="Arial" panose="020B0604020202020204" pitchFamily="34" charset="0"/>
              </a:rPr>
              <a:t> </a:t>
            </a:r>
            <a:r>
              <a:rPr lang="fr-BE" sz="2400" b="1" i="1" dirty="0" err="1">
                <a:solidFill>
                  <a:srgbClr val="002A5C"/>
                </a:solidFill>
                <a:latin typeface="Arial" panose="020B0604020202020204" pitchFamily="34" charset="0"/>
                <a:cs typeface="Arial" panose="020B0604020202020204" pitchFamily="34" charset="0"/>
              </a:rPr>
              <a:t>energy</a:t>
            </a:r>
            <a:r>
              <a:rPr lang="fr-BE" sz="2400" b="1" i="1" dirty="0">
                <a:solidFill>
                  <a:srgbClr val="002A5C"/>
                </a:solidFill>
                <a:latin typeface="Arial" panose="020B0604020202020204" pitchFamily="34" charset="0"/>
                <a:cs typeface="Arial" panose="020B0604020202020204" pitchFamily="34" charset="0"/>
              </a:rPr>
              <a:t> </a:t>
            </a:r>
            <a:r>
              <a:rPr lang="fr-BE" sz="2400" b="1" i="1" dirty="0" smtClean="0">
                <a:solidFill>
                  <a:srgbClr val="002A5C"/>
                </a:solidFill>
                <a:latin typeface="Arial" panose="020B0604020202020204" pitchFamily="34" charset="0"/>
                <a:cs typeface="Arial" panose="020B0604020202020204" pitchFamily="34" charset="0"/>
              </a:rPr>
              <a:t>» </a:t>
            </a:r>
          </a:p>
          <a:p>
            <a:pPr>
              <a:spcBef>
                <a:spcPct val="20000"/>
              </a:spcBef>
            </a:pPr>
            <a:r>
              <a:rPr lang="fr-BE" dirty="0" smtClean="0">
                <a:solidFill>
                  <a:srgbClr val="002A5C"/>
                </a:solidFill>
                <a:latin typeface="Arial" panose="020B0604020202020204" pitchFamily="34" charset="0"/>
                <a:cs typeface="Arial" panose="020B0604020202020204" pitchFamily="34" charset="0"/>
              </a:rPr>
              <a:t>One </a:t>
            </a:r>
            <a:r>
              <a:rPr lang="fr-BE" dirty="0">
                <a:solidFill>
                  <a:srgbClr val="002A5C"/>
                </a:solidFill>
                <a:latin typeface="Arial" panose="020B0604020202020204" pitchFamily="34" charset="0"/>
                <a:cs typeface="Arial" panose="020B0604020202020204" pitchFamily="34" charset="0"/>
              </a:rPr>
              <a:t>of the 10 </a:t>
            </a:r>
            <a:r>
              <a:rPr lang="fr-BE" dirty="0" err="1">
                <a:solidFill>
                  <a:srgbClr val="002A5C"/>
                </a:solidFill>
                <a:latin typeface="Arial" panose="020B0604020202020204" pitchFamily="34" charset="0"/>
                <a:cs typeface="Arial" panose="020B0604020202020204" pitchFamily="34" charset="0"/>
              </a:rPr>
              <a:t>priorities</a:t>
            </a:r>
            <a:r>
              <a:rPr lang="fr-BE" dirty="0">
                <a:solidFill>
                  <a:srgbClr val="002A5C"/>
                </a:solidFill>
                <a:latin typeface="Arial" panose="020B0604020202020204" pitchFamily="34" charset="0"/>
                <a:cs typeface="Arial" panose="020B0604020202020204" pitchFamily="34" charset="0"/>
              </a:rPr>
              <a:t> of the EC </a:t>
            </a:r>
            <a:r>
              <a:rPr lang="fr-BE" dirty="0" smtClean="0">
                <a:solidFill>
                  <a:srgbClr val="002A5C"/>
                </a:solidFill>
                <a:latin typeface="Arial" panose="020B0604020202020204" pitchFamily="34" charset="0"/>
                <a:cs typeface="Arial" panose="020B0604020202020204" pitchFamily="34" charset="0"/>
              </a:rPr>
              <a:t>2014-2019</a:t>
            </a:r>
            <a:endParaRPr lang="fr-BE" dirty="0">
              <a:solidFill>
                <a:srgbClr val="002A5C"/>
              </a:solidFill>
              <a:latin typeface="Arial" panose="020B0604020202020204" pitchFamily="34" charset="0"/>
              <a:cs typeface="Arial" panose="020B0604020202020204" pitchFamily="34" charset="0"/>
            </a:endParaRPr>
          </a:p>
        </p:txBody>
      </p:sp>
      <p:pic>
        <p:nvPicPr>
          <p:cNvPr id="5126" name="Picture 6" descr="https://www.wsxenterprise.co.uk/wp-content/uploads/2016/01/EDIC-energy-un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068960"/>
            <a:ext cx="4245352"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175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gasinfocus.com/wp-content/uploads/2013/02/Infra_11_titre_EN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81200"/>
            <a:ext cx="4495800" cy="442429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47C12D94-30F6-44A3-86BB-22F78514B9F0}" type="slidenum">
              <a:rPr lang="en-GB" smtClean="0">
                <a:solidFill>
                  <a:prstClr val="white"/>
                </a:solidFill>
              </a:rPr>
              <a:pPr/>
              <a:t>12</a:t>
            </a:fld>
            <a:endParaRPr lang="en-GB" dirty="0">
              <a:solidFill>
                <a:prstClr val="white"/>
              </a:solidFill>
            </a:endParaRPr>
          </a:p>
        </p:txBody>
      </p:sp>
      <p:pic>
        <p:nvPicPr>
          <p:cNvPr id="6" name="Picture 2" descr="https://iakal.files.wordpress.com/2015/09/nord-stream-2.jpg"/>
          <p:cNvPicPr>
            <a:picLocks noChangeAspect="1" noChangeArrowheads="1"/>
          </p:cNvPicPr>
          <p:nvPr/>
        </p:nvPicPr>
        <p:blipFill rotWithShape="1">
          <a:blip r:embed="rId3">
            <a:extLst>
              <a:ext uri="{28A0092B-C50C-407E-A947-70E740481C1C}">
                <a14:useLocalDpi xmlns:a14="http://schemas.microsoft.com/office/drawing/2010/main" val="0"/>
              </a:ext>
            </a:extLst>
          </a:blip>
          <a:srcRect t="9853" b="-9817"/>
          <a:stretch/>
        </p:blipFill>
        <p:spPr bwMode="auto">
          <a:xfrm>
            <a:off x="4572000" y="2420888"/>
            <a:ext cx="4510986" cy="369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1066800" y="413792"/>
            <a:ext cx="7969696" cy="1143000"/>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000" kern="1200">
                <a:solidFill>
                  <a:srgbClr val="002A5C"/>
                </a:solidFill>
                <a:latin typeface="Arial" panose="020B0604020202020204" pitchFamily="34" charset="0"/>
                <a:ea typeface="+mj-ea"/>
                <a:cs typeface="Arial" panose="020B0604020202020204" pitchFamily="34" charset="0"/>
              </a:defRPr>
            </a:lvl1pPr>
          </a:lstStyle>
          <a:p>
            <a:r>
              <a:rPr lang="en-GB" altLang="fr-FR" dirty="0" smtClean="0">
                <a:solidFill>
                  <a:srgbClr val="002060"/>
                </a:solidFill>
              </a:rPr>
              <a:t>Natural Gas and LNG Outlook </a:t>
            </a:r>
            <a:br>
              <a:rPr lang="en-GB" altLang="fr-FR" dirty="0" smtClean="0">
                <a:solidFill>
                  <a:srgbClr val="002060"/>
                </a:solidFill>
              </a:rPr>
            </a:br>
            <a:r>
              <a:rPr lang="en-GB" altLang="fr-FR" dirty="0" smtClean="0">
                <a:solidFill>
                  <a:srgbClr val="002060"/>
                </a:solidFill>
              </a:rPr>
              <a:t>increasing security </a:t>
            </a:r>
            <a:r>
              <a:rPr lang="en-GB" altLang="fr-FR" dirty="0">
                <a:solidFill>
                  <a:srgbClr val="002060"/>
                </a:solidFill>
              </a:rPr>
              <a:t>of </a:t>
            </a:r>
            <a:r>
              <a:rPr lang="en-GB" altLang="fr-FR" dirty="0" smtClean="0">
                <a:solidFill>
                  <a:srgbClr val="002060"/>
                </a:solidFill>
              </a:rPr>
              <a:t>supply</a:t>
            </a:r>
            <a:endParaRPr lang="en-GB" altLang="fr-FR" sz="5400" dirty="0">
              <a:solidFill>
                <a:srgbClr val="002060"/>
              </a:solidFill>
            </a:endParaRPr>
          </a:p>
        </p:txBody>
      </p:sp>
      <p:sp>
        <p:nvSpPr>
          <p:cNvPr id="9" name="Rectangle 8"/>
          <p:cNvSpPr/>
          <p:nvPr/>
        </p:nvSpPr>
        <p:spPr>
          <a:xfrm>
            <a:off x="4572000" y="1988840"/>
            <a:ext cx="4500741" cy="461665"/>
          </a:xfrm>
          <a:prstGeom prst="rect">
            <a:avLst/>
          </a:prstGeom>
          <a:solidFill>
            <a:schemeClr val="accent1"/>
          </a:solidFill>
          <a:ln>
            <a:solidFill>
              <a:schemeClr val="accent1"/>
            </a:solidFill>
          </a:ln>
        </p:spPr>
        <p:txBody>
          <a:bodyPr wrap="square">
            <a:spAutoFit/>
          </a:bodyPr>
          <a:lstStyle/>
          <a:p>
            <a:pPr algn="ctr"/>
            <a:r>
              <a:rPr lang="en-GB" altLang="fr-FR" sz="2400" b="1" kern="0" dirty="0">
                <a:solidFill>
                  <a:prstClr val="white"/>
                </a:solidFill>
              </a:rPr>
              <a:t>Pipeline NG Supply </a:t>
            </a:r>
            <a:r>
              <a:rPr lang="en-GB" altLang="fr-FR" sz="2400" b="1" kern="0" dirty="0" smtClean="0">
                <a:solidFill>
                  <a:prstClr val="white"/>
                </a:solidFill>
              </a:rPr>
              <a:t>Routes</a:t>
            </a:r>
            <a:endParaRPr lang="en-GB" sz="1400" b="1"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759526509"/>
              </p:ext>
            </p:extLst>
          </p:nvPr>
        </p:nvGraphicFramePr>
        <p:xfrm>
          <a:off x="228600" y="1981200"/>
          <a:ext cx="4343400" cy="834752"/>
        </p:xfrm>
        <a:graphic>
          <a:graphicData uri="http://schemas.openxmlformats.org/drawingml/2006/table">
            <a:tbl>
              <a:tblPr firstRow="1" bandRow="1">
                <a:tableStyleId>{93296810-A885-4BE3-A3E7-6D5BEEA58F35}</a:tableStyleId>
              </a:tblPr>
              <a:tblGrid>
                <a:gridCol w="4343400"/>
              </a:tblGrid>
              <a:tr h="8347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2400" dirty="0" smtClean="0"/>
                        <a:t>LNG</a:t>
                      </a:r>
                      <a:r>
                        <a:rPr lang="sv-SE" sz="2400" baseline="0" dirty="0" smtClean="0"/>
                        <a:t> import terminals in Europe –Existing and planned</a:t>
                      </a:r>
                      <a:endParaRPr lang="en-GB" sz="2400" dirty="0" smtClean="0"/>
                    </a:p>
                  </a:txBody>
                  <a:tcPr>
                    <a:solidFill>
                      <a:schemeClr val="accent1"/>
                    </a:solidFill>
                  </a:tcPr>
                </a:tc>
              </a:tr>
            </a:tbl>
          </a:graphicData>
        </a:graphic>
      </p:graphicFrame>
    </p:spTree>
    <p:extLst>
      <p:ext uri="{BB962C8B-B14F-4D97-AF65-F5344CB8AC3E}">
        <p14:creationId xmlns:p14="http://schemas.microsoft.com/office/powerpoint/2010/main" val="11695988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Clean Energy Package</a:t>
            </a:r>
            <a:endParaRPr lang="fr-FR" dirty="0">
              <a:solidFill>
                <a:srgbClr val="FF0000"/>
              </a:solidFill>
            </a:endParaRPr>
          </a:p>
        </p:txBody>
      </p:sp>
      <p:sp>
        <p:nvSpPr>
          <p:cNvPr id="3" name="Content Placeholder 2"/>
          <p:cNvSpPr>
            <a:spLocks noGrp="1"/>
          </p:cNvSpPr>
          <p:nvPr>
            <p:ph idx="4294967295"/>
          </p:nvPr>
        </p:nvSpPr>
        <p:spPr>
          <a:xfrm>
            <a:off x="914400" y="1905000"/>
            <a:ext cx="8229600" cy="4221163"/>
          </a:xfrm>
          <a:prstGeom prst="rect">
            <a:avLst/>
          </a:prstGeom>
        </p:spPr>
        <p:txBody>
          <a:bodyPr/>
          <a:lstStyle/>
          <a:p>
            <a:pPr marL="0" indent="0">
              <a:buNone/>
            </a:pPr>
            <a:r>
              <a:rPr lang="fr-BE" sz="2400" dirty="0" smtClean="0"/>
              <a:t>10 aspects of the Energy Union </a:t>
            </a:r>
            <a:r>
              <a:rPr lang="fr-BE" sz="2400" dirty="0" err="1" smtClean="0"/>
              <a:t>addressed</a:t>
            </a:r>
            <a:endParaRPr lang="fr-BE" sz="2400" dirty="0" smtClean="0"/>
          </a:p>
          <a:p>
            <a:pPr lvl="1">
              <a:buClr>
                <a:schemeClr val="accent1"/>
              </a:buClr>
              <a:buFont typeface="Wingdings" panose="05000000000000000000" pitchFamily="2" charset="2"/>
              <a:buChar char="v"/>
            </a:pPr>
            <a:r>
              <a:rPr lang="fr-BE" sz="2200" dirty="0" smtClean="0"/>
              <a:t> 8 </a:t>
            </a:r>
            <a:r>
              <a:rPr lang="fr-BE" sz="2200" dirty="0" err="1" smtClean="0"/>
              <a:t>legislatives</a:t>
            </a:r>
            <a:r>
              <a:rPr lang="fr-BE" sz="2200" dirty="0" smtClean="0"/>
              <a:t> </a:t>
            </a:r>
            <a:r>
              <a:rPr lang="fr-BE" sz="2200" dirty="0" err="1" smtClean="0"/>
              <a:t>proposals</a:t>
            </a:r>
            <a:endParaRPr lang="fr-BE" sz="2200" dirty="0" smtClean="0"/>
          </a:p>
          <a:p>
            <a:pPr lvl="1">
              <a:buClr>
                <a:schemeClr val="accent1"/>
              </a:buClr>
              <a:buFont typeface="Wingdings" panose="05000000000000000000" pitchFamily="2" charset="2"/>
              <a:buChar char="v"/>
            </a:pPr>
            <a:r>
              <a:rPr lang="fr-BE" sz="2200" dirty="0" smtClean="0"/>
              <a:t> 1200 pages</a:t>
            </a:r>
          </a:p>
          <a:p>
            <a:pPr lvl="1">
              <a:buClr>
                <a:schemeClr val="accent1"/>
              </a:buClr>
              <a:buFont typeface="Wingdings" panose="05000000000000000000" pitchFamily="2" charset="2"/>
              <a:buChar char="v"/>
            </a:pPr>
            <a:r>
              <a:rPr lang="fr-BE" sz="2200" dirty="0" smtClean="0"/>
              <a:t> 9 to 24 </a:t>
            </a:r>
            <a:r>
              <a:rPr lang="fr-BE" sz="2200" dirty="0" err="1" smtClean="0"/>
              <a:t>months</a:t>
            </a:r>
            <a:r>
              <a:rPr lang="fr-BE" sz="2200" dirty="0" smtClean="0"/>
              <a:t> of </a:t>
            </a:r>
            <a:r>
              <a:rPr lang="fr-BE" sz="2200" dirty="0" err="1" smtClean="0"/>
              <a:t>work</a:t>
            </a:r>
            <a:r>
              <a:rPr lang="fr-BE" sz="2200" dirty="0" smtClean="0"/>
              <a:t>?</a:t>
            </a:r>
          </a:p>
          <a:p>
            <a:pPr lvl="1">
              <a:buClr>
                <a:schemeClr val="accent1"/>
              </a:buClr>
              <a:buFont typeface="Wingdings" panose="05000000000000000000" pitchFamily="2" charset="2"/>
              <a:buChar char="v"/>
            </a:pPr>
            <a:r>
              <a:rPr lang="fr-BE" sz="2200" dirty="0" smtClean="0"/>
              <a:t> </a:t>
            </a:r>
            <a:r>
              <a:rPr lang="fr-BE" sz="2200" dirty="0" err="1" smtClean="0"/>
              <a:t>Started</a:t>
            </a:r>
            <a:r>
              <a:rPr lang="fr-BE" sz="2200" dirty="0" smtClean="0"/>
              <a:t> in 2017</a:t>
            </a:r>
          </a:p>
          <a:p>
            <a:pPr marL="457200" lvl="1" indent="0">
              <a:buClr>
                <a:srgbClr val="FF6600"/>
              </a:buClr>
              <a:buNone/>
            </a:pPr>
            <a:endParaRPr lang="fr-BE" sz="2400" dirty="0" smtClean="0"/>
          </a:p>
          <a:p>
            <a:endParaRPr lang="fr-FR" sz="28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652" t="34160" r="6506" b="2360"/>
          <a:stretch/>
        </p:blipFill>
        <p:spPr>
          <a:xfrm>
            <a:off x="6400800" y="2564904"/>
            <a:ext cx="2233991" cy="1808018"/>
          </a:xfrm>
          <a:prstGeom prst="rect">
            <a:avLst/>
          </a:prstGeom>
        </p:spPr>
      </p:pic>
      <p:sp>
        <p:nvSpPr>
          <p:cNvPr id="4" name="TextBox 3"/>
          <p:cNvSpPr txBox="1"/>
          <p:nvPr/>
        </p:nvSpPr>
        <p:spPr>
          <a:xfrm>
            <a:off x="827766" y="4192734"/>
            <a:ext cx="4752528" cy="2131866"/>
          </a:xfrm>
          <a:prstGeom prst="rect">
            <a:avLst/>
          </a:prstGeom>
          <a:noFill/>
        </p:spPr>
        <p:txBody>
          <a:bodyPr wrap="square" rtlCol="0">
            <a:spAutoFit/>
          </a:bodyPr>
          <a:lstStyle/>
          <a:p>
            <a:pPr algn="just">
              <a:lnSpc>
                <a:spcPct val="115000"/>
              </a:lnSpc>
              <a:spcAft>
                <a:spcPts val="1000"/>
              </a:spcAft>
            </a:pPr>
            <a:r>
              <a:rPr lang="en-GB" i="1" dirty="0" smtClean="0">
                <a:solidFill>
                  <a:srgbClr val="002A5C"/>
                </a:solidFill>
                <a:latin typeface="Arial Bold"/>
                <a:ea typeface="Calibri"/>
                <a:cs typeface="Times New Roman"/>
              </a:rPr>
              <a:t>“</a:t>
            </a:r>
            <a:r>
              <a:rPr lang="en-GB" i="1" dirty="0">
                <a:solidFill>
                  <a:srgbClr val="002A5C"/>
                </a:solidFill>
                <a:latin typeface="Arial Bold"/>
                <a:ea typeface="Calibri"/>
                <a:cs typeface="Times New Roman"/>
              </a:rPr>
              <a:t>the proposal aspires to score a hat-trick on the three goals of achieving </a:t>
            </a:r>
            <a:r>
              <a:rPr lang="en-GB" b="1" i="1" dirty="0">
                <a:solidFill>
                  <a:srgbClr val="002A5C"/>
                </a:solidFill>
                <a:latin typeface="Arial Bold"/>
                <a:ea typeface="Calibri"/>
                <a:cs typeface="Times New Roman"/>
              </a:rPr>
              <a:t>global leadership in renewables</a:t>
            </a:r>
            <a:r>
              <a:rPr lang="en-GB" i="1" dirty="0">
                <a:solidFill>
                  <a:srgbClr val="002A5C"/>
                </a:solidFill>
                <a:latin typeface="Arial Bold"/>
                <a:ea typeface="Calibri"/>
                <a:cs typeface="Times New Roman"/>
              </a:rPr>
              <a:t>, putting </a:t>
            </a:r>
            <a:r>
              <a:rPr lang="en-GB" b="1" i="1" dirty="0">
                <a:solidFill>
                  <a:srgbClr val="002A5C"/>
                </a:solidFill>
                <a:latin typeface="Arial Bold"/>
                <a:ea typeface="Calibri"/>
                <a:cs typeface="Times New Roman"/>
              </a:rPr>
              <a:t>energy efficiency</a:t>
            </a:r>
            <a:r>
              <a:rPr lang="en-GB" i="1" dirty="0">
                <a:solidFill>
                  <a:srgbClr val="002A5C"/>
                </a:solidFill>
                <a:latin typeface="Arial Bold"/>
                <a:ea typeface="Calibri"/>
                <a:cs typeface="Times New Roman"/>
              </a:rPr>
              <a:t> first and </a:t>
            </a:r>
            <a:r>
              <a:rPr lang="en-GB" b="1" i="1" dirty="0">
                <a:solidFill>
                  <a:srgbClr val="002A5C"/>
                </a:solidFill>
                <a:latin typeface="Arial Bold"/>
                <a:ea typeface="Calibri"/>
                <a:cs typeface="Times New Roman"/>
              </a:rPr>
              <a:t>giving a fair deal to consumers</a:t>
            </a:r>
            <a:r>
              <a:rPr lang="en-GB" i="1" dirty="0">
                <a:solidFill>
                  <a:srgbClr val="002A5C"/>
                </a:solidFill>
                <a:latin typeface="Arial Bold"/>
                <a:ea typeface="Calibri"/>
                <a:cs typeface="Times New Roman"/>
              </a:rPr>
              <a:t>”. </a:t>
            </a:r>
            <a:endParaRPr lang="en-GB" i="1" dirty="0" smtClean="0">
              <a:solidFill>
                <a:srgbClr val="002A5C"/>
              </a:solidFill>
              <a:latin typeface="Arial Bold"/>
              <a:ea typeface="Calibri"/>
              <a:cs typeface="Times New Roman"/>
            </a:endParaRPr>
          </a:p>
          <a:p>
            <a:pPr algn="just">
              <a:lnSpc>
                <a:spcPct val="115000"/>
              </a:lnSpc>
              <a:spcAft>
                <a:spcPts val="1000"/>
              </a:spcAft>
            </a:pPr>
            <a:r>
              <a:rPr lang="en-GB" i="1" dirty="0" smtClean="0">
                <a:solidFill>
                  <a:srgbClr val="002A5C"/>
                </a:solidFill>
                <a:latin typeface="Arial Bold"/>
                <a:ea typeface="Calibri"/>
                <a:cs typeface="Times New Roman"/>
              </a:rPr>
              <a:t>Vice-President </a:t>
            </a:r>
            <a:r>
              <a:rPr lang="en-GB" i="1" dirty="0">
                <a:solidFill>
                  <a:srgbClr val="002A5C"/>
                </a:solidFill>
                <a:latin typeface="Arial Bold"/>
                <a:ea typeface="Calibri"/>
                <a:cs typeface="Times New Roman"/>
              </a:rPr>
              <a:t>Maroš Šefčovič </a:t>
            </a:r>
            <a:endParaRPr lang="en-GB" sz="1400" i="1" dirty="0">
              <a:solidFill>
                <a:srgbClr val="002A5C"/>
              </a:solidFill>
              <a:latin typeface="Arial Bold"/>
              <a:ea typeface="Calibri"/>
              <a:cs typeface="Times New Roman"/>
            </a:endParaRPr>
          </a:p>
        </p:txBody>
      </p:sp>
      <p:sp>
        <p:nvSpPr>
          <p:cNvPr id="6" name="TextBox 5"/>
          <p:cNvSpPr txBox="1"/>
          <p:nvPr/>
        </p:nvSpPr>
        <p:spPr>
          <a:xfrm>
            <a:off x="6400800" y="4648200"/>
            <a:ext cx="2057400" cy="1524867"/>
          </a:xfrm>
          <a:prstGeom prst="rect">
            <a:avLst/>
          </a:prstGeom>
        </p:spPr>
        <p:txBody>
          <a:bodyPr vert="horz" wrap="none" lIns="91440" tIns="45720" rIns="91440" bIns="45720" rtlCol="0" anchor="ctr">
            <a:normAutofit/>
          </a:bodyPr>
          <a:lstStyle/>
          <a:p>
            <a:pPr algn="l"/>
            <a:endParaRPr lang="en-GB" sz="32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7777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348" y="332656"/>
            <a:ext cx="8229600" cy="1143000"/>
          </a:xfrm>
        </p:spPr>
        <p:txBody>
          <a:bodyPr>
            <a:normAutofit/>
          </a:bodyPr>
          <a:lstStyle/>
          <a:p>
            <a:r>
              <a:rPr lang="fr-BE" sz="3600" dirty="0" smtClean="0"/>
              <a:t>Clean Energy Package</a:t>
            </a:r>
            <a:br>
              <a:rPr lang="fr-BE" sz="3600" dirty="0" smtClean="0"/>
            </a:br>
            <a:r>
              <a:rPr lang="fr-BE" sz="2400" dirty="0" smtClean="0"/>
              <a:t>Content of importance to </a:t>
            </a:r>
            <a:r>
              <a:rPr lang="fr-BE" sz="2400" dirty="0" err="1" smtClean="0"/>
              <a:t>our</a:t>
            </a:r>
            <a:r>
              <a:rPr lang="fr-BE" sz="2400" dirty="0" smtClean="0"/>
              <a:t> </a:t>
            </a:r>
            <a:r>
              <a:rPr lang="fr-BE" sz="2400" dirty="0" err="1" smtClean="0"/>
              <a:t>industry</a:t>
            </a:r>
            <a:endParaRPr lang="fr-FR" sz="3600" dirty="0"/>
          </a:p>
        </p:txBody>
      </p:sp>
      <p:sp>
        <p:nvSpPr>
          <p:cNvPr id="5" name="Content Placeholder 2"/>
          <p:cNvSpPr txBox="1">
            <a:spLocks/>
          </p:cNvSpPr>
          <p:nvPr/>
        </p:nvSpPr>
        <p:spPr>
          <a:xfrm>
            <a:off x="1317134" y="1626781"/>
            <a:ext cx="7846828" cy="5002619"/>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1"/>
              </a:buClr>
              <a:buFont typeface="Wingdings" panose="05000000000000000000" pitchFamily="2" charset="2"/>
              <a:buChar char="v"/>
              <a:defRPr/>
            </a:pPr>
            <a:r>
              <a:rPr lang="fr-BE" sz="5100" b="1" dirty="0" err="1" smtClean="0">
                <a:solidFill>
                  <a:srgbClr val="002A5C"/>
                </a:solidFill>
                <a:latin typeface="Arial"/>
              </a:rPr>
              <a:t>Unify</a:t>
            </a:r>
            <a:r>
              <a:rPr lang="fr-BE" sz="5100" b="1" dirty="0" smtClean="0">
                <a:solidFill>
                  <a:srgbClr val="002A5C"/>
                </a:solidFill>
                <a:latin typeface="Arial"/>
              </a:rPr>
              <a:t> the </a:t>
            </a:r>
            <a:r>
              <a:rPr lang="fr-BE" sz="5100" b="1" dirty="0" err="1" smtClean="0">
                <a:solidFill>
                  <a:srgbClr val="002A5C"/>
                </a:solidFill>
                <a:latin typeface="Arial"/>
              </a:rPr>
              <a:t>European</a:t>
            </a:r>
            <a:r>
              <a:rPr lang="fr-BE" sz="5100" b="1" dirty="0" smtClean="0">
                <a:solidFill>
                  <a:srgbClr val="002A5C"/>
                </a:solidFill>
                <a:latin typeface="Arial"/>
              </a:rPr>
              <a:t> </a:t>
            </a:r>
            <a:r>
              <a:rPr lang="fr-BE" sz="5100" b="1" dirty="0" err="1" smtClean="0">
                <a:solidFill>
                  <a:srgbClr val="002A5C"/>
                </a:solidFill>
                <a:latin typeface="Arial"/>
              </a:rPr>
              <a:t>electricity</a:t>
            </a:r>
            <a:r>
              <a:rPr lang="fr-BE" sz="5100" b="1" dirty="0" smtClean="0">
                <a:solidFill>
                  <a:srgbClr val="002A5C"/>
                </a:solidFill>
                <a:latin typeface="Arial"/>
              </a:rPr>
              <a:t> </a:t>
            </a:r>
            <a:r>
              <a:rPr lang="fr-BE" sz="5100" b="1" dirty="0" err="1" smtClean="0">
                <a:solidFill>
                  <a:srgbClr val="002A5C"/>
                </a:solidFill>
                <a:latin typeface="Arial"/>
              </a:rPr>
              <a:t>market</a:t>
            </a:r>
            <a:endParaRPr lang="fr-BE" sz="5100" b="1" dirty="0" smtClean="0">
              <a:solidFill>
                <a:srgbClr val="002A5C"/>
              </a:solidFill>
              <a:latin typeface="Arial"/>
            </a:endParaRPr>
          </a:p>
          <a:p>
            <a:pPr lvl="1">
              <a:buClr>
                <a:schemeClr val="accent1"/>
              </a:buClr>
              <a:buFont typeface="Wingdings" panose="05000000000000000000" pitchFamily="2" charset="2"/>
              <a:buChar char="§"/>
              <a:defRPr/>
            </a:pPr>
            <a:r>
              <a:rPr lang="fr-BE" sz="4500" dirty="0" smtClean="0">
                <a:solidFill>
                  <a:srgbClr val="002A5C"/>
                </a:solidFill>
                <a:latin typeface="Arial"/>
              </a:rPr>
              <a:t>Storage solutions </a:t>
            </a:r>
            <a:r>
              <a:rPr lang="fr-BE" sz="4500" dirty="0" err="1" smtClean="0">
                <a:solidFill>
                  <a:srgbClr val="002A5C"/>
                </a:solidFill>
                <a:latin typeface="Arial"/>
              </a:rPr>
              <a:t>needed</a:t>
            </a:r>
            <a:r>
              <a:rPr lang="fr-BE" sz="4500" dirty="0" smtClean="0">
                <a:solidFill>
                  <a:srgbClr val="002A5C"/>
                </a:solidFill>
                <a:latin typeface="Arial"/>
              </a:rPr>
              <a:t>? Power to </a:t>
            </a:r>
            <a:r>
              <a:rPr lang="fr-BE" sz="4500" dirty="0" err="1" smtClean="0">
                <a:solidFill>
                  <a:srgbClr val="002A5C"/>
                </a:solidFill>
                <a:latin typeface="Arial"/>
              </a:rPr>
              <a:t>gas</a:t>
            </a:r>
            <a:r>
              <a:rPr lang="fr-BE" sz="4500" dirty="0" smtClean="0">
                <a:solidFill>
                  <a:srgbClr val="002A5C"/>
                </a:solidFill>
                <a:latin typeface="Arial"/>
              </a:rPr>
              <a:t>, etc.</a:t>
            </a:r>
          </a:p>
          <a:p>
            <a:pPr lvl="1">
              <a:buClr>
                <a:schemeClr val="accent1"/>
              </a:buClr>
              <a:buFont typeface="Wingdings" panose="05000000000000000000" pitchFamily="2" charset="2"/>
              <a:buChar char="§"/>
              <a:defRPr/>
            </a:pPr>
            <a:r>
              <a:rPr lang="en-GB" sz="4500" dirty="0" smtClean="0">
                <a:solidFill>
                  <a:srgbClr val="002A5C"/>
                </a:solidFill>
                <a:latin typeface="Arial"/>
              </a:rPr>
              <a:t>State </a:t>
            </a:r>
            <a:r>
              <a:rPr lang="en-GB" sz="4500" dirty="0">
                <a:solidFill>
                  <a:srgbClr val="002A5C"/>
                </a:solidFill>
                <a:latin typeface="Arial"/>
              </a:rPr>
              <a:t>aid for emergency power </a:t>
            </a:r>
            <a:r>
              <a:rPr lang="en-GB" sz="4500" dirty="0" smtClean="0">
                <a:solidFill>
                  <a:srgbClr val="002A5C"/>
                </a:solidFill>
                <a:latin typeface="Arial"/>
              </a:rPr>
              <a:t>plants </a:t>
            </a:r>
            <a:endParaRPr lang="fr-BE" sz="4300" dirty="0" smtClean="0">
              <a:solidFill>
                <a:srgbClr val="002A5C"/>
              </a:solidFill>
              <a:latin typeface="Arial"/>
            </a:endParaRPr>
          </a:p>
          <a:p>
            <a:pPr lvl="1">
              <a:buClr>
                <a:schemeClr val="accent1"/>
              </a:buClr>
              <a:buFont typeface="Wingdings" panose="05000000000000000000" pitchFamily="2" charset="2"/>
              <a:buChar char="§"/>
              <a:defRPr/>
            </a:pPr>
            <a:r>
              <a:rPr lang="fr-BE" sz="4400" dirty="0" err="1">
                <a:solidFill>
                  <a:srgbClr val="002A5C"/>
                </a:solidFill>
                <a:latin typeface="Arial"/>
              </a:rPr>
              <a:t>Pushing</a:t>
            </a:r>
            <a:r>
              <a:rPr lang="fr-BE" sz="4400" dirty="0">
                <a:solidFill>
                  <a:srgbClr val="002A5C"/>
                </a:solidFill>
                <a:latin typeface="Arial"/>
              </a:rPr>
              <a:t> </a:t>
            </a:r>
            <a:r>
              <a:rPr lang="fr-BE" sz="4400" dirty="0" err="1">
                <a:solidFill>
                  <a:srgbClr val="002A5C"/>
                </a:solidFill>
                <a:latin typeface="Arial"/>
              </a:rPr>
              <a:t>coal</a:t>
            </a:r>
            <a:r>
              <a:rPr lang="fr-BE" sz="4400" dirty="0">
                <a:solidFill>
                  <a:srgbClr val="002A5C"/>
                </a:solidFill>
                <a:latin typeface="Arial"/>
              </a:rPr>
              <a:t> out</a:t>
            </a:r>
          </a:p>
          <a:p>
            <a:pPr lvl="2">
              <a:buClr>
                <a:schemeClr val="accent1"/>
              </a:buClr>
              <a:buFont typeface="Arial" panose="020B0604020202020204" pitchFamily="34" charset="0"/>
              <a:buChar char="•"/>
              <a:defRPr/>
            </a:pPr>
            <a:endParaRPr lang="fr-BE" sz="2900" dirty="0" smtClean="0">
              <a:solidFill>
                <a:srgbClr val="002A5C"/>
              </a:solidFill>
              <a:latin typeface="Arial"/>
            </a:endParaRPr>
          </a:p>
          <a:p>
            <a:pPr>
              <a:buClr>
                <a:schemeClr val="accent1"/>
              </a:buClr>
              <a:buFont typeface="Wingdings" panose="05000000000000000000" pitchFamily="2" charset="2"/>
              <a:buChar char="v"/>
              <a:defRPr/>
            </a:pPr>
            <a:r>
              <a:rPr lang="fr-BE" sz="5000" b="1" dirty="0" err="1" smtClean="0">
                <a:solidFill>
                  <a:srgbClr val="002A5C"/>
                </a:solidFill>
                <a:latin typeface="Arial"/>
              </a:rPr>
              <a:t>Further</a:t>
            </a:r>
            <a:r>
              <a:rPr lang="fr-BE" sz="5000" b="1" dirty="0" smtClean="0">
                <a:solidFill>
                  <a:srgbClr val="002A5C"/>
                </a:solidFill>
                <a:latin typeface="Arial"/>
              </a:rPr>
              <a:t> </a:t>
            </a:r>
            <a:r>
              <a:rPr lang="fr-BE" sz="5000" b="1" dirty="0" err="1" smtClean="0">
                <a:solidFill>
                  <a:srgbClr val="002A5C"/>
                </a:solidFill>
                <a:latin typeface="Arial"/>
              </a:rPr>
              <a:t>integration</a:t>
            </a:r>
            <a:r>
              <a:rPr lang="fr-BE" sz="5000" b="1" dirty="0" smtClean="0">
                <a:solidFill>
                  <a:srgbClr val="002A5C"/>
                </a:solidFill>
                <a:latin typeface="Arial"/>
              </a:rPr>
              <a:t> of </a:t>
            </a:r>
            <a:r>
              <a:rPr lang="fr-BE" sz="5000" b="1" dirty="0" err="1" smtClean="0">
                <a:solidFill>
                  <a:srgbClr val="002A5C"/>
                </a:solidFill>
                <a:latin typeface="Arial"/>
              </a:rPr>
              <a:t>renewables</a:t>
            </a:r>
            <a:endParaRPr lang="fr-BE" sz="5000" b="1" dirty="0" smtClean="0">
              <a:solidFill>
                <a:srgbClr val="002A5C"/>
              </a:solidFill>
              <a:latin typeface="Arial"/>
            </a:endParaRPr>
          </a:p>
          <a:p>
            <a:pPr lvl="1">
              <a:buClr>
                <a:schemeClr val="accent1"/>
              </a:buClr>
              <a:buFont typeface="Wingdings" panose="05000000000000000000" pitchFamily="2" charset="2"/>
              <a:buChar char="§"/>
              <a:defRPr/>
            </a:pPr>
            <a:r>
              <a:rPr lang="fr-BE" sz="4500" dirty="0" smtClean="0">
                <a:solidFill>
                  <a:srgbClr val="002A5C"/>
                </a:solidFill>
                <a:latin typeface="Arial"/>
              </a:rPr>
              <a:t>2030 </a:t>
            </a:r>
            <a:r>
              <a:rPr lang="fr-BE" sz="4500" dirty="0" err="1" smtClean="0">
                <a:solidFill>
                  <a:srgbClr val="002A5C"/>
                </a:solidFill>
                <a:latin typeface="Arial"/>
              </a:rPr>
              <a:t>target</a:t>
            </a:r>
            <a:r>
              <a:rPr lang="fr-BE" sz="4500" dirty="0" smtClean="0">
                <a:solidFill>
                  <a:srgbClr val="002A5C"/>
                </a:solidFill>
                <a:latin typeface="Arial"/>
              </a:rPr>
              <a:t>: 27% - EP calls for 35% </a:t>
            </a:r>
          </a:p>
          <a:p>
            <a:pPr lvl="1">
              <a:buClr>
                <a:schemeClr val="accent1"/>
              </a:buClr>
              <a:buFont typeface="Wingdings" panose="05000000000000000000" pitchFamily="2" charset="2"/>
              <a:buChar char="v"/>
              <a:defRPr/>
            </a:pPr>
            <a:endParaRPr lang="fr-BE" sz="2900" dirty="0" smtClean="0">
              <a:solidFill>
                <a:srgbClr val="002A5C"/>
              </a:solidFill>
              <a:latin typeface="Arial"/>
            </a:endParaRPr>
          </a:p>
          <a:p>
            <a:pPr>
              <a:buClr>
                <a:schemeClr val="accent1"/>
              </a:buClr>
              <a:buFont typeface="Wingdings" panose="05000000000000000000" pitchFamily="2" charset="2"/>
              <a:buChar char="v"/>
              <a:defRPr/>
            </a:pPr>
            <a:r>
              <a:rPr lang="fr-BE" sz="5000" b="1" dirty="0" smtClean="0">
                <a:solidFill>
                  <a:srgbClr val="002A5C"/>
                </a:solidFill>
                <a:latin typeface="Arial"/>
              </a:rPr>
              <a:t>Energy </a:t>
            </a:r>
            <a:r>
              <a:rPr lang="fr-BE" sz="5000" b="1" dirty="0" err="1" smtClean="0">
                <a:solidFill>
                  <a:srgbClr val="002A5C"/>
                </a:solidFill>
                <a:latin typeface="Arial"/>
              </a:rPr>
              <a:t>efficiency</a:t>
            </a:r>
            <a:endParaRPr lang="fr-BE" sz="5000" b="1" dirty="0" smtClean="0">
              <a:solidFill>
                <a:srgbClr val="002A5C"/>
              </a:solidFill>
              <a:latin typeface="Arial"/>
            </a:endParaRPr>
          </a:p>
          <a:p>
            <a:pPr lvl="1">
              <a:buClr>
                <a:schemeClr val="accent1"/>
              </a:buClr>
              <a:buFont typeface="Wingdings" panose="05000000000000000000" pitchFamily="2" charset="2"/>
              <a:buChar char="§"/>
              <a:defRPr/>
            </a:pPr>
            <a:r>
              <a:rPr lang="fr-BE" sz="4500" dirty="0" smtClean="0">
                <a:solidFill>
                  <a:srgbClr val="002A5C"/>
                </a:solidFill>
                <a:latin typeface="Arial"/>
              </a:rPr>
              <a:t>+1% gain = 2,6% </a:t>
            </a:r>
            <a:r>
              <a:rPr lang="fr-BE" sz="4500" dirty="0" err="1" smtClean="0">
                <a:solidFill>
                  <a:srgbClr val="002A5C"/>
                </a:solidFill>
                <a:latin typeface="Arial"/>
              </a:rPr>
              <a:t>reduction</a:t>
            </a:r>
            <a:r>
              <a:rPr lang="fr-BE" sz="4500" dirty="0" smtClean="0">
                <a:solidFill>
                  <a:srgbClr val="002A5C"/>
                </a:solidFill>
                <a:latin typeface="Arial"/>
              </a:rPr>
              <a:t> on </a:t>
            </a:r>
            <a:r>
              <a:rPr lang="fr-BE" sz="4500" dirty="0" err="1" smtClean="0">
                <a:solidFill>
                  <a:srgbClr val="002A5C"/>
                </a:solidFill>
                <a:latin typeface="Arial"/>
              </a:rPr>
              <a:t>gas</a:t>
            </a:r>
            <a:r>
              <a:rPr lang="fr-BE" sz="4500" dirty="0" smtClean="0">
                <a:solidFill>
                  <a:srgbClr val="002A5C"/>
                </a:solidFill>
                <a:latin typeface="Arial"/>
              </a:rPr>
              <a:t> importation</a:t>
            </a:r>
          </a:p>
          <a:p>
            <a:pPr lvl="1">
              <a:buClr>
                <a:schemeClr val="accent1"/>
              </a:buClr>
              <a:buFont typeface="Wingdings" panose="05000000000000000000" pitchFamily="2" charset="2"/>
              <a:buChar char="v"/>
              <a:defRPr/>
            </a:pPr>
            <a:endParaRPr lang="fr-FR" sz="2900" dirty="0" smtClean="0">
              <a:solidFill>
                <a:srgbClr val="002A5C"/>
              </a:solidFill>
              <a:latin typeface="Arial"/>
            </a:endParaRPr>
          </a:p>
          <a:p>
            <a:pPr>
              <a:buClr>
                <a:schemeClr val="accent1"/>
              </a:buClr>
              <a:buFont typeface="Wingdings" panose="05000000000000000000" pitchFamily="2" charset="2"/>
              <a:buChar char="v"/>
              <a:defRPr/>
            </a:pPr>
            <a:r>
              <a:rPr lang="fr-BE" sz="5000" b="1" dirty="0" smtClean="0">
                <a:solidFill>
                  <a:srgbClr val="002A5C"/>
                </a:solidFill>
                <a:latin typeface="Arial"/>
              </a:rPr>
              <a:t>Energy </a:t>
            </a:r>
            <a:r>
              <a:rPr lang="fr-BE" sz="5000" b="1" dirty="0" err="1" smtClean="0">
                <a:solidFill>
                  <a:srgbClr val="002A5C"/>
                </a:solidFill>
                <a:latin typeface="Arial"/>
              </a:rPr>
              <a:t>efficiency</a:t>
            </a:r>
            <a:r>
              <a:rPr lang="fr-BE" sz="5000" b="1" dirty="0" smtClean="0">
                <a:solidFill>
                  <a:srgbClr val="002A5C"/>
                </a:solidFill>
                <a:latin typeface="Arial"/>
              </a:rPr>
              <a:t> of buildings</a:t>
            </a:r>
          </a:p>
          <a:p>
            <a:pPr lvl="1">
              <a:buClr>
                <a:schemeClr val="accent1"/>
              </a:buClr>
              <a:buFont typeface="Wingdings" panose="05000000000000000000" pitchFamily="2" charset="2"/>
              <a:buChar char="§"/>
              <a:defRPr/>
            </a:pPr>
            <a:r>
              <a:rPr lang="fr-BE" sz="4500" dirty="0" err="1">
                <a:solidFill>
                  <a:srgbClr val="002A5C"/>
                </a:solidFill>
                <a:latin typeface="Arial"/>
              </a:rPr>
              <a:t>Heating</a:t>
            </a:r>
            <a:r>
              <a:rPr lang="fr-BE" sz="4500" dirty="0">
                <a:solidFill>
                  <a:srgbClr val="002A5C"/>
                </a:solidFill>
                <a:latin typeface="Arial"/>
              </a:rPr>
              <a:t> and </a:t>
            </a:r>
            <a:r>
              <a:rPr lang="fr-BE" sz="4500" dirty="0" err="1">
                <a:solidFill>
                  <a:srgbClr val="002A5C"/>
                </a:solidFill>
                <a:latin typeface="Arial"/>
              </a:rPr>
              <a:t>cooling</a:t>
            </a:r>
            <a:endParaRPr lang="fr-BE" sz="4500" dirty="0">
              <a:solidFill>
                <a:srgbClr val="002A5C"/>
              </a:solidFill>
              <a:latin typeface="Arial"/>
            </a:endParaRPr>
          </a:p>
          <a:p>
            <a:pPr lvl="1">
              <a:buClr>
                <a:schemeClr val="accent1"/>
              </a:buClr>
              <a:buFont typeface="Wingdings" panose="05000000000000000000" pitchFamily="2" charset="2"/>
              <a:buChar char="§"/>
              <a:defRPr/>
            </a:pPr>
            <a:r>
              <a:rPr lang="fr-BE" sz="4500" dirty="0" smtClean="0">
                <a:solidFill>
                  <a:srgbClr val="002A5C"/>
                </a:solidFill>
                <a:latin typeface="Arial"/>
              </a:rPr>
              <a:t>Micro </a:t>
            </a:r>
            <a:r>
              <a:rPr lang="fr-BE" sz="4500" dirty="0" err="1" smtClean="0">
                <a:solidFill>
                  <a:srgbClr val="002A5C"/>
                </a:solidFill>
                <a:latin typeface="Arial"/>
              </a:rPr>
              <a:t>gas</a:t>
            </a:r>
            <a:r>
              <a:rPr lang="fr-BE" sz="4500" dirty="0" smtClean="0">
                <a:solidFill>
                  <a:srgbClr val="002A5C"/>
                </a:solidFill>
                <a:latin typeface="Arial"/>
              </a:rPr>
              <a:t> turbine </a:t>
            </a:r>
            <a:r>
              <a:rPr lang="fr-BE" sz="4500" dirty="0" err="1" smtClean="0">
                <a:solidFill>
                  <a:srgbClr val="002A5C"/>
                </a:solidFill>
                <a:latin typeface="Arial"/>
              </a:rPr>
              <a:t>technology</a:t>
            </a:r>
            <a:r>
              <a:rPr lang="fr-BE" sz="4500" dirty="0" smtClean="0">
                <a:solidFill>
                  <a:srgbClr val="002A5C"/>
                </a:solidFill>
                <a:latin typeface="Arial"/>
              </a:rPr>
              <a:t> </a:t>
            </a:r>
          </a:p>
        </p:txBody>
      </p:sp>
    </p:spTree>
    <p:extLst>
      <p:ext uri="{BB962C8B-B14F-4D97-AF65-F5344CB8AC3E}">
        <p14:creationId xmlns:p14="http://schemas.microsoft.com/office/powerpoint/2010/main" val="1787287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15</a:t>
            </a:fld>
            <a:endParaRPr lang="en-GB" dirty="0">
              <a:solidFill>
                <a:prstClr val="white"/>
              </a:solidFill>
            </a:endParaRPr>
          </a:p>
        </p:txBody>
      </p:sp>
      <p:sp>
        <p:nvSpPr>
          <p:cNvPr id="3" name="Title 2"/>
          <p:cNvSpPr>
            <a:spLocks noGrp="1"/>
          </p:cNvSpPr>
          <p:nvPr>
            <p:ph type="title"/>
          </p:nvPr>
        </p:nvSpPr>
        <p:spPr/>
        <p:txBody>
          <a:bodyPr>
            <a:normAutofit/>
          </a:bodyPr>
          <a:lstStyle/>
          <a:p>
            <a:r>
              <a:rPr lang="en-GB" dirty="0"/>
              <a:t>Clean Energy </a:t>
            </a:r>
            <a:r>
              <a:rPr lang="en-GB" dirty="0" smtClean="0"/>
              <a:t>negotiations</a:t>
            </a:r>
            <a:endParaRPr lang="en-GB" dirty="0"/>
          </a:p>
        </p:txBody>
      </p:sp>
      <p:pic>
        <p:nvPicPr>
          <p:cNvPr id="5122" name="Picture 2" descr="Résultat de recherche d'images pour &quot;agreed energy efficiency target in the eu 2030&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7045"/>
            <a:ext cx="8494705" cy="4345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4068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1648D88F-4CF9-48E2-A752-74E51304D858}" type="slidenum">
              <a:rPr lang="en-US" smtClean="0">
                <a:solidFill>
                  <a:srgbClr val="FFFFFF"/>
                </a:solidFill>
              </a:rPr>
              <a:pPr>
                <a:defRPr/>
              </a:pPr>
              <a:t>16</a:t>
            </a:fld>
            <a:endParaRPr lang="en-US" dirty="0">
              <a:solidFill>
                <a:srgbClr val="FFFFFF"/>
              </a:solidFill>
            </a:endParaRPr>
          </a:p>
        </p:txBody>
      </p:sp>
      <p:sp>
        <p:nvSpPr>
          <p:cNvPr id="2" name="Title 1"/>
          <p:cNvSpPr>
            <a:spLocks noGrp="1"/>
          </p:cNvSpPr>
          <p:nvPr>
            <p:ph type="title"/>
          </p:nvPr>
        </p:nvSpPr>
        <p:spPr>
          <a:xfrm>
            <a:off x="838200" y="609600"/>
            <a:ext cx="8229600" cy="1143000"/>
          </a:xfrm>
        </p:spPr>
        <p:txBody>
          <a:bodyPr>
            <a:noAutofit/>
          </a:bodyPr>
          <a:lstStyle/>
          <a:p>
            <a:pPr defTabSz="457200">
              <a:lnSpc>
                <a:spcPct val="80000"/>
              </a:lnSpc>
            </a:pPr>
            <a:r>
              <a:rPr lang="sv-SE" sz="3600" dirty="0" smtClean="0">
                <a:latin typeface="Arial Bold"/>
                <a:cs typeface="Arial Bold"/>
              </a:rPr>
              <a:t>Research and Innovation </a:t>
            </a:r>
            <a:br>
              <a:rPr lang="sv-SE" sz="3600" dirty="0" smtClean="0">
                <a:latin typeface="Arial Bold"/>
                <a:cs typeface="Arial Bold"/>
              </a:rPr>
            </a:br>
            <a:r>
              <a:rPr lang="sv-SE" sz="2400" dirty="0">
                <a:latin typeface="Arial Bold"/>
                <a:cs typeface="Arial Bold"/>
              </a:rPr>
              <a:t>ETN </a:t>
            </a:r>
            <a:r>
              <a:rPr lang="sv-SE" sz="2400" dirty="0" smtClean="0">
                <a:latin typeface="Arial Bold"/>
                <a:cs typeface="Arial Bold"/>
              </a:rPr>
              <a:t>involvement </a:t>
            </a:r>
            <a:r>
              <a:rPr lang="sv-SE" sz="2400" dirty="0">
                <a:latin typeface="Arial Bold"/>
                <a:cs typeface="Arial Bold"/>
              </a:rPr>
              <a:t>in t</a:t>
            </a:r>
            <a:r>
              <a:rPr lang="sv-SE" sz="2400" dirty="0" smtClean="0">
                <a:latin typeface="Arial Bold"/>
                <a:cs typeface="Arial Bold"/>
              </a:rPr>
              <a:t>he </a:t>
            </a:r>
            <a:r>
              <a:rPr lang="sv-SE" sz="2400" dirty="0">
                <a:latin typeface="Arial Bold"/>
                <a:cs typeface="Arial Bold"/>
              </a:rPr>
              <a:t>EU </a:t>
            </a:r>
            <a:r>
              <a:rPr lang="sv-SE" sz="2400" kern="1200" dirty="0" smtClean="0">
                <a:solidFill>
                  <a:srgbClr val="002A5C"/>
                </a:solidFill>
                <a:latin typeface="Arial Bold"/>
                <a:cs typeface="Arial Bold"/>
              </a:rPr>
              <a:t>Energy and Research Roadmap </a:t>
            </a:r>
            <a:r>
              <a:rPr lang="en-GB" sz="2400" dirty="0" smtClean="0">
                <a:latin typeface="Arial Bold"/>
                <a:cs typeface="Arial Bold"/>
              </a:rPr>
              <a:t>to </a:t>
            </a:r>
            <a:r>
              <a:rPr lang="en-GB" sz="2400" dirty="0">
                <a:latin typeface="Arial Bold"/>
                <a:cs typeface="Arial Bold"/>
              </a:rPr>
              <a:t>a low carbon economy </a:t>
            </a:r>
            <a:r>
              <a:rPr lang="en-GB" sz="3600" dirty="0">
                <a:latin typeface="Arial Bold"/>
                <a:cs typeface="Arial Bold"/>
              </a:rPr>
              <a:t/>
            </a:r>
            <a:br>
              <a:rPr lang="en-GB" sz="3600" dirty="0">
                <a:latin typeface="Arial Bold"/>
                <a:cs typeface="Arial Bold"/>
              </a:rPr>
            </a:br>
            <a:endParaRPr lang="en-GB" sz="3600" kern="1200" dirty="0">
              <a:solidFill>
                <a:srgbClr val="002A5C"/>
              </a:solidFill>
              <a:latin typeface="Arial Bold"/>
              <a:cs typeface="Arial Bold"/>
            </a:endParaRPr>
          </a:p>
        </p:txBody>
      </p:sp>
      <p:sp>
        <p:nvSpPr>
          <p:cNvPr id="3" name="Rectangle 2"/>
          <p:cNvSpPr/>
          <p:nvPr/>
        </p:nvSpPr>
        <p:spPr>
          <a:xfrm>
            <a:off x="381000" y="1628800"/>
            <a:ext cx="7416824" cy="4733604"/>
          </a:xfrm>
          <a:prstGeom prst="rect">
            <a:avLst/>
          </a:prstGeom>
        </p:spPr>
        <p:txBody>
          <a:bodyPr wrap="square">
            <a:spAutoFit/>
          </a:bodyPr>
          <a:lstStyle/>
          <a:p>
            <a:pPr eaLnBrk="0" fontAlgn="base" hangingPunct="0">
              <a:spcBef>
                <a:spcPct val="20000"/>
              </a:spcBef>
              <a:spcAft>
                <a:spcPct val="0"/>
              </a:spcAft>
              <a:buClr>
                <a:srgbClr val="FF6600"/>
              </a:buClr>
            </a:pPr>
            <a:endParaRPr lang="sv-SE" sz="2200" kern="0" dirty="0" smtClean="0">
              <a:solidFill>
                <a:srgbClr val="002060"/>
              </a:solidFill>
            </a:endParaRPr>
          </a:p>
          <a:p>
            <a:pPr marL="285750" indent="-285750" eaLnBrk="0" fontAlgn="base" hangingPunct="0">
              <a:spcBef>
                <a:spcPct val="20000"/>
              </a:spcBef>
              <a:spcAft>
                <a:spcPct val="0"/>
              </a:spcAft>
              <a:buClr>
                <a:schemeClr val="accent1"/>
              </a:buClr>
              <a:buFont typeface="Wingdings" panose="05000000000000000000" pitchFamily="2" charset="2"/>
              <a:buChar char="v"/>
            </a:pPr>
            <a:r>
              <a:rPr lang="sv-SE" sz="2200" kern="0" dirty="0">
                <a:solidFill>
                  <a:srgbClr val="002060"/>
                </a:solidFill>
                <a:latin typeface="Arial" panose="020B0604020202020204" pitchFamily="34" charset="0"/>
                <a:cs typeface="Arial" panose="020B0604020202020204" pitchFamily="34" charset="0"/>
              </a:rPr>
              <a:t>Active </a:t>
            </a:r>
            <a:r>
              <a:rPr lang="sv-SE" sz="2200" kern="0" dirty="0" smtClean="0">
                <a:solidFill>
                  <a:srgbClr val="002060"/>
                </a:solidFill>
                <a:latin typeface="Arial" panose="020B0604020202020204" pitchFamily="34" charset="0"/>
                <a:cs typeface="Arial" panose="020B0604020202020204" pitchFamily="34" charset="0"/>
              </a:rPr>
              <a:t>involvement </a:t>
            </a:r>
            <a:r>
              <a:rPr lang="sv-SE" sz="2200" kern="0" dirty="0">
                <a:solidFill>
                  <a:srgbClr val="002060"/>
                </a:solidFill>
                <a:latin typeface="Arial" panose="020B0604020202020204" pitchFamily="34" charset="0"/>
                <a:cs typeface="Arial" panose="020B0604020202020204" pitchFamily="34" charset="0"/>
              </a:rPr>
              <a:t>in </a:t>
            </a:r>
            <a:r>
              <a:rPr lang="sv-SE" sz="2200" kern="0" dirty="0" smtClean="0">
                <a:solidFill>
                  <a:srgbClr val="002060"/>
                </a:solidFill>
                <a:latin typeface="Arial" panose="020B0604020202020204" pitchFamily="34" charset="0"/>
                <a:cs typeface="Arial" panose="020B0604020202020204" pitchFamily="34" charset="0"/>
              </a:rPr>
              <a:t>EU </a:t>
            </a:r>
            <a:r>
              <a:rPr lang="sv-SE" sz="2200" kern="0" dirty="0">
                <a:solidFill>
                  <a:srgbClr val="002060"/>
                </a:solidFill>
                <a:latin typeface="Arial" panose="020B0604020202020204" pitchFamily="34" charset="0"/>
                <a:cs typeface="Arial" panose="020B0604020202020204" pitchFamily="34" charset="0"/>
              </a:rPr>
              <a:t>Technology and </a:t>
            </a:r>
            <a:r>
              <a:rPr lang="sv-SE" sz="2200" kern="0" dirty="0" smtClean="0">
                <a:solidFill>
                  <a:srgbClr val="002060"/>
                </a:solidFill>
                <a:latin typeface="Arial" panose="020B0604020202020204" pitchFamily="34" charset="0"/>
                <a:cs typeface="Arial" panose="020B0604020202020204" pitchFamily="34" charset="0"/>
              </a:rPr>
              <a:t>Innovation Platforms (ETIP)</a:t>
            </a:r>
            <a:endParaRPr lang="sv-SE" sz="2200" kern="0" dirty="0">
              <a:solidFill>
                <a:srgbClr val="002060"/>
              </a:solidFill>
              <a:latin typeface="Arial" panose="020B0604020202020204" pitchFamily="34" charset="0"/>
              <a:cs typeface="Arial" panose="020B0604020202020204" pitchFamily="34" charset="0"/>
            </a:endParaRPr>
          </a:p>
          <a:p>
            <a:pPr marL="742950" lvl="1" indent="-285750" eaLnBrk="0" fontAlgn="base" hangingPunct="0">
              <a:lnSpc>
                <a:spcPct val="150000"/>
              </a:lnSpc>
              <a:spcBef>
                <a:spcPct val="20000"/>
              </a:spcBef>
              <a:spcAft>
                <a:spcPct val="0"/>
              </a:spcAft>
              <a:buClr>
                <a:schemeClr val="accent1"/>
              </a:buClr>
              <a:buFont typeface="Arial" panose="020B0604020202020204" pitchFamily="34" charset="0"/>
              <a:buChar char="•"/>
            </a:pPr>
            <a:r>
              <a:rPr lang="sv-SE" sz="2000" kern="0" dirty="0">
                <a:solidFill>
                  <a:srgbClr val="002060"/>
                </a:solidFill>
                <a:latin typeface="Arial" panose="020B0604020202020204" pitchFamily="34" charset="0"/>
                <a:cs typeface="Arial" panose="020B0604020202020204" pitchFamily="34" charset="0"/>
              </a:rPr>
              <a:t>Renewable Heating and Cooling </a:t>
            </a:r>
            <a:r>
              <a:rPr lang="sv-SE" sz="2000" kern="0" dirty="0" smtClean="0">
                <a:solidFill>
                  <a:srgbClr val="002060"/>
                </a:solidFill>
                <a:latin typeface="Arial" panose="020B0604020202020204" pitchFamily="34" charset="0"/>
                <a:cs typeface="Arial" panose="020B0604020202020204" pitchFamily="34" charset="0"/>
              </a:rPr>
              <a:t>Platform - RHC</a:t>
            </a:r>
            <a:endParaRPr lang="sv-SE" sz="2000" kern="0" dirty="0">
              <a:solidFill>
                <a:srgbClr val="002060"/>
              </a:solidFill>
              <a:latin typeface="Arial" panose="020B0604020202020204" pitchFamily="34" charset="0"/>
              <a:cs typeface="Arial" panose="020B0604020202020204" pitchFamily="34" charset="0"/>
            </a:endParaRPr>
          </a:p>
          <a:p>
            <a:pPr marL="742950" lvl="1" indent="-285750" eaLnBrk="0" fontAlgn="base" hangingPunct="0">
              <a:spcBef>
                <a:spcPct val="20000"/>
              </a:spcBef>
              <a:spcAft>
                <a:spcPct val="0"/>
              </a:spcAft>
              <a:buClr>
                <a:schemeClr val="accent1"/>
              </a:buClr>
              <a:buFont typeface="Arial" panose="020B0604020202020204" pitchFamily="34" charset="0"/>
              <a:buChar char="•"/>
            </a:pPr>
            <a:r>
              <a:rPr lang="en-GB" sz="2000" kern="0" dirty="0">
                <a:solidFill>
                  <a:srgbClr val="002060"/>
                </a:solidFill>
                <a:latin typeface="Arial" panose="020B0604020202020204" pitchFamily="34" charset="0"/>
                <a:cs typeface="Arial" panose="020B0604020202020204" pitchFamily="34" charset="0"/>
              </a:rPr>
              <a:t>Smart Networks for Energy Transition </a:t>
            </a:r>
            <a:r>
              <a:rPr lang="en-GB" sz="2000" kern="0" dirty="0" smtClean="0">
                <a:solidFill>
                  <a:srgbClr val="002060"/>
                </a:solidFill>
                <a:latin typeface="Arial" panose="020B0604020202020204" pitchFamily="34" charset="0"/>
                <a:cs typeface="Arial" panose="020B0604020202020204" pitchFamily="34" charset="0"/>
              </a:rPr>
              <a:t>– SNET</a:t>
            </a:r>
          </a:p>
          <a:p>
            <a:pPr lvl="2" eaLnBrk="0" fontAlgn="base" hangingPunct="0">
              <a:spcBef>
                <a:spcPct val="20000"/>
              </a:spcBef>
              <a:spcAft>
                <a:spcPct val="0"/>
              </a:spcAft>
              <a:buClr>
                <a:schemeClr val="accent1"/>
              </a:buClr>
            </a:pPr>
            <a:endParaRPr lang="en-GB" sz="2400" kern="0" dirty="0">
              <a:solidFill>
                <a:srgbClr val="002060"/>
              </a:solidFill>
              <a:latin typeface="Arial" panose="020B0604020202020204" pitchFamily="34" charset="0"/>
              <a:cs typeface="Arial" panose="020B0604020202020204" pitchFamily="34" charset="0"/>
            </a:endParaRPr>
          </a:p>
          <a:p>
            <a:pPr marL="285750" indent="-285750" eaLnBrk="0" fontAlgn="base" hangingPunct="0">
              <a:spcBef>
                <a:spcPct val="20000"/>
              </a:spcBef>
              <a:spcAft>
                <a:spcPct val="0"/>
              </a:spcAft>
              <a:buClr>
                <a:schemeClr val="accent1"/>
              </a:buClr>
              <a:buFont typeface="Wingdings" panose="05000000000000000000" pitchFamily="2" charset="2"/>
              <a:buChar char="v"/>
            </a:pPr>
            <a:r>
              <a:rPr lang="sv-SE" sz="2200" kern="0" dirty="0" smtClean="0">
                <a:solidFill>
                  <a:srgbClr val="002060"/>
                </a:solidFill>
                <a:latin typeface="Arial" panose="020B0604020202020204" pitchFamily="34" charset="0"/>
                <a:cs typeface="Arial" panose="020B0604020202020204" pitchFamily="34" charset="0"/>
              </a:rPr>
              <a:t>ETN provided </a:t>
            </a:r>
            <a:r>
              <a:rPr lang="sv-SE" sz="2200" kern="0" dirty="0">
                <a:solidFill>
                  <a:srgbClr val="002060"/>
                </a:solidFill>
                <a:latin typeface="Arial" panose="020B0604020202020204" pitchFamily="34" charset="0"/>
                <a:cs typeface="Arial" panose="020B0604020202020204" pitchFamily="34" charset="0"/>
              </a:rPr>
              <a:t>comments and input to </a:t>
            </a:r>
            <a:r>
              <a:rPr lang="sv-SE" sz="2200" kern="0" dirty="0" smtClean="0">
                <a:solidFill>
                  <a:srgbClr val="002060"/>
                </a:solidFill>
                <a:latin typeface="Arial" panose="020B0604020202020204" pitchFamily="34" charset="0"/>
                <a:cs typeface="Arial" panose="020B0604020202020204" pitchFamily="34" charset="0"/>
              </a:rPr>
              <a:t>the                     Strategic </a:t>
            </a:r>
            <a:r>
              <a:rPr lang="sv-SE" sz="2200" kern="0" dirty="0">
                <a:solidFill>
                  <a:srgbClr val="002060"/>
                </a:solidFill>
                <a:latin typeface="Arial" panose="020B0604020202020204" pitchFamily="34" charset="0"/>
                <a:cs typeface="Arial" panose="020B0604020202020204" pitchFamily="34" charset="0"/>
              </a:rPr>
              <a:t>Energy Technology </a:t>
            </a:r>
            <a:r>
              <a:rPr lang="sv-SE" sz="2200" kern="0" dirty="0" smtClean="0">
                <a:solidFill>
                  <a:srgbClr val="002060"/>
                </a:solidFill>
                <a:latin typeface="Arial" panose="020B0604020202020204" pitchFamily="34" charset="0"/>
                <a:cs typeface="Arial" panose="020B0604020202020204" pitchFamily="34" charset="0"/>
              </a:rPr>
              <a:t>Plan – SET-Plan</a:t>
            </a:r>
          </a:p>
          <a:p>
            <a:pPr marL="742950" lvl="1" indent="-285750" eaLnBrk="0" fontAlgn="base" hangingPunct="0">
              <a:spcBef>
                <a:spcPct val="20000"/>
              </a:spcBef>
              <a:spcAft>
                <a:spcPct val="0"/>
              </a:spcAft>
              <a:buClr>
                <a:schemeClr val="accent1"/>
              </a:buClr>
              <a:buFont typeface="Arial" panose="020B0604020202020204" pitchFamily="34" charset="0"/>
              <a:buChar char="•"/>
            </a:pPr>
            <a:r>
              <a:rPr lang="sv-SE" sz="2000" kern="0" dirty="0" smtClean="0">
                <a:solidFill>
                  <a:srgbClr val="002060"/>
                </a:solidFill>
                <a:latin typeface="Arial" panose="020B0604020202020204" pitchFamily="34" charset="0"/>
                <a:cs typeface="Arial" panose="020B0604020202020204" pitchFamily="34" charset="0"/>
              </a:rPr>
              <a:t>Action 4 – Energy systems</a:t>
            </a:r>
          </a:p>
          <a:p>
            <a:pPr marL="742950" lvl="1" indent="-285750" eaLnBrk="0" fontAlgn="base" hangingPunct="0">
              <a:spcBef>
                <a:spcPct val="20000"/>
              </a:spcBef>
              <a:spcAft>
                <a:spcPct val="0"/>
              </a:spcAft>
              <a:buClr>
                <a:schemeClr val="accent1"/>
              </a:buClr>
              <a:buFont typeface="Arial" panose="020B0604020202020204" pitchFamily="34" charset="0"/>
              <a:buChar char="•"/>
            </a:pPr>
            <a:r>
              <a:rPr lang="sv-SE" sz="2000" kern="0" dirty="0" smtClean="0">
                <a:solidFill>
                  <a:srgbClr val="002060"/>
                </a:solidFill>
                <a:latin typeface="Arial" panose="020B0604020202020204" pitchFamily="34" charset="0"/>
                <a:cs typeface="Arial" panose="020B0604020202020204" pitchFamily="34" charset="0"/>
              </a:rPr>
              <a:t>Action 5 – </a:t>
            </a:r>
            <a:r>
              <a:rPr lang="en-GB" sz="2000" kern="0" dirty="0" smtClean="0">
                <a:solidFill>
                  <a:srgbClr val="002060"/>
                </a:solidFill>
                <a:latin typeface="Arial" panose="020B0604020202020204" pitchFamily="34" charset="0"/>
                <a:cs typeface="Arial" panose="020B0604020202020204" pitchFamily="34" charset="0"/>
              </a:rPr>
              <a:t>Energy efficiency in buildings</a:t>
            </a:r>
            <a:endParaRPr lang="en-GB" sz="2000" kern="0" dirty="0">
              <a:solidFill>
                <a:srgbClr val="002060"/>
              </a:solidFill>
              <a:latin typeface="Arial" panose="020B0604020202020204" pitchFamily="34" charset="0"/>
              <a:cs typeface="Arial" panose="020B0604020202020204" pitchFamily="34" charset="0"/>
            </a:endParaRPr>
          </a:p>
          <a:p>
            <a:pPr marL="742950" lvl="1" indent="-285750" eaLnBrk="0" fontAlgn="base" hangingPunct="0">
              <a:spcBef>
                <a:spcPct val="20000"/>
              </a:spcBef>
              <a:spcAft>
                <a:spcPct val="0"/>
              </a:spcAft>
              <a:buClr>
                <a:schemeClr val="accent1"/>
              </a:buClr>
              <a:buFont typeface="Arial" panose="020B0604020202020204" pitchFamily="34" charset="0"/>
              <a:buChar char="•"/>
            </a:pPr>
            <a:r>
              <a:rPr lang="sv-SE" sz="2000" kern="0" dirty="0" smtClean="0">
                <a:solidFill>
                  <a:srgbClr val="002060"/>
                </a:solidFill>
                <a:latin typeface="Arial" panose="020B0604020202020204" pitchFamily="34" charset="0"/>
                <a:cs typeface="Arial" panose="020B0604020202020204" pitchFamily="34" charset="0"/>
              </a:rPr>
              <a:t>Action 6 – </a:t>
            </a:r>
            <a:r>
              <a:rPr lang="en-GB" sz="2000" kern="0" dirty="0" smtClean="0">
                <a:solidFill>
                  <a:srgbClr val="002060"/>
                </a:solidFill>
                <a:latin typeface="Arial" panose="020B0604020202020204" pitchFamily="34" charset="0"/>
                <a:cs typeface="Arial" panose="020B0604020202020204" pitchFamily="34" charset="0"/>
              </a:rPr>
              <a:t>Energy efficiency in industry</a:t>
            </a:r>
          </a:p>
          <a:p>
            <a:pPr marL="742950" lvl="1" indent="-285750" eaLnBrk="0" fontAlgn="base" hangingPunct="0">
              <a:spcBef>
                <a:spcPct val="20000"/>
              </a:spcBef>
              <a:spcAft>
                <a:spcPct val="0"/>
              </a:spcAft>
              <a:buClr>
                <a:schemeClr val="accent1"/>
              </a:buClr>
              <a:buFont typeface="Arial" panose="020B0604020202020204" pitchFamily="34" charset="0"/>
              <a:buChar char="•"/>
            </a:pPr>
            <a:r>
              <a:rPr lang="en-GB" sz="2000" kern="0" dirty="0" smtClean="0">
                <a:solidFill>
                  <a:srgbClr val="002060"/>
                </a:solidFill>
                <a:latin typeface="Arial" panose="020B0604020202020204" pitchFamily="34" charset="0"/>
                <a:cs typeface="Arial" panose="020B0604020202020204" pitchFamily="34" charset="0"/>
              </a:rPr>
              <a:t>Action 9 – CCUS</a:t>
            </a:r>
          </a:p>
        </p:txBody>
      </p:sp>
      <p:pic>
        <p:nvPicPr>
          <p:cNvPr id="5" name="Picture 2" descr="Image result for ETIP SNET Platfo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8119" y="3150885"/>
            <a:ext cx="1334178" cy="13697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ETIP Renewable Heating and cool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2491208"/>
            <a:ext cx="2212881" cy="735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7504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37607"/>
            <a:ext cx="8140461" cy="1143000"/>
          </a:xfrm>
        </p:spPr>
        <p:txBody>
          <a:bodyPr>
            <a:normAutofit/>
          </a:bodyPr>
          <a:lstStyle/>
          <a:p>
            <a:r>
              <a:rPr lang="en-GB" sz="2600" dirty="0" smtClean="0"/>
              <a:t>European Technology and Innovation Platform</a:t>
            </a:r>
            <a:br>
              <a:rPr lang="en-GB" sz="2600" dirty="0" smtClean="0"/>
            </a:br>
            <a:r>
              <a:rPr lang="en-GB" sz="2600" dirty="0" smtClean="0"/>
              <a:t>“Smart Networks for Energy Transition”</a:t>
            </a:r>
            <a:endParaRPr lang="en-GB" sz="2600" dirty="0"/>
          </a:p>
        </p:txBody>
      </p:sp>
      <p:sp>
        <p:nvSpPr>
          <p:cNvPr id="3" name="Content Placeholder 2"/>
          <p:cNvSpPr>
            <a:spLocks noGrp="1"/>
          </p:cNvSpPr>
          <p:nvPr>
            <p:ph idx="4294967295"/>
          </p:nvPr>
        </p:nvSpPr>
        <p:spPr>
          <a:xfrm>
            <a:off x="1066800" y="1522967"/>
            <a:ext cx="6858000" cy="746155"/>
          </a:xfrm>
          <a:prstGeom prst="rect">
            <a:avLst/>
          </a:prstGeom>
        </p:spPr>
        <p:txBody>
          <a:bodyPr/>
          <a:lstStyle/>
          <a:p>
            <a:pPr marL="0" indent="0">
              <a:buNone/>
            </a:pPr>
            <a:r>
              <a:rPr lang="en-GB" sz="1800" dirty="0" smtClean="0">
                <a:solidFill>
                  <a:schemeClr val="accent1"/>
                </a:solidFill>
                <a:latin typeface="Arial" panose="020B0604020202020204" pitchFamily="34" charset="0"/>
                <a:cs typeface="Arial" panose="020B0604020202020204" pitchFamily="34" charset="0"/>
              </a:rPr>
              <a:t>ETIP-SNET Governing Board: ETN representative</a:t>
            </a:r>
            <a:r>
              <a:rPr lang="en-GB" sz="1800" dirty="0" smtClean="0">
                <a:solidFill>
                  <a:srgbClr val="002060"/>
                </a:solidFill>
                <a:latin typeface="Arial" panose="020B0604020202020204" pitchFamily="34" charset="0"/>
                <a:cs typeface="Arial" panose="020B0604020202020204" pitchFamily="34" charset="0"/>
              </a:rPr>
              <a:t>: </a:t>
            </a:r>
          </a:p>
          <a:p>
            <a:pPr>
              <a:buClr>
                <a:schemeClr val="accent1"/>
              </a:buClr>
              <a:buFont typeface="Wingdings" panose="05000000000000000000" pitchFamily="2" charset="2"/>
              <a:buChar char="v"/>
            </a:pPr>
            <a:r>
              <a:rPr lang="en-GB" sz="1800" dirty="0" smtClean="0">
                <a:solidFill>
                  <a:srgbClr val="002060"/>
                </a:solidFill>
                <a:latin typeface="Arial" panose="020B0604020202020204" pitchFamily="34" charset="0"/>
                <a:cs typeface="Arial" panose="020B0604020202020204" pitchFamily="34" charset="0"/>
              </a:rPr>
              <a:t>Sigrid </a:t>
            </a:r>
            <a:r>
              <a:rPr lang="en-GB" sz="1800" dirty="0" err="1" smtClean="0">
                <a:solidFill>
                  <a:srgbClr val="002060"/>
                </a:solidFill>
                <a:latin typeface="Arial" panose="020B0604020202020204" pitchFamily="34" charset="0"/>
                <a:cs typeface="Arial" panose="020B0604020202020204" pitchFamily="34" charset="0"/>
              </a:rPr>
              <a:t>Gijbels</a:t>
            </a:r>
            <a:r>
              <a:rPr lang="en-GB" sz="1800" dirty="0" smtClean="0">
                <a:solidFill>
                  <a:srgbClr val="002060"/>
                </a:solidFill>
                <a:latin typeface="Arial" panose="020B0604020202020204" pitchFamily="34" charset="0"/>
                <a:cs typeface="Arial" panose="020B0604020202020204" pitchFamily="34" charset="0"/>
              </a:rPr>
              <a:t> (</a:t>
            </a:r>
            <a:r>
              <a:rPr lang="en-GB" sz="1800" dirty="0" err="1" smtClean="0">
                <a:solidFill>
                  <a:srgbClr val="002060"/>
                </a:solidFill>
                <a:latin typeface="Arial" panose="020B0604020202020204" pitchFamily="34" charset="0"/>
                <a:cs typeface="Arial" panose="020B0604020202020204" pitchFamily="34" charset="0"/>
              </a:rPr>
              <a:t>ENGiE</a:t>
            </a:r>
            <a:r>
              <a:rPr lang="en-GB" sz="1800" dirty="0" smtClean="0">
                <a:solidFill>
                  <a:srgbClr val="002060"/>
                </a:solidFill>
                <a:latin typeface="Arial" panose="020B0604020202020204" pitchFamily="34" charset="0"/>
                <a:cs typeface="Arial" panose="020B0604020202020204" pitchFamily="34" charset="0"/>
              </a:rPr>
              <a:t>)</a:t>
            </a:r>
          </a:p>
          <a:p>
            <a:pPr marL="0" indent="0">
              <a:buNone/>
            </a:pPr>
            <a:endParaRPr lang="en-GB" dirty="0"/>
          </a:p>
        </p:txBody>
      </p:sp>
      <p:pic>
        <p:nvPicPr>
          <p:cNvPr id="3074" name="Picture 2" descr="Image result for ETIP SNET Platfor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0" y="914400"/>
            <a:ext cx="1334178" cy="136975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12" y="2525551"/>
            <a:ext cx="8390672" cy="1360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657600" y="2069068"/>
            <a:ext cx="2188612" cy="400110"/>
          </a:xfrm>
          <a:prstGeom prst="rect">
            <a:avLst/>
          </a:prstGeom>
        </p:spPr>
        <p:txBody>
          <a:bodyPr wrap="none">
            <a:spAutoFit/>
          </a:bodyPr>
          <a:lstStyle/>
          <a:p>
            <a:r>
              <a:rPr lang="en-GB" sz="2000" b="1" dirty="0">
                <a:solidFill>
                  <a:schemeClr val="tx2"/>
                </a:solidFill>
                <a:latin typeface="Arial" panose="020B0604020202020204" pitchFamily="34" charset="0"/>
                <a:cs typeface="Arial" panose="020B0604020202020204" pitchFamily="34" charset="0"/>
              </a:rPr>
              <a:t>Working Groups</a:t>
            </a:r>
            <a:endParaRPr lang="en-US" sz="2000" b="1" dirty="0">
              <a:solidFill>
                <a:schemeClr val="tx2"/>
              </a:solidFill>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381000" y="4149306"/>
            <a:ext cx="3947749" cy="20962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dirty="0">
                <a:solidFill>
                  <a:schemeClr val="accent1"/>
                </a:solidFill>
                <a:latin typeface="Arial" panose="020B0604020202020204" pitchFamily="34" charset="0"/>
                <a:cs typeface="Arial" panose="020B0604020202020204" pitchFamily="34" charset="0"/>
              </a:rPr>
              <a:t>ETN representatives in </a:t>
            </a:r>
            <a:r>
              <a:rPr lang="en-GB" dirty="0" smtClean="0">
                <a:solidFill>
                  <a:schemeClr val="accent1"/>
                </a:solidFill>
                <a:latin typeface="Arial" panose="020B0604020202020204" pitchFamily="34" charset="0"/>
                <a:cs typeface="Arial" panose="020B0604020202020204" pitchFamily="34" charset="0"/>
              </a:rPr>
              <a:t>ETIP-SNET</a:t>
            </a:r>
          </a:p>
          <a:p>
            <a:pPr marL="0" indent="0">
              <a:buFont typeface="Arial"/>
              <a:buNone/>
            </a:pPr>
            <a:r>
              <a:rPr lang="en-GB" b="1" dirty="0" smtClean="0">
                <a:solidFill>
                  <a:schemeClr val="tx2"/>
                </a:solidFill>
                <a:latin typeface="Arial" panose="020B0604020202020204" pitchFamily="34" charset="0"/>
                <a:cs typeface="Arial" panose="020B0604020202020204" pitchFamily="34" charset="0"/>
              </a:rPr>
              <a:t>WG3 </a:t>
            </a:r>
            <a:r>
              <a:rPr lang="en-GB" b="1" dirty="0">
                <a:solidFill>
                  <a:schemeClr val="tx2"/>
                </a:solidFill>
                <a:latin typeface="Arial" panose="020B0604020202020204" pitchFamily="34" charset="0"/>
                <a:cs typeface="Arial" panose="020B0604020202020204" pitchFamily="34" charset="0"/>
              </a:rPr>
              <a:t>Flexible </a:t>
            </a:r>
            <a:r>
              <a:rPr lang="en-GB" b="1" dirty="0" smtClean="0">
                <a:solidFill>
                  <a:schemeClr val="tx2"/>
                </a:solidFill>
                <a:latin typeface="Arial" panose="020B0604020202020204" pitchFamily="34" charset="0"/>
                <a:cs typeface="Arial" panose="020B0604020202020204" pitchFamily="34" charset="0"/>
              </a:rPr>
              <a:t>Generation</a:t>
            </a:r>
          </a:p>
          <a:p>
            <a:pPr marL="0" indent="0">
              <a:buFont typeface="Arial"/>
              <a:buNone/>
            </a:pPr>
            <a:endParaRPr lang="en-GB" sz="400" b="1" dirty="0">
              <a:solidFill>
                <a:srgbClr val="F68C53">
                  <a:lumMod val="75000"/>
                </a:srgbClr>
              </a:solidFill>
              <a:effectLst>
                <a:outerShdw blurRad="38100" dist="38100" dir="2700000" algn="tl">
                  <a:srgbClr val="000000">
                    <a:alpha val="43137"/>
                  </a:srgbClr>
                </a:outerShdw>
              </a:effectLst>
              <a:latin typeface="Calibri"/>
              <a:cs typeface="Arial"/>
            </a:endParaRPr>
          </a:p>
          <a:p>
            <a:r>
              <a:rPr lang="en-GB" dirty="0">
                <a:solidFill>
                  <a:srgbClr val="002060"/>
                </a:solidFill>
                <a:latin typeface="Arial" panose="020B0604020202020204" pitchFamily="34" charset="0"/>
                <a:cs typeface="Arial" panose="020B0604020202020204" pitchFamily="34" charset="0"/>
              </a:rPr>
              <a:t>Peter </a:t>
            </a:r>
            <a:r>
              <a:rPr lang="en-GB" dirty="0" err="1">
                <a:solidFill>
                  <a:srgbClr val="002060"/>
                </a:solidFill>
                <a:latin typeface="Arial" panose="020B0604020202020204" pitchFamily="34" charset="0"/>
                <a:cs typeface="Arial" panose="020B0604020202020204" pitchFamily="34" charset="0"/>
              </a:rPr>
              <a:t>Breuhaus</a:t>
            </a:r>
            <a:r>
              <a:rPr lang="en-GB" dirty="0">
                <a:solidFill>
                  <a:srgbClr val="002060"/>
                </a:solidFill>
                <a:latin typeface="Arial" panose="020B0604020202020204" pitchFamily="34" charset="0"/>
                <a:cs typeface="Arial" panose="020B0604020202020204" pitchFamily="34" charset="0"/>
              </a:rPr>
              <a:t> (IRIS)</a:t>
            </a:r>
          </a:p>
          <a:p>
            <a:r>
              <a:rPr lang="en-GB" dirty="0">
                <a:solidFill>
                  <a:srgbClr val="002060"/>
                </a:solidFill>
                <a:latin typeface="Arial" panose="020B0604020202020204" pitchFamily="34" charset="0"/>
                <a:cs typeface="Arial" panose="020B0604020202020204" pitchFamily="34" charset="0"/>
              </a:rPr>
              <a:t>Peter </a:t>
            </a:r>
            <a:r>
              <a:rPr lang="en-GB" dirty="0" err="1">
                <a:solidFill>
                  <a:srgbClr val="002060"/>
                </a:solidFill>
                <a:latin typeface="Arial" panose="020B0604020202020204" pitchFamily="34" charset="0"/>
                <a:cs typeface="Arial" panose="020B0604020202020204" pitchFamily="34" charset="0"/>
              </a:rPr>
              <a:t>Jansohn</a:t>
            </a:r>
            <a:r>
              <a:rPr lang="en-GB" dirty="0">
                <a:solidFill>
                  <a:srgbClr val="002060"/>
                </a:solidFill>
                <a:latin typeface="Arial" panose="020B0604020202020204" pitchFamily="34" charset="0"/>
                <a:cs typeface="Arial" panose="020B0604020202020204" pitchFamily="34" charset="0"/>
              </a:rPr>
              <a:t> (PSI)</a:t>
            </a:r>
          </a:p>
          <a:p>
            <a:r>
              <a:rPr lang="en-GB" dirty="0" err="1">
                <a:solidFill>
                  <a:srgbClr val="002060"/>
                </a:solidFill>
                <a:latin typeface="Arial" panose="020B0604020202020204" pitchFamily="34" charset="0"/>
                <a:cs typeface="Arial" panose="020B0604020202020204" pitchFamily="34" charset="0"/>
              </a:rPr>
              <a:t>Iarno</a:t>
            </a:r>
            <a:r>
              <a:rPr lang="en-GB" dirty="0">
                <a:solidFill>
                  <a:srgbClr val="002060"/>
                </a:solidFill>
                <a:latin typeface="Arial" panose="020B0604020202020204" pitchFamily="34" charset="0"/>
                <a:cs typeface="Arial" panose="020B0604020202020204" pitchFamily="34" charset="0"/>
              </a:rPr>
              <a:t> Brunetti (ENEL)</a:t>
            </a:r>
          </a:p>
        </p:txBody>
      </p:sp>
      <p:sp>
        <p:nvSpPr>
          <p:cNvPr id="6" name="Rectangle 5"/>
          <p:cNvSpPr/>
          <p:nvPr/>
        </p:nvSpPr>
        <p:spPr>
          <a:xfrm>
            <a:off x="4267200" y="4181752"/>
            <a:ext cx="4711461" cy="2062103"/>
          </a:xfrm>
          <a:prstGeom prst="rect">
            <a:avLst/>
          </a:prstGeom>
        </p:spPr>
        <p:txBody>
          <a:bodyPr wrap="square">
            <a:spAutoFit/>
          </a:bodyPr>
          <a:lstStyle/>
          <a:p>
            <a:pPr>
              <a:spcBef>
                <a:spcPct val="20000"/>
              </a:spcBef>
            </a:pPr>
            <a:r>
              <a:rPr lang="en-GB" b="1" dirty="0">
                <a:solidFill>
                  <a:schemeClr val="tx2"/>
                </a:solidFill>
                <a:latin typeface="Arial" panose="020B0604020202020204" pitchFamily="34" charset="0"/>
                <a:cs typeface="Arial" panose="020B0604020202020204" pitchFamily="34" charset="0"/>
              </a:rPr>
              <a:t>ETIP SNET Implementation Plan </a:t>
            </a:r>
            <a:r>
              <a:rPr lang="en-GB" b="1" dirty="0" smtClean="0">
                <a:solidFill>
                  <a:schemeClr val="tx2"/>
                </a:solidFill>
                <a:latin typeface="Arial" panose="020B0604020202020204" pitchFamily="34" charset="0"/>
                <a:cs typeface="Arial" panose="020B0604020202020204" pitchFamily="34" charset="0"/>
              </a:rPr>
              <a:t>2017-220</a:t>
            </a:r>
          </a:p>
          <a:p>
            <a:pPr>
              <a:spcBef>
                <a:spcPct val="20000"/>
              </a:spcBef>
            </a:pPr>
            <a:endParaRPr lang="en-GB" sz="1000" b="1" dirty="0">
              <a:solidFill>
                <a:srgbClr val="F68C53">
                  <a:lumMod val="75000"/>
                </a:srgbClr>
              </a:solidFill>
              <a:effectLst>
                <a:outerShdw blurRad="38100" dist="38100" dir="2700000" algn="tl">
                  <a:srgbClr val="000000">
                    <a:alpha val="43137"/>
                  </a:srgbClr>
                </a:outerShdw>
              </a:effectLst>
              <a:latin typeface="Calibri"/>
              <a:cs typeface="Arial"/>
            </a:endParaRPr>
          </a:p>
          <a:p>
            <a:pPr marL="285750" indent="-285750" algn="just">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Topic 33 - Developing the next generation of flexible thermal power generation </a:t>
            </a:r>
          </a:p>
          <a:p>
            <a:pPr marL="285750" indent="-285750" algn="just">
              <a:buFont typeface="Arial" panose="020B0604020202020204" pitchFamily="34" charset="0"/>
              <a:buChar char="•"/>
            </a:pPr>
            <a:endParaRPr lang="en-GB" sz="800" dirty="0">
              <a:solidFill>
                <a:srgbClr val="00206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Topic 34 - Adaptation and improvement of technologies to novel Power-to-Gas and Power-to-Liquid concepts </a:t>
            </a:r>
            <a:r>
              <a:rPr lang="en-GB"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8476287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18</a:t>
            </a:fld>
            <a:endParaRPr lang="en-GB" dirty="0">
              <a:solidFill>
                <a:prstClr val="white"/>
              </a:solidFill>
            </a:endParaRPr>
          </a:p>
        </p:txBody>
      </p:sp>
      <p:sp>
        <p:nvSpPr>
          <p:cNvPr id="5" name="Title 1"/>
          <p:cNvSpPr>
            <a:spLocks noGrp="1"/>
          </p:cNvSpPr>
          <p:nvPr>
            <p:ph type="title"/>
          </p:nvPr>
        </p:nvSpPr>
        <p:spPr/>
        <p:txBody>
          <a:bodyPr>
            <a:noAutofit/>
          </a:bodyPr>
          <a:lstStyle/>
          <a:p>
            <a:r>
              <a:rPr lang="en-GB" sz="2600" dirty="0"/>
              <a:t>European Technology and Innovation Platform</a:t>
            </a:r>
            <a:br>
              <a:rPr lang="en-GB" sz="2600" dirty="0"/>
            </a:br>
            <a:r>
              <a:rPr lang="en-GB" sz="2600" dirty="0" smtClean="0"/>
              <a:t>“Renewable Heating and Cooling”</a:t>
            </a:r>
            <a:endParaRPr lang="en-US" sz="2600" dirty="0"/>
          </a:p>
        </p:txBody>
      </p:sp>
      <p:pic>
        <p:nvPicPr>
          <p:cNvPr id="6" name="Picture 4" descr="Image result for ETIP Renewable Heating and cool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9899" y="2590800"/>
            <a:ext cx="2671339" cy="88800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1320728" y="1981200"/>
            <a:ext cx="7589341" cy="96879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2000" dirty="0" smtClean="0">
                <a:solidFill>
                  <a:srgbClr val="002A5C"/>
                </a:solidFill>
                <a:latin typeface="Calibri" panose="020F0502020204030204" pitchFamily="34" charset="0"/>
                <a:cs typeface="Calibri" panose="020F0502020204030204" pitchFamily="34" charset="0"/>
              </a:rPr>
              <a:t>ETN ETIP RHC representative in the Biomass Panel</a:t>
            </a:r>
          </a:p>
          <a:p>
            <a:pPr>
              <a:buClr>
                <a:schemeClr val="accent1"/>
              </a:buClr>
              <a:buFont typeface="Wingdings" panose="05000000000000000000" pitchFamily="2" charset="2"/>
              <a:buChar char="v"/>
            </a:pPr>
            <a:r>
              <a:rPr lang="en-GB" sz="2000" dirty="0" smtClean="0">
                <a:solidFill>
                  <a:srgbClr val="002A5C"/>
                </a:solidFill>
                <a:latin typeface="Calibri" panose="020F0502020204030204" pitchFamily="34" charset="0"/>
                <a:cs typeface="Calibri" panose="020F0502020204030204" pitchFamily="34" charset="0"/>
              </a:rPr>
              <a:t>Peter </a:t>
            </a:r>
            <a:r>
              <a:rPr lang="en-GB" sz="2000" dirty="0" err="1" smtClean="0">
                <a:solidFill>
                  <a:srgbClr val="002A5C"/>
                </a:solidFill>
                <a:latin typeface="Calibri" panose="020F0502020204030204" pitchFamily="34" charset="0"/>
                <a:cs typeface="Calibri" panose="020F0502020204030204" pitchFamily="34" charset="0"/>
              </a:rPr>
              <a:t>Kutne</a:t>
            </a:r>
            <a:r>
              <a:rPr lang="en-GB" sz="2000" dirty="0" smtClean="0">
                <a:solidFill>
                  <a:srgbClr val="002A5C"/>
                </a:solidFill>
                <a:latin typeface="Calibri" panose="020F0502020204030204" pitchFamily="34" charset="0"/>
                <a:cs typeface="Calibri" panose="020F0502020204030204" pitchFamily="34" charset="0"/>
              </a:rPr>
              <a:t> (DLR)</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3035" y="4334806"/>
            <a:ext cx="1151200" cy="178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62000" y="3226811"/>
            <a:ext cx="6041035" cy="2215991"/>
          </a:xfrm>
          <a:prstGeom prst="rect">
            <a:avLst/>
          </a:prstGeom>
        </p:spPr>
        <p:txBody>
          <a:bodyPr wrap="square">
            <a:spAutoFit/>
          </a:bodyPr>
          <a:lstStyle/>
          <a:p>
            <a:pPr lvl="0">
              <a:buClr>
                <a:schemeClr val="accent1"/>
              </a:buClr>
            </a:pPr>
            <a:r>
              <a:rPr lang="en-GB" sz="2400" b="1" dirty="0">
                <a:solidFill>
                  <a:srgbClr val="002A5C"/>
                </a:solidFill>
                <a:latin typeface="Calibri" panose="020F0502020204030204" pitchFamily="34" charset="0"/>
                <a:cs typeface="Calibri" panose="020F0502020204030204" pitchFamily="34" charset="0"/>
              </a:rPr>
              <a:t>ETN </a:t>
            </a:r>
            <a:r>
              <a:rPr lang="en-GB" sz="2400" b="1" dirty="0" smtClean="0">
                <a:solidFill>
                  <a:srgbClr val="002A5C"/>
                </a:solidFill>
                <a:latin typeface="Calibri" panose="020F0502020204030204" pitchFamily="34" charset="0"/>
                <a:cs typeface="Calibri" panose="020F0502020204030204" pitchFamily="34" charset="0"/>
              </a:rPr>
              <a:t>activities 2017-18</a:t>
            </a:r>
            <a:endParaRPr lang="en-GB" sz="2400" dirty="0">
              <a:solidFill>
                <a:srgbClr val="002A5C"/>
              </a:solidFill>
              <a:latin typeface="Calibri" panose="020F0502020204030204" pitchFamily="34" charset="0"/>
              <a:cs typeface="Calibri" panose="020F0502020204030204" pitchFamily="34" charset="0"/>
            </a:endParaRPr>
          </a:p>
          <a:p>
            <a:pPr defTabSz="457200">
              <a:buClr>
                <a:schemeClr val="accent1"/>
              </a:buClr>
            </a:pPr>
            <a:endParaRPr lang="en-GB" sz="1400" dirty="0" smtClean="0">
              <a:solidFill>
                <a:srgbClr val="002A5C"/>
              </a:solidFill>
              <a:latin typeface="Calibri" panose="020F0502020204030204" pitchFamily="34" charset="0"/>
              <a:cs typeface="Calibri" panose="020F0502020204030204" pitchFamily="34" charset="0"/>
            </a:endParaRPr>
          </a:p>
          <a:p>
            <a:pPr marL="342900" indent="-342900" defTabSz="457200">
              <a:buClr>
                <a:schemeClr val="accent1"/>
              </a:buClr>
              <a:buFont typeface="Wingdings" panose="05000000000000000000" pitchFamily="2" charset="2"/>
              <a:buChar char="v"/>
            </a:pPr>
            <a:r>
              <a:rPr lang="en-GB" sz="2000" dirty="0" smtClean="0">
                <a:solidFill>
                  <a:srgbClr val="002A5C"/>
                </a:solidFill>
                <a:latin typeface="Calibri" panose="020F0502020204030204" pitchFamily="34" charset="0"/>
                <a:cs typeface="Calibri" panose="020F0502020204030204" pitchFamily="34" charset="0"/>
              </a:rPr>
              <a:t>Provided comments </a:t>
            </a:r>
            <a:r>
              <a:rPr lang="en-GB" sz="2000" dirty="0">
                <a:solidFill>
                  <a:srgbClr val="002A5C"/>
                </a:solidFill>
                <a:latin typeface="Calibri" panose="020F0502020204030204" pitchFamily="34" charset="0"/>
                <a:cs typeface="Calibri" panose="020F0502020204030204" pitchFamily="34" charset="0"/>
              </a:rPr>
              <a:t>on the Biomass Technology Roadmap</a:t>
            </a:r>
          </a:p>
          <a:p>
            <a:pPr marL="342900" indent="-342900" defTabSz="457200">
              <a:buClr>
                <a:schemeClr val="accent1"/>
              </a:buClr>
              <a:buFont typeface="Wingdings" panose="05000000000000000000" pitchFamily="2" charset="2"/>
              <a:buChar char="v"/>
            </a:pPr>
            <a:endParaRPr lang="en-GB" sz="2000" dirty="0">
              <a:solidFill>
                <a:srgbClr val="002A5C"/>
              </a:solidFill>
              <a:latin typeface="Calibri" panose="020F0502020204030204" pitchFamily="34" charset="0"/>
              <a:cs typeface="Calibri" panose="020F0502020204030204" pitchFamily="34" charset="0"/>
            </a:endParaRPr>
          </a:p>
          <a:p>
            <a:pPr marL="342900" indent="-342900" defTabSz="457200">
              <a:buClr>
                <a:schemeClr val="accent1"/>
              </a:buClr>
              <a:buFont typeface="Wingdings" panose="05000000000000000000" pitchFamily="2" charset="2"/>
              <a:buChar char="v"/>
            </a:pPr>
            <a:r>
              <a:rPr lang="en-GB" sz="2000" dirty="0" smtClean="0">
                <a:solidFill>
                  <a:srgbClr val="002A5C"/>
                </a:solidFill>
                <a:latin typeface="Calibri" panose="020F0502020204030204" pitchFamily="34" charset="0"/>
                <a:cs typeface="Calibri" panose="020F0502020204030204" pitchFamily="34" charset="0"/>
              </a:rPr>
              <a:t>Provided comments </a:t>
            </a:r>
            <a:r>
              <a:rPr lang="en-GB" sz="2000" dirty="0">
                <a:solidFill>
                  <a:srgbClr val="002A5C"/>
                </a:solidFill>
                <a:latin typeface="Calibri" panose="020F0502020204030204" pitchFamily="34" charset="0"/>
                <a:cs typeface="Calibri" panose="020F0502020204030204" pitchFamily="34" charset="0"/>
              </a:rPr>
              <a:t>on the Strategic Research Priorities for Solar Thermal Technology</a:t>
            </a:r>
          </a:p>
        </p:txBody>
      </p:sp>
    </p:spTree>
    <p:extLst>
      <p:ext uri="{BB962C8B-B14F-4D97-AF65-F5344CB8AC3E}">
        <p14:creationId xmlns:p14="http://schemas.microsoft.com/office/powerpoint/2010/main" val="3633502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39552" y="0"/>
            <a:ext cx="3888432" cy="5257800"/>
          </a:xfrm>
        </p:spPr>
        <p:txBody>
          <a:bodyPr/>
          <a:lstStyle/>
          <a:p>
            <a:pPr>
              <a:spcBef>
                <a:spcPts val="600"/>
              </a:spcBef>
            </a:pPr>
            <a:r>
              <a:rPr lang="en-GB" sz="4000" dirty="0" smtClean="0"/>
              <a:t>Activities and</a:t>
            </a:r>
          </a:p>
          <a:p>
            <a:pPr>
              <a:spcBef>
                <a:spcPts val="600"/>
              </a:spcBef>
            </a:pPr>
            <a:r>
              <a:rPr lang="en-GB" sz="4000" dirty="0" smtClean="0"/>
              <a:t>Projects </a:t>
            </a:r>
          </a:p>
          <a:p>
            <a:pPr>
              <a:spcBef>
                <a:spcPts val="600"/>
              </a:spcBef>
            </a:pPr>
            <a:r>
              <a:rPr lang="en-GB" sz="4000" dirty="0" smtClean="0"/>
              <a:t>2017-2018</a:t>
            </a:r>
            <a:endParaRPr lang="en-GB" sz="4000" dirty="0"/>
          </a:p>
        </p:txBody>
      </p:sp>
    </p:spTree>
    <p:extLst>
      <p:ext uri="{BB962C8B-B14F-4D97-AF65-F5344CB8AC3E}">
        <p14:creationId xmlns:p14="http://schemas.microsoft.com/office/powerpoint/2010/main" val="2626947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2</a:t>
            </a:fld>
            <a:endParaRPr lang="en-GB" dirty="0">
              <a:solidFill>
                <a:prstClr val="white"/>
              </a:solidFill>
            </a:endParaRPr>
          </a:p>
        </p:txBody>
      </p:sp>
      <p:sp>
        <p:nvSpPr>
          <p:cNvPr id="3" name="Title 2"/>
          <p:cNvSpPr>
            <a:spLocks noGrp="1"/>
          </p:cNvSpPr>
          <p:nvPr>
            <p:ph type="title"/>
          </p:nvPr>
        </p:nvSpPr>
        <p:spPr/>
        <p:txBody>
          <a:bodyPr>
            <a:normAutofit fontScale="90000"/>
          </a:bodyPr>
          <a:lstStyle/>
          <a:p>
            <a:r>
              <a:rPr lang="en-GB" dirty="0" smtClean="0"/>
              <a:t>Approval of the AGM-2017 </a:t>
            </a:r>
            <a:r>
              <a:rPr lang="en-GB" dirty="0"/>
              <a:t/>
            </a:r>
            <a:br>
              <a:rPr lang="en-GB" dirty="0"/>
            </a:br>
            <a:r>
              <a:rPr lang="en-GB" dirty="0" smtClean="0"/>
              <a:t>Meeting report</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753386"/>
            <a:ext cx="3384590" cy="445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52600"/>
            <a:ext cx="3200399" cy="4489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42700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20</a:t>
            </a:fld>
            <a:endParaRPr lang="en-GB" dirty="0">
              <a:solidFill>
                <a:prstClr val="white"/>
              </a:solidFill>
            </a:endParaRPr>
          </a:p>
        </p:txBody>
      </p:sp>
      <p:sp>
        <p:nvSpPr>
          <p:cNvPr id="3" name="Title 2"/>
          <p:cNvSpPr>
            <a:spLocks noGrp="1"/>
          </p:cNvSpPr>
          <p:nvPr>
            <p:ph type="title"/>
          </p:nvPr>
        </p:nvSpPr>
        <p:spPr/>
        <p:txBody>
          <a:bodyPr>
            <a:normAutofit/>
          </a:bodyPr>
          <a:lstStyle/>
          <a:p>
            <a:r>
              <a:rPr lang="en-GB" dirty="0" smtClean="0"/>
              <a:t>Meetings 2017-2018</a:t>
            </a:r>
            <a:br>
              <a:rPr lang="en-GB" dirty="0" smtClean="0"/>
            </a:br>
            <a:r>
              <a:rPr lang="en-GB" sz="2400" dirty="0" smtClean="0"/>
              <a:t>since the AGM 2017</a:t>
            </a:r>
            <a:endParaRPr lang="en-GB" sz="2400" dirty="0"/>
          </a:p>
        </p:txBody>
      </p:sp>
      <p:sp>
        <p:nvSpPr>
          <p:cNvPr id="5" name="Content Placeholder 3"/>
          <p:cNvSpPr txBox="1">
            <a:spLocks/>
          </p:cNvSpPr>
          <p:nvPr/>
        </p:nvSpPr>
        <p:spPr>
          <a:xfrm>
            <a:off x="990600" y="1752600"/>
            <a:ext cx="8077200" cy="4174620"/>
          </a:xfrm>
          <a:prstGeom prst="rect">
            <a:avLst/>
          </a:prstGeom>
        </p:spPr>
        <p:txBody>
          <a:bodyPr/>
          <a:lstStyle>
            <a:lvl1pPr marL="342900" indent="-342900" algn="l" defTabSz="914400" rtl="0" eaLnBrk="1" latinLnBrk="0" hangingPunct="1">
              <a:spcBef>
                <a:spcPct val="20000"/>
              </a:spcBef>
              <a:buClr>
                <a:srgbClr val="FF9933"/>
              </a:buClr>
              <a:buFont typeface="Wingdings" panose="05000000000000000000" pitchFamily="2" charset="2"/>
              <a:buChar char="v"/>
              <a:defRPr sz="3200" kern="1200">
                <a:solidFill>
                  <a:srgbClr val="002A5C"/>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FF9933"/>
              </a:buClr>
              <a:buFont typeface="Wingdings" panose="05000000000000000000" pitchFamily="2" charset="2"/>
              <a:buChar char="v"/>
              <a:defRPr sz="2800" kern="1200">
                <a:solidFill>
                  <a:srgbClr val="002A5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FF9933"/>
              </a:buClr>
              <a:buFont typeface="Wingdings" panose="05000000000000000000" pitchFamily="2" charset="2"/>
              <a:buChar char="v"/>
              <a:defRPr sz="2400" kern="1200">
                <a:solidFill>
                  <a:srgbClr val="002A5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FF9933"/>
              </a:buClr>
              <a:buFont typeface="Wingdings" panose="05000000000000000000" pitchFamily="2" charset="2"/>
              <a:buChar char="v"/>
              <a:defRPr sz="2000" kern="1200">
                <a:solidFill>
                  <a:srgbClr val="002A5C"/>
                </a:solidFill>
                <a:latin typeface="Arial" panose="020B0604020202020204" pitchFamily="34" charset="0"/>
                <a:ea typeface="+mn-ea"/>
                <a:cs typeface="Arial" panose="020B0604020202020204" pitchFamily="34" charset="0"/>
              </a:defRPr>
            </a:lvl4pPr>
            <a:lvl5pPr marL="0" indent="0" algn="r" defTabSz="914400" rtl="0" eaLnBrk="1" latinLnBrk="0" hangingPunct="1">
              <a:spcBef>
                <a:spcPct val="20000"/>
              </a:spcBef>
              <a:buFont typeface="Arial" panose="020B0604020202020204" pitchFamily="34" charset="0"/>
              <a:buNone/>
              <a:defRPr sz="2000" kern="1200" baseline="0">
                <a:solidFill>
                  <a:srgbClr val="002A5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4EA5D9"/>
              </a:buClr>
            </a:pPr>
            <a:r>
              <a:rPr lang="en-GB" sz="2000" b="1" dirty="0" smtClean="0"/>
              <a:t>High </a:t>
            </a:r>
            <a:r>
              <a:rPr lang="en-GB" sz="2000" b="1" dirty="0"/>
              <a:t>Level User </a:t>
            </a:r>
            <a:r>
              <a:rPr lang="en-GB" sz="2000" b="1" dirty="0" smtClean="0"/>
              <a:t>meeting: </a:t>
            </a:r>
            <a:r>
              <a:rPr lang="en-GB" sz="2000" b="1" dirty="0">
                <a:solidFill>
                  <a:srgbClr val="4EA5D9"/>
                </a:solidFill>
              </a:rPr>
              <a:t>3 October 2017, Genoa, Italy</a:t>
            </a:r>
          </a:p>
          <a:p>
            <a:pPr>
              <a:buClr>
                <a:srgbClr val="4EA5D9"/>
              </a:buClr>
            </a:pPr>
            <a:r>
              <a:rPr lang="en-GB" sz="2000" b="1" dirty="0"/>
              <a:t>Engine specific user Groups </a:t>
            </a:r>
            <a:r>
              <a:rPr lang="en-GB" sz="2000" b="1" dirty="0" smtClean="0"/>
              <a:t>meetings: </a:t>
            </a:r>
            <a:r>
              <a:rPr lang="en-GB" sz="2000" b="1" dirty="0">
                <a:solidFill>
                  <a:srgbClr val="4EA5D9"/>
                </a:solidFill>
              </a:rPr>
              <a:t>SGT-A35, LM2500</a:t>
            </a:r>
          </a:p>
          <a:p>
            <a:pPr>
              <a:buClr>
                <a:srgbClr val="4EA5D9"/>
              </a:buClr>
            </a:pPr>
            <a:r>
              <a:rPr lang="en-GB" sz="2000" b="1" dirty="0" smtClean="0"/>
              <a:t>October Workshop: </a:t>
            </a:r>
            <a:r>
              <a:rPr lang="en-GB" sz="2000" b="1" dirty="0">
                <a:solidFill>
                  <a:srgbClr val="4EA5D9"/>
                </a:solidFill>
              </a:rPr>
              <a:t>4-5  October 2017, Genoa, Italy</a:t>
            </a:r>
          </a:p>
          <a:p>
            <a:pPr>
              <a:buClr>
                <a:srgbClr val="4EA5D9"/>
              </a:buClr>
            </a:pPr>
            <a:r>
              <a:rPr lang="en-GB" sz="2000" b="1" dirty="0"/>
              <a:t>IGTC-18 CAB meetings: </a:t>
            </a:r>
            <a:r>
              <a:rPr lang="en-GB" sz="2000" b="1" dirty="0">
                <a:solidFill>
                  <a:srgbClr val="4EA5D9"/>
                </a:solidFill>
              </a:rPr>
              <a:t>4 October and 24 January 2018, Brussels, Belgium</a:t>
            </a:r>
          </a:p>
          <a:p>
            <a:pPr>
              <a:buClr>
                <a:srgbClr val="4EA5D9"/>
              </a:buClr>
            </a:pPr>
            <a:r>
              <a:rPr lang="en-GB" sz="2000" b="1" dirty="0" smtClean="0"/>
              <a:t>Board Meetings: </a:t>
            </a:r>
            <a:r>
              <a:rPr lang="en-GB" sz="2000" b="1" dirty="0">
                <a:solidFill>
                  <a:srgbClr val="4EA5D9"/>
                </a:solidFill>
              </a:rPr>
              <a:t>6 July, 24 Oct, 19 Dec, 21 </a:t>
            </a:r>
            <a:r>
              <a:rPr lang="en-GB" sz="2000" b="1" dirty="0" smtClean="0">
                <a:solidFill>
                  <a:srgbClr val="4EA5D9"/>
                </a:solidFill>
              </a:rPr>
              <a:t>February 2018</a:t>
            </a:r>
            <a:endParaRPr lang="en-GB" sz="2000" b="1" dirty="0">
              <a:solidFill>
                <a:srgbClr val="4EA5D9"/>
              </a:solidFill>
            </a:endParaRPr>
          </a:p>
          <a:p>
            <a:pPr>
              <a:buClr>
                <a:srgbClr val="4EA5D9"/>
              </a:buClr>
            </a:pPr>
            <a:r>
              <a:rPr lang="en-GB" sz="2000" b="1" dirty="0" smtClean="0"/>
              <a:t>Project Board &amp; TC Chair meeting: </a:t>
            </a:r>
            <a:r>
              <a:rPr lang="en-GB" sz="2000" b="1" dirty="0">
                <a:solidFill>
                  <a:srgbClr val="4EA5D9"/>
                </a:solidFill>
              </a:rPr>
              <a:t>23 January 2018, Brussels, </a:t>
            </a:r>
            <a:r>
              <a:rPr lang="en-GB" sz="2000" b="1" dirty="0" smtClean="0">
                <a:solidFill>
                  <a:srgbClr val="4EA5D9"/>
                </a:solidFill>
              </a:rPr>
              <a:t>Belgium</a:t>
            </a:r>
          </a:p>
          <a:p>
            <a:pPr>
              <a:buClr>
                <a:srgbClr val="4EA5D9"/>
              </a:buClr>
            </a:pPr>
            <a:r>
              <a:rPr lang="en-GB" sz="2000" b="1" dirty="0" smtClean="0"/>
              <a:t>Individual </a:t>
            </a:r>
            <a:r>
              <a:rPr lang="en-GB" sz="2000" b="1" dirty="0"/>
              <a:t>project </a:t>
            </a:r>
            <a:r>
              <a:rPr lang="en-GB" sz="2000" b="1" dirty="0" smtClean="0"/>
              <a:t>meetings: </a:t>
            </a:r>
            <a:r>
              <a:rPr lang="en-GB" sz="2000" b="1" dirty="0">
                <a:solidFill>
                  <a:srgbClr val="4EA5D9"/>
                </a:solidFill>
              </a:rPr>
              <a:t>Air </a:t>
            </a:r>
            <a:r>
              <a:rPr lang="en-GB" sz="2000" b="1" dirty="0" smtClean="0">
                <a:solidFill>
                  <a:srgbClr val="4EA5D9"/>
                </a:solidFill>
              </a:rPr>
              <a:t>Filtration</a:t>
            </a:r>
            <a:r>
              <a:rPr lang="en-GB" sz="2000" b="1" dirty="0">
                <a:solidFill>
                  <a:srgbClr val="4EA5D9"/>
                </a:solidFill>
              </a:rPr>
              <a:t>, MGT, </a:t>
            </a:r>
            <a:r>
              <a:rPr lang="en-GB" sz="2000" b="1" dirty="0" err="1" smtClean="0">
                <a:solidFill>
                  <a:srgbClr val="4EA5D9"/>
                </a:solidFill>
              </a:rPr>
              <a:t>OMSoP</a:t>
            </a:r>
            <a:r>
              <a:rPr lang="en-GB" sz="2000" b="1" dirty="0">
                <a:solidFill>
                  <a:srgbClr val="4EA5D9"/>
                </a:solidFill>
              </a:rPr>
              <a:t>, </a:t>
            </a:r>
            <a:r>
              <a:rPr lang="en-GB" sz="2000" b="1" dirty="0" smtClean="0">
                <a:solidFill>
                  <a:srgbClr val="4EA5D9"/>
                </a:solidFill>
              </a:rPr>
              <a:t>Bearing project, Hot Corrosion</a:t>
            </a:r>
          </a:p>
          <a:p>
            <a:pPr>
              <a:buClr>
                <a:srgbClr val="4EA5D9"/>
              </a:buClr>
            </a:pPr>
            <a:r>
              <a:rPr lang="en-GB" sz="2000" b="1" dirty="0"/>
              <a:t>External Cooperation </a:t>
            </a:r>
            <a:r>
              <a:rPr lang="en-GB" sz="2000" b="1" dirty="0" smtClean="0"/>
              <a:t>Conferences: </a:t>
            </a:r>
            <a:r>
              <a:rPr lang="en-GB" sz="2000" b="1" dirty="0" err="1" smtClean="0">
                <a:solidFill>
                  <a:srgbClr val="4EA5D9"/>
                </a:solidFill>
              </a:rPr>
              <a:t>NexTurbine</a:t>
            </a:r>
            <a:r>
              <a:rPr lang="en-GB" sz="2000" b="1" dirty="0">
                <a:solidFill>
                  <a:srgbClr val="4EA5D9"/>
                </a:solidFill>
              </a:rPr>
              <a:t>, China; </a:t>
            </a:r>
            <a:r>
              <a:rPr lang="en-GB" sz="2000" b="1" dirty="0" smtClean="0">
                <a:solidFill>
                  <a:srgbClr val="4EA5D9"/>
                </a:solidFill>
              </a:rPr>
              <a:t>   ASME </a:t>
            </a:r>
            <a:r>
              <a:rPr lang="en-GB" sz="2000" b="1" dirty="0">
                <a:solidFill>
                  <a:srgbClr val="4EA5D9"/>
                </a:solidFill>
              </a:rPr>
              <a:t>IGTI, US; </a:t>
            </a:r>
            <a:r>
              <a:rPr lang="en-GB" sz="2000" b="1" dirty="0" smtClean="0">
                <a:solidFill>
                  <a:srgbClr val="4EA5D9"/>
                </a:solidFill>
              </a:rPr>
              <a:t>ME Rotating </a:t>
            </a:r>
            <a:r>
              <a:rPr lang="en-GB" sz="2000" b="1" dirty="0">
                <a:solidFill>
                  <a:srgbClr val="4EA5D9"/>
                </a:solidFill>
              </a:rPr>
              <a:t>Equipment Conference, </a:t>
            </a:r>
            <a:r>
              <a:rPr lang="en-GB" sz="2000" b="1" dirty="0" smtClean="0">
                <a:solidFill>
                  <a:srgbClr val="4EA5D9"/>
                </a:solidFill>
              </a:rPr>
              <a:t>Dubai; AIGT, Canada</a:t>
            </a:r>
            <a:endParaRPr lang="en-GB" sz="2000" b="1" dirty="0">
              <a:solidFill>
                <a:srgbClr val="4EA5D9"/>
              </a:solidFill>
            </a:endParaRPr>
          </a:p>
          <a:p>
            <a:pPr>
              <a:buClr>
                <a:srgbClr val="4EA5D9"/>
              </a:buClr>
            </a:pPr>
            <a:endParaRPr lang="en-GB" sz="2000" b="1" dirty="0">
              <a:solidFill>
                <a:srgbClr val="4EA5D9"/>
              </a:solidFill>
            </a:endParaRPr>
          </a:p>
        </p:txBody>
      </p:sp>
      <p:pic>
        <p:nvPicPr>
          <p:cNvPr id="6" name="Picture 2" descr="C:\Users\Noora\Desktop\Ans_ETN_296_05ott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7342" y="427348"/>
            <a:ext cx="171273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8702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C12D94-30F6-44A3-86BB-22F78514B9F0}" type="slidenum">
              <a:rPr lang="en-GB" smtClean="0">
                <a:solidFill>
                  <a:prstClr val="white"/>
                </a:solidFill>
              </a:rPr>
              <a:pPr/>
              <a:t>21</a:t>
            </a:fld>
            <a:endParaRPr lang="en-GB" dirty="0">
              <a:solidFill>
                <a:prstClr val="white"/>
              </a:solidFill>
            </a:endParaRPr>
          </a:p>
        </p:txBody>
      </p:sp>
      <p:sp>
        <p:nvSpPr>
          <p:cNvPr id="2" name="Title 1"/>
          <p:cNvSpPr>
            <a:spLocks noGrp="1"/>
          </p:cNvSpPr>
          <p:nvPr>
            <p:ph type="title"/>
          </p:nvPr>
        </p:nvSpPr>
        <p:spPr/>
        <p:txBody>
          <a:bodyPr vert="horz" lIns="91440" tIns="45720" rIns="91440" bIns="45720" rtlCol="0" anchor="ctr">
            <a:normAutofit fontScale="90000"/>
          </a:bodyPr>
          <a:lstStyle/>
          <a:p>
            <a:pPr defTabSz="457200"/>
            <a:r>
              <a:rPr lang="es-ES" sz="3600" kern="1200" dirty="0" smtClean="0">
                <a:solidFill>
                  <a:srgbClr val="002A5C"/>
                </a:solidFill>
                <a:latin typeface="Arial Bold"/>
                <a:cs typeface="Arial Bold"/>
              </a:rPr>
              <a:t>High </a:t>
            </a:r>
            <a:r>
              <a:rPr lang="es-ES" sz="3600" kern="1200" dirty="0" err="1" smtClean="0">
                <a:solidFill>
                  <a:srgbClr val="002A5C"/>
                </a:solidFill>
                <a:latin typeface="Arial Bold"/>
                <a:cs typeface="Arial Bold"/>
              </a:rPr>
              <a:t>Level</a:t>
            </a:r>
            <a:r>
              <a:rPr lang="es-ES" sz="3600" kern="1200" dirty="0" smtClean="0">
                <a:solidFill>
                  <a:srgbClr val="002A5C"/>
                </a:solidFill>
                <a:latin typeface="Arial Bold"/>
                <a:cs typeface="Arial Bold"/>
              </a:rPr>
              <a:t> </a:t>
            </a:r>
            <a:r>
              <a:rPr lang="es-ES" sz="3600" kern="1200" dirty="0" err="1" smtClean="0">
                <a:solidFill>
                  <a:srgbClr val="002A5C"/>
                </a:solidFill>
                <a:latin typeface="Arial Bold"/>
                <a:cs typeface="Arial Bold"/>
              </a:rPr>
              <a:t>User</a:t>
            </a:r>
            <a:r>
              <a:rPr lang="es-ES" sz="3600" kern="1200" dirty="0" smtClean="0">
                <a:solidFill>
                  <a:srgbClr val="002A5C"/>
                </a:solidFill>
                <a:latin typeface="Arial Bold"/>
                <a:cs typeface="Arial Bold"/>
              </a:rPr>
              <a:t> Meetings</a:t>
            </a:r>
            <a:br>
              <a:rPr lang="es-ES" sz="3600" kern="1200" dirty="0" smtClean="0">
                <a:solidFill>
                  <a:srgbClr val="002A5C"/>
                </a:solidFill>
                <a:latin typeface="Arial Bold"/>
                <a:cs typeface="Arial Bold"/>
              </a:rPr>
            </a:br>
            <a:r>
              <a:rPr lang="es-ES" sz="3600" kern="1200" dirty="0">
                <a:solidFill>
                  <a:srgbClr val="002A5C"/>
                </a:solidFill>
                <a:latin typeface="Arial Bold"/>
                <a:cs typeface="Arial Bold"/>
              </a:rPr>
              <a:t>	</a:t>
            </a:r>
            <a:r>
              <a:rPr lang="es-ES" sz="2700" dirty="0">
                <a:latin typeface="Arial Bold"/>
                <a:cs typeface="Arial Bold"/>
              </a:rPr>
              <a:t> 3 </a:t>
            </a:r>
            <a:r>
              <a:rPr lang="es-ES" sz="2700" dirty="0" err="1" smtClean="0">
                <a:latin typeface="Arial Bold"/>
                <a:cs typeface="Arial Bold"/>
              </a:rPr>
              <a:t>October</a:t>
            </a:r>
            <a:r>
              <a:rPr lang="es-ES" sz="2700" dirty="0" smtClean="0">
                <a:latin typeface="Arial Bold"/>
                <a:cs typeface="Arial Bold"/>
              </a:rPr>
              <a:t> 2017, </a:t>
            </a:r>
            <a:r>
              <a:rPr lang="es-ES" sz="2700" dirty="0" err="1">
                <a:latin typeface="Arial Bold"/>
                <a:cs typeface="Arial Bold"/>
              </a:rPr>
              <a:t>University</a:t>
            </a:r>
            <a:r>
              <a:rPr lang="es-ES" sz="2700" dirty="0">
                <a:latin typeface="Arial Bold"/>
                <a:cs typeface="Arial Bold"/>
              </a:rPr>
              <a:t> of </a:t>
            </a:r>
            <a:r>
              <a:rPr lang="es-ES" sz="2700" dirty="0" err="1">
                <a:latin typeface="Arial Bold"/>
                <a:cs typeface="Arial Bold"/>
              </a:rPr>
              <a:t>Genoa</a:t>
            </a:r>
            <a:endParaRPr lang="en-GB" sz="3600" kern="1200" dirty="0">
              <a:solidFill>
                <a:srgbClr val="002A5C"/>
              </a:solidFill>
              <a:latin typeface="Arial Bold"/>
              <a:cs typeface="Arial Bold"/>
            </a:endParaRPr>
          </a:p>
        </p:txBody>
      </p:sp>
      <p:sp>
        <p:nvSpPr>
          <p:cNvPr id="3" name="Content Placeholder 2"/>
          <p:cNvSpPr>
            <a:spLocks noGrp="1"/>
          </p:cNvSpPr>
          <p:nvPr>
            <p:ph idx="1"/>
          </p:nvPr>
        </p:nvSpPr>
        <p:spPr/>
        <p:txBody>
          <a:bodyPr/>
          <a:lstStyle/>
          <a:p>
            <a:pPr marL="0" indent="0">
              <a:buNone/>
            </a:pPr>
            <a:r>
              <a:rPr lang="sv-SE" sz="2200" b="1" dirty="0" smtClean="0"/>
              <a:t>Yearly strategic meeting for </a:t>
            </a:r>
          </a:p>
          <a:p>
            <a:pPr marL="0" indent="0">
              <a:buNone/>
            </a:pPr>
            <a:r>
              <a:rPr lang="sv-SE" sz="2200" b="1" dirty="0" smtClean="0"/>
              <a:t>coordination of priorities </a:t>
            </a:r>
          </a:p>
          <a:p>
            <a:pPr marL="0" indent="0">
              <a:buNone/>
            </a:pPr>
            <a:r>
              <a:rPr lang="sv-SE" sz="2200" b="1" dirty="0" smtClean="0"/>
              <a:t>and to review progress</a:t>
            </a:r>
          </a:p>
          <a:p>
            <a:pPr marL="0" indent="0">
              <a:buNone/>
            </a:pPr>
            <a:endParaRPr lang="sv-SE" sz="1400" b="1" dirty="0" smtClean="0"/>
          </a:p>
          <a:p>
            <a:pPr marL="0" indent="0">
              <a:buNone/>
            </a:pPr>
            <a:endParaRPr lang="sv-SE" sz="1400" b="1" dirty="0" smtClean="0"/>
          </a:p>
          <a:p>
            <a:pPr marL="0" indent="0">
              <a:buNone/>
            </a:pPr>
            <a:r>
              <a:rPr lang="sv-SE" sz="2200" b="1" dirty="0"/>
              <a:t>Discussions</a:t>
            </a:r>
            <a:endParaRPr lang="en-GB" sz="400" b="1" kern="1200" dirty="0">
              <a:solidFill>
                <a:srgbClr val="00295C"/>
              </a:solidFill>
              <a:latin typeface="Calibri"/>
              <a:cs typeface="Arial" panose="020B0604020202020204" pitchFamily="34" charset="0"/>
            </a:endParaRPr>
          </a:p>
          <a:p>
            <a:pPr lvl="0" eaLnBrk="1" fontAlgn="auto" hangingPunct="1">
              <a:spcAft>
                <a:spcPts val="0"/>
              </a:spcAft>
              <a:buClr>
                <a:srgbClr val="FF9933"/>
              </a:buClr>
            </a:pPr>
            <a:r>
              <a:rPr lang="en-GB" sz="2000" dirty="0" smtClean="0"/>
              <a:t>Topics </a:t>
            </a:r>
            <a:r>
              <a:rPr lang="en-GB" sz="2000" kern="1200" dirty="0" smtClean="0">
                <a:latin typeface="Arial" panose="020B0604020202020204" pitchFamily="34" charset="0"/>
                <a:cs typeface="Arial" panose="020B0604020202020204" pitchFamily="34" charset="0"/>
              </a:rPr>
              <a:t>of </a:t>
            </a:r>
            <a:r>
              <a:rPr lang="en-GB" sz="2000" kern="1200" dirty="0">
                <a:latin typeface="Arial" panose="020B0604020202020204" pitchFamily="34" charset="0"/>
                <a:cs typeface="Arial" panose="020B0604020202020204" pitchFamily="34" charset="0"/>
              </a:rPr>
              <a:t>strategic importance</a:t>
            </a:r>
          </a:p>
          <a:p>
            <a:pPr lvl="1" eaLnBrk="1" fontAlgn="auto" hangingPunct="1">
              <a:spcAft>
                <a:spcPts val="0"/>
              </a:spcAft>
              <a:buClr>
                <a:srgbClr val="FF9933"/>
              </a:buClr>
              <a:buFont typeface="Arial" panose="020B0604020202020204" pitchFamily="34" charset="0"/>
              <a:buChar char="•"/>
            </a:pPr>
            <a:r>
              <a:rPr lang="sv-SE" sz="1800" kern="1200" dirty="0">
                <a:latin typeface="Arial" panose="020B0604020202020204" pitchFamily="34" charset="0"/>
                <a:ea typeface="+mn-ea"/>
                <a:cs typeface="Arial" panose="020B0604020202020204" pitchFamily="34" charset="0"/>
              </a:rPr>
              <a:t>Operational </a:t>
            </a:r>
            <a:r>
              <a:rPr lang="sv-SE" sz="1800" kern="1200" dirty="0" smtClean="0">
                <a:latin typeface="Arial" panose="020B0604020202020204" pitchFamily="34" charset="0"/>
                <a:ea typeface="+mn-ea"/>
                <a:cs typeface="Arial" panose="020B0604020202020204" pitchFamily="34" charset="0"/>
              </a:rPr>
              <a:t>issues and needs </a:t>
            </a:r>
            <a:r>
              <a:rPr lang="sv-SE" sz="1800" kern="1200" dirty="0">
                <a:latin typeface="Arial" panose="020B0604020202020204" pitchFamily="34" charset="0"/>
                <a:ea typeface="+mn-ea"/>
                <a:cs typeface="Arial" panose="020B0604020202020204" pitchFamily="34" charset="0"/>
              </a:rPr>
              <a:t>for the current fleets  </a:t>
            </a:r>
          </a:p>
          <a:p>
            <a:pPr lvl="1" eaLnBrk="1" fontAlgn="auto" hangingPunct="1">
              <a:spcAft>
                <a:spcPts val="0"/>
              </a:spcAft>
              <a:buClr>
                <a:srgbClr val="FF9933"/>
              </a:buClr>
              <a:buFont typeface="Arial" panose="020B0604020202020204" pitchFamily="34" charset="0"/>
              <a:buChar char="•"/>
            </a:pPr>
            <a:r>
              <a:rPr lang="en-GB" sz="1800" kern="1200" dirty="0">
                <a:latin typeface="Arial" panose="020B0604020202020204" pitchFamily="34" charset="0"/>
                <a:ea typeface="+mn-ea"/>
                <a:cs typeface="Arial" panose="020B0604020202020204" pitchFamily="34" charset="0"/>
              </a:rPr>
              <a:t>requirements for the next generation GT fleets</a:t>
            </a:r>
          </a:p>
          <a:p>
            <a:pPr lvl="1" eaLnBrk="1" fontAlgn="auto" hangingPunct="1">
              <a:spcAft>
                <a:spcPts val="0"/>
              </a:spcAft>
              <a:buClr>
                <a:srgbClr val="FF9933"/>
              </a:buClr>
            </a:pPr>
            <a:endParaRPr lang="sv-SE" sz="600" kern="1200" dirty="0">
              <a:latin typeface="Calibri"/>
              <a:ea typeface="+mn-ea"/>
              <a:cs typeface="Arial" panose="020B0604020202020204" pitchFamily="34" charset="0"/>
            </a:endParaRPr>
          </a:p>
          <a:p>
            <a:pPr lvl="0" eaLnBrk="1" fontAlgn="auto" hangingPunct="1">
              <a:spcAft>
                <a:spcPts val="0"/>
              </a:spcAft>
              <a:buClr>
                <a:srgbClr val="FF9933"/>
              </a:buClr>
            </a:pPr>
            <a:r>
              <a:rPr lang="sv-SE" sz="2000" dirty="0"/>
              <a:t>S</a:t>
            </a:r>
            <a:r>
              <a:rPr lang="sv-SE" sz="2000" kern="1200" dirty="0" smtClean="0">
                <a:latin typeface="Arial" panose="020B0604020202020204" pitchFamily="34" charset="0"/>
                <a:cs typeface="Arial" panose="020B0604020202020204" pitchFamily="34" charset="0"/>
              </a:rPr>
              <a:t>trategy </a:t>
            </a:r>
            <a:r>
              <a:rPr lang="sv-SE" sz="2000" kern="1200" dirty="0">
                <a:latin typeface="Arial" panose="020B0604020202020204" pitchFamily="34" charset="0"/>
                <a:cs typeface="Arial" panose="020B0604020202020204" pitchFamily="34" charset="0"/>
              </a:rPr>
              <a:t>to </a:t>
            </a:r>
            <a:r>
              <a:rPr lang="sv-SE" sz="2000" kern="1200" dirty="0" smtClean="0">
                <a:latin typeface="Arial" panose="020B0604020202020204" pitchFamily="34" charset="0"/>
                <a:cs typeface="Arial" panose="020B0604020202020204" pitchFamily="34" charset="0"/>
              </a:rPr>
              <a:t>address </a:t>
            </a:r>
            <a:r>
              <a:rPr lang="sv-SE" sz="2000" kern="1200" dirty="0">
                <a:latin typeface="Arial" panose="020B0604020202020204" pitchFamily="34" charset="0"/>
                <a:cs typeface="Arial" panose="020B0604020202020204" pitchFamily="34" charset="0"/>
              </a:rPr>
              <a:t>issues of common </a:t>
            </a:r>
            <a:r>
              <a:rPr lang="sv-SE" sz="2000" kern="1200" dirty="0" smtClean="0">
                <a:latin typeface="Arial" panose="020B0604020202020204" pitchFamily="34" charset="0"/>
                <a:cs typeface="Arial" panose="020B0604020202020204" pitchFamily="34" charset="0"/>
              </a:rPr>
              <a:t>interest and focus on the most relevant engines for the ETN user community</a:t>
            </a:r>
            <a:endParaRPr lang="en-GB" sz="600" dirty="0" smtClean="0">
              <a:solidFill>
                <a:srgbClr val="002060"/>
              </a:solidFill>
            </a:endParaRPr>
          </a:p>
        </p:txBody>
      </p:sp>
      <p:pic>
        <p:nvPicPr>
          <p:cNvPr id="3074" name="Picture 2" descr="\\ETN-NAS-SERVER\all ETN docs\ETN\10 IGTC\IGTC 14\12 HLUM and Dinner Debate\HLU Meeting\Photos\photo 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813" r="16608" b="28619"/>
          <a:stretch/>
        </p:blipFill>
        <p:spPr bwMode="auto">
          <a:xfrm>
            <a:off x="5410200" y="2057400"/>
            <a:ext cx="3367979" cy="1555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7144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C12D94-30F6-44A3-86BB-22F78514B9F0}" type="slidenum">
              <a:rPr lang="en-GB" smtClean="0">
                <a:solidFill>
                  <a:prstClr val="white"/>
                </a:solidFill>
              </a:rPr>
              <a:pPr/>
              <a:t>22</a:t>
            </a:fld>
            <a:endParaRPr lang="en-GB" dirty="0">
              <a:solidFill>
                <a:prstClr val="white"/>
              </a:solidFill>
            </a:endParaRPr>
          </a:p>
        </p:txBody>
      </p:sp>
      <p:sp>
        <p:nvSpPr>
          <p:cNvPr id="2" name="Title 1"/>
          <p:cNvSpPr>
            <a:spLocks noGrp="1"/>
          </p:cNvSpPr>
          <p:nvPr>
            <p:ph type="title"/>
          </p:nvPr>
        </p:nvSpPr>
        <p:spPr/>
        <p:txBody>
          <a:bodyPr vert="horz" lIns="91440" tIns="45720" rIns="91440" bIns="45720" rtlCol="0" anchor="ctr">
            <a:normAutofit/>
          </a:bodyPr>
          <a:lstStyle/>
          <a:p>
            <a:pPr defTabSz="457200" eaLnBrk="1" hangingPunct="1"/>
            <a:r>
              <a:rPr lang="sv-SE" sz="4000" dirty="0">
                <a:solidFill>
                  <a:srgbClr val="002060"/>
                </a:solidFill>
              </a:rPr>
              <a:t>Engine-specific </a:t>
            </a:r>
            <a:r>
              <a:rPr lang="sv-SE" sz="4000" dirty="0" smtClean="0">
                <a:solidFill>
                  <a:srgbClr val="002060"/>
                </a:solidFill>
              </a:rPr>
              <a:t>User Groups</a:t>
            </a:r>
            <a:endParaRPr lang="en-GB" sz="3600" kern="1200" dirty="0">
              <a:solidFill>
                <a:srgbClr val="002A5C"/>
              </a:solidFill>
              <a:latin typeface="Arial Bold"/>
              <a:cs typeface="Arial Bold"/>
            </a:endParaRPr>
          </a:p>
        </p:txBody>
      </p:sp>
      <p:sp>
        <p:nvSpPr>
          <p:cNvPr id="3" name="Content Placeholder 2"/>
          <p:cNvSpPr>
            <a:spLocks noGrp="1"/>
          </p:cNvSpPr>
          <p:nvPr>
            <p:ph idx="1"/>
          </p:nvPr>
        </p:nvSpPr>
        <p:spPr/>
        <p:txBody>
          <a:bodyPr/>
          <a:lstStyle/>
          <a:p>
            <a:pPr marL="0" indent="0">
              <a:buNone/>
            </a:pPr>
            <a:r>
              <a:rPr lang="sv-SE" sz="2200" b="1" dirty="0" smtClean="0"/>
              <a:t>Objectives: </a:t>
            </a:r>
            <a:endParaRPr lang="sv-SE" sz="2200" b="1" dirty="0"/>
          </a:p>
          <a:p>
            <a:pPr>
              <a:buFont typeface="Wingdings" panose="05000000000000000000" pitchFamily="2" charset="2"/>
              <a:buChar char="§"/>
            </a:pPr>
            <a:endParaRPr lang="en-GB" sz="400" dirty="0">
              <a:solidFill>
                <a:srgbClr val="002060"/>
              </a:solidFill>
            </a:endParaRPr>
          </a:p>
          <a:p>
            <a:pPr>
              <a:buClr>
                <a:schemeClr val="accent1"/>
              </a:buClr>
            </a:pPr>
            <a:r>
              <a:rPr lang="sv-SE" sz="2000" dirty="0" smtClean="0"/>
              <a:t>Collect and select </a:t>
            </a:r>
            <a:r>
              <a:rPr lang="sv-SE" sz="2000" dirty="0"/>
              <a:t>the most critical technical </a:t>
            </a:r>
            <a:r>
              <a:rPr lang="sv-SE" sz="2000" dirty="0" smtClean="0"/>
              <a:t>issues</a:t>
            </a:r>
          </a:p>
          <a:p>
            <a:pPr>
              <a:buClr>
                <a:schemeClr val="accent1"/>
              </a:buClr>
            </a:pPr>
            <a:endParaRPr lang="sv-SE" sz="600" dirty="0"/>
          </a:p>
          <a:p>
            <a:pPr>
              <a:buClr>
                <a:schemeClr val="accent1"/>
              </a:buClr>
            </a:pPr>
            <a:r>
              <a:rPr lang="sv-SE" sz="2000" dirty="0" smtClean="0"/>
              <a:t>Exchange experiences among the users</a:t>
            </a:r>
          </a:p>
          <a:p>
            <a:pPr>
              <a:buClr>
                <a:schemeClr val="accent1"/>
              </a:buClr>
            </a:pPr>
            <a:endParaRPr lang="sv-SE" sz="600" dirty="0" smtClean="0"/>
          </a:p>
          <a:p>
            <a:pPr>
              <a:buClr>
                <a:schemeClr val="accent1"/>
              </a:buClr>
            </a:pPr>
            <a:r>
              <a:rPr lang="sv-SE" sz="2000" dirty="0" smtClean="0"/>
              <a:t>Trigger dedicated responses from OEM’s, ISP’s and R&amp;D community</a:t>
            </a:r>
          </a:p>
          <a:p>
            <a:pPr>
              <a:buClr>
                <a:schemeClr val="accent1"/>
              </a:buClr>
            </a:pPr>
            <a:endParaRPr lang="en-GB" sz="600" dirty="0" smtClean="0"/>
          </a:p>
          <a:p>
            <a:pPr>
              <a:buClr>
                <a:schemeClr val="accent1"/>
              </a:buClr>
            </a:pPr>
            <a:r>
              <a:rPr lang="en-GB" sz="2000" dirty="0" smtClean="0"/>
              <a:t>Identify </a:t>
            </a:r>
            <a:r>
              <a:rPr lang="en-GB" sz="2000" dirty="0"/>
              <a:t>generic issues </a:t>
            </a:r>
            <a:r>
              <a:rPr lang="en-GB" sz="2000" dirty="0" smtClean="0"/>
              <a:t>to be discussed in technical </a:t>
            </a:r>
            <a:r>
              <a:rPr lang="en-GB" sz="2000" dirty="0"/>
              <a:t>c</a:t>
            </a:r>
            <a:r>
              <a:rPr lang="en-GB" sz="2000" dirty="0" smtClean="0"/>
              <a:t>ommittees to follow up on and explore </a:t>
            </a:r>
            <a:r>
              <a:rPr lang="en-GB" sz="2000" dirty="0"/>
              <a:t>potential </a:t>
            </a:r>
            <a:r>
              <a:rPr lang="en-GB" sz="2000" dirty="0" smtClean="0"/>
              <a:t>solutions</a:t>
            </a:r>
          </a:p>
          <a:p>
            <a:pPr>
              <a:buClr>
                <a:schemeClr val="accent1"/>
              </a:buClr>
            </a:pPr>
            <a:endParaRPr lang="en-GB" sz="600" dirty="0"/>
          </a:p>
          <a:p>
            <a:pPr>
              <a:buClr>
                <a:schemeClr val="accent1"/>
              </a:buClr>
            </a:pPr>
            <a:r>
              <a:rPr lang="en-GB" sz="2000" dirty="0" smtClean="0"/>
              <a:t>Explore </a:t>
            </a:r>
            <a:r>
              <a:rPr lang="en-GB" sz="2000" dirty="0"/>
              <a:t>opportunities </a:t>
            </a:r>
            <a:r>
              <a:rPr lang="en-GB" sz="2000" dirty="0" smtClean="0"/>
              <a:t>for standardisation and best practise</a:t>
            </a:r>
          </a:p>
          <a:p>
            <a:pPr>
              <a:buClr>
                <a:schemeClr val="accent1"/>
              </a:buClr>
            </a:pPr>
            <a:endParaRPr lang="sv-SE" sz="600" dirty="0"/>
          </a:p>
          <a:p>
            <a:pPr>
              <a:buClr>
                <a:schemeClr val="accent1"/>
              </a:buClr>
            </a:pPr>
            <a:r>
              <a:rPr lang="en-GB" sz="2000" dirty="0"/>
              <a:t>Define potential needs for educational </a:t>
            </a:r>
            <a:r>
              <a:rPr lang="en-GB" sz="2000" dirty="0" smtClean="0"/>
              <a:t>courses</a:t>
            </a:r>
            <a:endParaRPr lang="en-GB" sz="2000" dirty="0"/>
          </a:p>
          <a:p>
            <a:pPr>
              <a:buFont typeface="Wingdings" panose="05000000000000000000" pitchFamily="2" charset="2"/>
              <a:buChar char="§"/>
            </a:pPr>
            <a:endParaRPr lang="sv-SE" sz="2000" dirty="0">
              <a:solidFill>
                <a:schemeClr val="tx2"/>
              </a:solidFill>
            </a:endParaRPr>
          </a:p>
        </p:txBody>
      </p:sp>
    </p:spTree>
    <p:extLst>
      <p:ext uri="{BB962C8B-B14F-4D97-AF65-F5344CB8AC3E}">
        <p14:creationId xmlns:p14="http://schemas.microsoft.com/office/powerpoint/2010/main" val="702282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User Group Meetings</a:t>
            </a:r>
            <a:endParaRPr lang="en-GB" dirty="0"/>
          </a:p>
        </p:txBody>
      </p:sp>
      <p:sp>
        <p:nvSpPr>
          <p:cNvPr id="6" name="Slide Number Placeholder 5"/>
          <p:cNvSpPr>
            <a:spLocks noGrp="1"/>
          </p:cNvSpPr>
          <p:nvPr>
            <p:ph type="sldNum" sz="quarter" idx="12"/>
          </p:nvPr>
        </p:nvSpPr>
        <p:spPr/>
        <p:txBody>
          <a:bodyPr/>
          <a:lstStyle/>
          <a:p>
            <a:fld id="{2066355A-084C-D24E-9AD2-7E4FC41EA627}" type="slidenum">
              <a:rPr lang="en-US" smtClean="0">
                <a:solidFill>
                  <a:srgbClr val="244F82"/>
                </a:solidFill>
              </a:rPr>
              <a:pPr/>
              <a:t>23</a:t>
            </a:fld>
            <a:endParaRPr lang="en-US" dirty="0">
              <a:solidFill>
                <a:srgbClr val="244F82"/>
              </a:solidFill>
            </a:endParaRPr>
          </a:p>
        </p:txBody>
      </p:sp>
      <p:pic>
        <p:nvPicPr>
          <p:cNvPr id="1029"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20837" y="4345710"/>
            <a:ext cx="2880000" cy="981776"/>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3022" y="1573790"/>
            <a:ext cx="2891177" cy="96621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 1"/>
          <p:cNvGraphicFramePr/>
          <p:nvPr>
            <p:extLst>
              <p:ext uri="{D42A27DB-BD31-4B8C-83A1-F6EECF244321}">
                <p14:modId xmlns:p14="http://schemas.microsoft.com/office/powerpoint/2010/main" val="1525569543"/>
              </p:ext>
            </p:extLst>
          </p:nvPr>
        </p:nvGraphicFramePr>
        <p:xfrm>
          <a:off x="3260436" y="997527"/>
          <a:ext cx="5426364" cy="22906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6" name="Diagram 45"/>
          <p:cNvGraphicFramePr/>
          <p:nvPr>
            <p:extLst>
              <p:ext uri="{D42A27DB-BD31-4B8C-83A1-F6EECF244321}">
                <p14:modId xmlns:p14="http://schemas.microsoft.com/office/powerpoint/2010/main" val="2412682229"/>
              </p:ext>
            </p:extLst>
          </p:nvPr>
        </p:nvGraphicFramePr>
        <p:xfrm>
          <a:off x="230810" y="3726874"/>
          <a:ext cx="5786777" cy="229061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9" name="TextBox 48"/>
          <p:cNvSpPr txBox="1"/>
          <p:nvPr/>
        </p:nvSpPr>
        <p:spPr>
          <a:xfrm>
            <a:off x="230809" y="2540000"/>
            <a:ext cx="2893390" cy="523220"/>
          </a:xfrm>
          <a:prstGeom prst="rect">
            <a:avLst/>
          </a:prstGeom>
          <a:noFill/>
        </p:spPr>
        <p:txBody>
          <a:bodyPr wrap="square" rtlCol="0">
            <a:spAutoFit/>
          </a:bodyPr>
          <a:lstStyle/>
          <a:p>
            <a:pPr algn="ctr" defTabSz="457200"/>
            <a:r>
              <a:rPr lang="en-GB" sz="1400" dirty="0" smtClean="0">
                <a:solidFill>
                  <a:srgbClr val="244F82"/>
                </a:solidFill>
              </a:rPr>
              <a:t>Sitges (Barcelona) Spain, </a:t>
            </a:r>
          </a:p>
          <a:p>
            <a:pPr algn="ctr" defTabSz="457200"/>
            <a:r>
              <a:rPr lang="en-GB" sz="1400" dirty="0" smtClean="0">
                <a:solidFill>
                  <a:srgbClr val="244F82"/>
                </a:solidFill>
              </a:rPr>
              <a:t>26-27 April 2018</a:t>
            </a:r>
            <a:endParaRPr lang="en-GB" sz="1400" dirty="0">
              <a:solidFill>
                <a:srgbClr val="244F82"/>
              </a:solidFill>
            </a:endParaRPr>
          </a:p>
        </p:txBody>
      </p:sp>
      <p:sp>
        <p:nvSpPr>
          <p:cNvPr id="56" name="TextBox 55"/>
          <p:cNvSpPr txBox="1"/>
          <p:nvPr/>
        </p:nvSpPr>
        <p:spPr>
          <a:xfrm>
            <a:off x="6107447" y="5327486"/>
            <a:ext cx="2893390" cy="523220"/>
          </a:xfrm>
          <a:prstGeom prst="rect">
            <a:avLst/>
          </a:prstGeom>
          <a:noFill/>
        </p:spPr>
        <p:txBody>
          <a:bodyPr wrap="square" rtlCol="0">
            <a:spAutoFit/>
          </a:bodyPr>
          <a:lstStyle/>
          <a:p>
            <a:pPr algn="ctr" defTabSz="457200"/>
            <a:r>
              <a:rPr lang="en-GB" sz="1400" dirty="0" smtClean="0">
                <a:solidFill>
                  <a:srgbClr val="244F82"/>
                </a:solidFill>
              </a:rPr>
              <a:t>Berlin, Germany, </a:t>
            </a:r>
          </a:p>
          <a:p>
            <a:pPr algn="ctr" defTabSz="457200"/>
            <a:r>
              <a:rPr lang="en-GB" sz="1400" dirty="0" smtClean="0">
                <a:solidFill>
                  <a:srgbClr val="244F82"/>
                </a:solidFill>
              </a:rPr>
              <a:t>20-21 June 2018</a:t>
            </a:r>
            <a:endParaRPr lang="en-GB" sz="1400" dirty="0">
              <a:solidFill>
                <a:srgbClr val="244F82"/>
              </a:solidFill>
            </a:endParaRPr>
          </a:p>
        </p:txBody>
      </p:sp>
    </p:spTree>
    <p:extLst>
      <p:ext uri="{BB962C8B-B14F-4D97-AF65-F5344CB8AC3E}">
        <p14:creationId xmlns:p14="http://schemas.microsoft.com/office/powerpoint/2010/main" val="21056185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24</a:t>
            </a:fld>
            <a:endParaRPr lang="en-GB" dirty="0">
              <a:solidFill>
                <a:prstClr val="white"/>
              </a:solidFill>
            </a:endParaRPr>
          </a:p>
        </p:txBody>
      </p:sp>
      <p:sp>
        <p:nvSpPr>
          <p:cNvPr id="4" name="Content Placeholder 3"/>
          <p:cNvSpPr>
            <a:spLocks noGrp="1"/>
          </p:cNvSpPr>
          <p:nvPr>
            <p:ph idx="1"/>
          </p:nvPr>
        </p:nvSpPr>
        <p:spPr/>
        <p:txBody>
          <a:bodyPr/>
          <a:lstStyle/>
          <a:p>
            <a:pPr marL="0" lvl="0" indent="0">
              <a:buNone/>
            </a:pPr>
            <a:r>
              <a:rPr lang="es-ES" sz="2000" dirty="0" err="1" smtClean="0"/>
              <a:t>Attendance</a:t>
            </a:r>
            <a:endParaRPr lang="es-ES" sz="2000" dirty="0" smtClean="0"/>
          </a:p>
          <a:p>
            <a:pPr lvl="0">
              <a:buClr>
                <a:schemeClr val="accent1"/>
              </a:buClr>
            </a:pPr>
            <a:r>
              <a:rPr lang="es-ES" sz="2000" dirty="0" smtClean="0"/>
              <a:t>21 </a:t>
            </a:r>
            <a:r>
              <a:rPr lang="es-ES" sz="2000" dirty="0" err="1" smtClean="0"/>
              <a:t>Users</a:t>
            </a:r>
            <a:r>
              <a:rPr lang="es-ES" sz="2000" dirty="0" smtClean="0"/>
              <a:t> </a:t>
            </a:r>
            <a:r>
              <a:rPr lang="es-ES" sz="2000" dirty="0" err="1" smtClean="0"/>
              <a:t>Representatives</a:t>
            </a:r>
            <a:endParaRPr lang="es-ES" sz="2000" dirty="0" smtClean="0"/>
          </a:p>
          <a:p>
            <a:pPr lvl="0">
              <a:buClr>
                <a:schemeClr val="accent1"/>
              </a:buClr>
            </a:pPr>
            <a:r>
              <a:rPr lang="es-ES" sz="2000" dirty="0" smtClean="0"/>
              <a:t>14 </a:t>
            </a:r>
            <a:r>
              <a:rPr lang="es-ES" sz="2000" dirty="0" err="1" smtClean="0"/>
              <a:t>Users</a:t>
            </a:r>
            <a:r>
              <a:rPr lang="es-ES" sz="2000" dirty="0" smtClean="0"/>
              <a:t> </a:t>
            </a:r>
            <a:r>
              <a:rPr lang="es-ES" sz="2000" dirty="0" err="1" smtClean="0"/>
              <a:t>Companies</a:t>
            </a:r>
            <a:endParaRPr lang="es-ES" sz="2000" dirty="0" smtClean="0"/>
          </a:p>
          <a:p>
            <a:pPr lvl="0">
              <a:buClr>
                <a:schemeClr val="accent1"/>
              </a:buClr>
            </a:pPr>
            <a:r>
              <a:rPr lang="es-ES" sz="2000" dirty="0" smtClean="0"/>
              <a:t>RWG</a:t>
            </a:r>
          </a:p>
          <a:p>
            <a:pPr lvl="0">
              <a:buClr>
                <a:schemeClr val="accent1"/>
              </a:buClr>
            </a:pPr>
            <a:r>
              <a:rPr lang="es-ES" sz="2000" dirty="0" smtClean="0"/>
              <a:t>TCT</a:t>
            </a:r>
          </a:p>
          <a:p>
            <a:pPr lvl="0">
              <a:buClr>
                <a:schemeClr val="accent1"/>
              </a:buClr>
            </a:pPr>
            <a:r>
              <a:rPr lang="es-ES" sz="2000" dirty="0" smtClean="0"/>
              <a:t>Siemens</a:t>
            </a:r>
          </a:p>
        </p:txBody>
      </p:sp>
      <p:pic>
        <p:nvPicPr>
          <p:cNvPr id="6" name="Picture 5"/>
          <p:cNvPicPr/>
          <p:nvPr/>
        </p:nvPicPr>
        <p:blipFill rotWithShape="1">
          <a:blip r:embed="rId2">
            <a:extLst>
              <a:ext uri="{28A0092B-C50C-407E-A947-70E740481C1C}">
                <a14:useLocalDpi xmlns:a14="http://schemas.microsoft.com/office/drawing/2010/main" val="0"/>
              </a:ext>
            </a:extLst>
          </a:blip>
          <a:srcRect l="8624" r="16667" b="19539"/>
          <a:stretch/>
        </p:blipFill>
        <p:spPr bwMode="auto">
          <a:xfrm>
            <a:off x="3048000" y="381000"/>
            <a:ext cx="3564255" cy="1290320"/>
          </a:xfrm>
          <a:prstGeom prst="rect">
            <a:avLst/>
          </a:prstGeom>
          <a:noFill/>
          <a:ln>
            <a:noFill/>
          </a:ln>
          <a:effectLst/>
          <a:extLst>
            <a:ext uri="{53640926-AAD7-44D8-BBD7-CCE9431645EC}">
              <a14:shadowObscured xmlns:a14="http://schemas.microsoft.com/office/drawing/2010/main"/>
            </a:ext>
          </a:extLst>
        </p:spPr>
      </p:pic>
      <p:sp>
        <p:nvSpPr>
          <p:cNvPr id="7" name="Content Placeholder 3"/>
          <p:cNvSpPr txBox="1">
            <a:spLocks/>
          </p:cNvSpPr>
          <p:nvPr/>
        </p:nvSpPr>
        <p:spPr>
          <a:xfrm>
            <a:off x="4876800" y="1828800"/>
            <a:ext cx="3962400" cy="4221163"/>
          </a:xfrm>
          <a:prstGeom prst="rect">
            <a:avLst/>
          </a:prstGeom>
        </p:spPr>
        <p:txBody>
          <a:bodyPr/>
          <a:lstStyle>
            <a:lvl1pPr marL="342900" indent="-342900" algn="l" defTabSz="914400" rtl="0" eaLnBrk="1" latinLnBrk="0" hangingPunct="1">
              <a:spcBef>
                <a:spcPct val="20000"/>
              </a:spcBef>
              <a:buClr>
                <a:srgbClr val="FF9933"/>
              </a:buClr>
              <a:buFont typeface="Wingdings" panose="05000000000000000000" pitchFamily="2" charset="2"/>
              <a:buChar char="v"/>
              <a:defRPr sz="3200" kern="1200">
                <a:solidFill>
                  <a:srgbClr val="002A5C"/>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FF9933"/>
              </a:buClr>
              <a:buFont typeface="Wingdings" panose="05000000000000000000" pitchFamily="2" charset="2"/>
              <a:buChar char="v"/>
              <a:defRPr sz="2800" kern="1200">
                <a:solidFill>
                  <a:srgbClr val="002A5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FF9933"/>
              </a:buClr>
              <a:buFont typeface="Wingdings" panose="05000000000000000000" pitchFamily="2" charset="2"/>
              <a:buChar char="v"/>
              <a:defRPr sz="2400" kern="1200">
                <a:solidFill>
                  <a:srgbClr val="002A5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FF9933"/>
              </a:buClr>
              <a:buFont typeface="Wingdings" panose="05000000000000000000" pitchFamily="2" charset="2"/>
              <a:buChar char="v"/>
              <a:defRPr sz="2000" kern="1200">
                <a:solidFill>
                  <a:srgbClr val="002A5C"/>
                </a:solidFill>
                <a:latin typeface="Arial" panose="020B0604020202020204" pitchFamily="34" charset="0"/>
                <a:ea typeface="+mn-ea"/>
                <a:cs typeface="Arial" panose="020B0604020202020204" pitchFamily="34" charset="0"/>
              </a:defRPr>
            </a:lvl4pPr>
            <a:lvl5pPr marL="0" indent="0" algn="r" defTabSz="914400" rtl="0" eaLnBrk="1" latinLnBrk="0" hangingPunct="1">
              <a:spcBef>
                <a:spcPct val="20000"/>
              </a:spcBef>
              <a:buFont typeface="Arial" panose="020B0604020202020204" pitchFamily="34" charset="0"/>
              <a:buNone/>
              <a:defRPr sz="2000" kern="1200" baseline="0">
                <a:solidFill>
                  <a:srgbClr val="002A5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s-ES" sz="2000" dirty="0" smtClean="0"/>
              <a:t>Content </a:t>
            </a:r>
            <a:r>
              <a:rPr lang="es-ES" sz="2000" dirty="0" err="1" smtClean="0"/>
              <a:t>Wise</a:t>
            </a:r>
            <a:endParaRPr lang="es-ES" sz="2000" dirty="0" smtClean="0"/>
          </a:p>
          <a:p>
            <a:pPr>
              <a:buClr>
                <a:schemeClr val="accent1"/>
              </a:buClr>
            </a:pPr>
            <a:r>
              <a:rPr lang="es-ES" sz="2000" dirty="0" smtClean="0"/>
              <a:t>45+ </a:t>
            </a:r>
            <a:r>
              <a:rPr lang="es-ES" sz="2000" dirty="0" err="1" smtClean="0"/>
              <a:t>issues</a:t>
            </a:r>
            <a:r>
              <a:rPr lang="es-ES" sz="2000" dirty="0" smtClean="0"/>
              <a:t> in </a:t>
            </a:r>
            <a:r>
              <a:rPr lang="es-ES" sz="2000" dirty="0" err="1" smtClean="0"/>
              <a:t>database</a:t>
            </a:r>
            <a:endParaRPr lang="es-ES" sz="2000" dirty="0" smtClean="0"/>
          </a:p>
          <a:p>
            <a:pPr>
              <a:buClr>
                <a:schemeClr val="accent1"/>
              </a:buClr>
            </a:pPr>
            <a:r>
              <a:rPr lang="es-ES" sz="2000" dirty="0" err="1" smtClean="0"/>
              <a:t>Answers</a:t>
            </a:r>
            <a:r>
              <a:rPr lang="es-ES" sz="2000" dirty="0" smtClean="0"/>
              <a:t> </a:t>
            </a:r>
            <a:r>
              <a:rPr lang="es-ES" sz="2000" dirty="0" err="1" smtClean="0"/>
              <a:t>from</a:t>
            </a:r>
            <a:r>
              <a:rPr lang="es-ES" sz="2000" dirty="0" smtClean="0"/>
              <a:t> Siemens, TCT and RWG to </a:t>
            </a:r>
            <a:r>
              <a:rPr lang="es-ES" sz="2000" dirty="0" err="1" smtClean="0"/>
              <a:t>the</a:t>
            </a:r>
            <a:r>
              <a:rPr lang="es-ES" sz="2000" dirty="0" smtClean="0"/>
              <a:t> </a:t>
            </a:r>
            <a:r>
              <a:rPr lang="es-ES" sz="2000" dirty="0" err="1" smtClean="0"/>
              <a:t>issues</a:t>
            </a:r>
            <a:endParaRPr lang="es-ES" sz="2000" dirty="0" smtClean="0"/>
          </a:p>
          <a:p>
            <a:pPr>
              <a:buClr>
                <a:schemeClr val="accent1"/>
              </a:buClr>
            </a:pPr>
            <a:r>
              <a:rPr lang="es-ES" sz="2000" dirty="0" smtClean="0"/>
              <a:t>14 </a:t>
            </a:r>
            <a:r>
              <a:rPr lang="es-ES" sz="2000" dirty="0" err="1" smtClean="0"/>
              <a:t>main</a:t>
            </a:r>
            <a:r>
              <a:rPr lang="es-ES" sz="2000" dirty="0" smtClean="0"/>
              <a:t> </a:t>
            </a:r>
            <a:r>
              <a:rPr lang="es-ES" sz="2000" dirty="0" err="1" smtClean="0"/>
              <a:t>issues</a:t>
            </a:r>
            <a:r>
              <a:rPr lang="es-ES" sz="2000" dirty="0" smtClean="0"/>
              <a:t> </a:t>
            </a:r>
            <a:r>
              <a:rPr lang="es-ES" sz="2000" dirty="0" err="1" smtClean="0"/>
              <a:t>discussed</a:t>
            </a:r>
            <a:endParaRPr lang="es-ES" sz="2000" dirty="0" smtClean="0"/>
          </a:p>
          <a:p>
            <a:pPr>
              <a:buClr>
                <a:schemeClr val="accent1"/>
              </a:buClr>
            </a:pPr>
            <a:r>
              <a:rPr lang="es-ES" sz="2000" dirty="0" err="1" smtClean="0"/>
              <a:t>Questions</a:t>
            </a:r>
            <a:r>
              <a:rPr lang="es-ES" sz="2000" dirty="0" smtClean="0"/>
              <a:t> </a:t>
            </a:r>
            <a:r>
              <a:rPr lang="es-ES" sz="2000" dirty="0" err="1" smtClean="0"/>
              <a:t>Users</a:t>
            </a:r>
            <a:r>
              <a:rPr lang="es-ES" sz="2000" dirty="0" smtClean="0"/>
              <a:t> to </a:t>
            </a:r>
            <a:r>
              <a:rPr lang="es-ES" sz="2000" dirty="0" err="1" smtClean="0"/>
              <a:t>Users</a:t>
            </a:r>
            <a:endParaRPr lang="es-ES" sz="2000" dirty="0" smtClean="0"/>
          </a:p>
          <a:p>
            <a:pPr>
              <a:buClr>
                <a:schemeClr val="accent1"/>
              </a:buClr>
            </a:pPr>
            <a:r>
              <a:rPr lang="es-ES" sz="2000" dirty="0" err="1" smtClean="0"/>
              <a:t>Questions</a:t>
            </a:r>
            <a:r>
              <a:rPr lang="es-ES" sz="2000" dirty="0" smtClean="0"/>
              <a:t> to Siemens</a:t>
            </a:r>
          </a:p>
          <a:p>
            <a:pPr>
              <a:buClr>
                <a:schemeClr val="accent1"/>
              </a:buClr>
            </a:pPr>
            <a:r>
              <a:rPr lang="es-ES" sz="2000" dirty="0" err="1" smtClean="0"/>
              <a:t>Questions</a:t>
            </a:r>
            <a:r>
              <a:rPr lang="es-ES" sz="2000" dirty="0" smtClean="0"/>
              <a:t> to RWG &amp; TCT</a:t>
            </a: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51" t="32621" r="2030" b="20404"/>
          <a:stretch/>
        </p:blipFill>
        <p:spPr bwMode="auto">
          <a:xfrm>
            <a:off x="129957" y="4334939"/>
            <a:ext cx="4700170" cy="164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58000" y="381000"/>
            <a:ext cx="1981200" cy="990600"/>
          </a:xfrm>
          <a:prstGeom prst="rect">
            <a:avLst/>
          </a:prstGeom>
        </p:spPr>
        <p:txBody>
          <a:bodyPr vert="horz" wrap="square" lIns="91440" tIns="45720" rIns="91440" bIns="45720" rtlCol="0" anchor="ctr">
            <a:noAutofit/>
          </a:bodyPr>
          <a:lstStyle/>
          <a:p>
            <a:pPr algn="ctr"/>
            <a:r>
              <a:rPr lang="en-GB" sz="3200" b="1" dirty="0" smtClean="0">
                <a:solidFill>
                  <a:srgbClr val="FF0000"/>
                </a:solidFill>
                <a:latin typeface="Arial" panose="020B0604020202020204" pitchFamily="34" charset="0"/>
                <a:cs typeface="Arial" panose="020B0604020202020204" pitchFamily="34" charset="0"/>
              </a:rPr>
              <a:t>Now </a:t>
            </a:r>
          </a:p>
          <a:p>
            <a:pPr algn="ctr"/>
            <a:r>
              <a:rPr lang="en-GB" sz="3200" b="1" dirty="0" smtClean="0">
                <a:solidFill>
                  <a:srgbClr val="FF0000"/>
                </a:solidFill>
                <a:latin typeface="Arial" panose="020B0604020202020204" pitchFamily="34" charset="0"/>
                <a:cs typeface="Arial" panose="020B0604020202020204" pitchFamily="34" charset="0"/>
              </a:rPr>
              <a:t>SGT-A35</a:t>
            </a:r>
          </a:p>
        </p:txBody>
      </p:sp>
    </p:spTree>
    <p:extLst>
      <p:ext uri="{BB962C8B-B14F-4D97-AF65-F5344CB8AC3E}">
        <p14:creationId xmlns:p14="http://schemas.microsoft.com/office/powerpoint/2010/main" val="2099650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25</a:t>
            </a:fld>
            <a:endParaRPr lang="en-GB" dirty="0">
              <a:solidFill>
                <a:prstClr val="white"/>
              </a:solidFill>
            </a:endParaRPr>
          </a:p>
        </p:txBody>
      </p:sp>
      <p:sp>
        <p:nvSpPr>
          <p:cNvPr id="4" name="Content Placeholder 3"/>
          <p:cNvSpPr>
            <a:spLocks noGrp="1"/>
          </p:cNvSpPr>
          <p:nvPr>
            <p:ph idx="4294967295"/>
          </p:nvPr>
        </p:nvSpPr>
        <p:spPr>
          <a:xfrm>
            <a:off x="1118932" y="1752600"/>
            <a:ext cx="4068763" cy="4221163"/>
          </a:xfrm>
          <a:prstGeom prst="rect">
            <a:avLst/>
          </a:prstGeom>
        </p:spPr>
        <p:txBody>
          <a:bodyPr/>
          <a:lstStyle/>
          <a:p>
            <a:pPr marL="0" lvl="0" indent="0">
              <a:buNone/>
            </a:pPr>
            <a:r>
              <a:rPr lang="es-ES" sz="2000" dirty="0" err="1" smtClean="0"/>
              <a:t>Attendance</a:t>
            </a:r>
            <a:r>
              <a:rPr lang="es-ES" sz="2000" dirty="0" smtClean="0"/>
              <a:t>:</a:t>
            </a:r>
          </a:p>
          <a:p>
            <a:pPr lvl="0">
              <a:buClr>
                <a:schemeClr val="accent1"/>
              </a:buClr>
              <a:buFont typeface="Wingdings" panose="05000000000000000000" pitchFamily="2" charset="2"/>
              <a:buChar char="v"/>
            </a:pPr>
            <a:r>
              <a:rPr lang="es-ES" sz="2000" dirty="0" smtClean="0"/>
              <a:t>19 </a:t>
            </a:r>
            <a:r>
              <a:rPr lang="es-ES" sz="2000" dirty="0" err="1" smtClean="0"/>
              <a:t>Users</a:t>
            </a:r>
            <a:r>
              <a:rPr lang="es-ES" sz="2000" dirty="0" smtClean="0"/>
              <a:t> </a:t>
            </a:r>
            <a:r>
              <a:rPr lang="es-ES" sz="2000" dirty="0" err="1" smtClean="0"/>
              <a:t>Representatives</a:t>
            </a:r>
            <a:endParaRPr lang="es-ES" sz="2000" dirty="0" smtClean="0"/>
          </a:p>
          <a:p>
            <a:pPr lvl="0">
              <a:buClr>
                <a:schemeClr val="accent1"/>
              </a:buClr>
              <a:buFont typeface="Wingdings" panose="05000000000000000000" pitchFamily="2" charset="2"/>
              <a:buChar char="v"/>
            </a:pPr>
            <a:r>
              <a:rPr lang="es-ES" sz="2000" dirty="0" smtClean="0"/>
              <a:t>11 </a:t>
            </a:r>
            <a:r>
              <a:rPr lang="es-ES" sz="2000" dirty="0" err="1" smtClean="0"/>
              <a:t>Users</a:t>
            </a:r>
            <a:r>
              <a:rPr lang="es-ES" sz="2000" dirty="0" smtClean="0"/>
              <a:t> </a:t>
            </a:r>
            <a:r>
              <a:rPr lang="es-ES" sz="2000" dirty="0" err="1" smtClean="0"/>
              <a:t>Companies</a:t>
            </a:r>
            <a:endParaRPr lang="es-ES" sz="2000" dirty="0" smtClean="0"/>
          </a:p>
          <a:p>
            <a:pPr>
              <a:buClr>
                <a:schemeClr val="accent1"/>
              </a:buClr>
              <a:buFont typeface="Wingdings" panose="05000000000000000000" pitchFamily="2" charset="2"/>
              <a:buChar char="v"/>
            </a:pPr>
            <a:r>
              <a:rPr lang="es-ES" sz="2000" dirty="0" smtClean="0"/>
              <a:t>BHGE</a:t>
            </a:r>
            <a:endParaRPr lang="es-ES" sz="2000" dirty="0"/>
          </a:p>
          <a:p>
            <a:pPr lvl="0">
              <a:buClr>
                <a:schemeClr val="accent1"/>
              </a:buClr>
              <a:buFont typeface="Wingdings" panose="05000000000000000000" pitchFamily="2" charset="2"/>
              <a:buChar char="v"/>
            </a:pPr>
            <a:r>
              <a:rPr lang="es-ES" sz="2000" dirty="0" err="1" smtClean="0"/>
              <a:t>United</a:t>
            </a:r>
            <a:r>
              <a:rPr lang="es-ES" sz="2000" dirty="0" smtClean="0"/>
              <a:t> Service </a:t>
            </a:r>
            <a:r>
              <a:rPr lang="es-ES" sz="2000" dirty="0" err="1" smtClean="0"/>
              <a:t>Sweden</a:t>
            </a:r>
            <a:endParaRPr lang="es-ES" sz="2000" dirty="0" smtClean="0"/>
          </a:p>
          <a:p>
            <a:pPr lvl="0">
              <a:buClr>
                <a:schemeClr val="accent1"/>
              </a:buClr>
              <a:buFont typeface="Wingdings" panose="05000000000000000000" pitchFamily="2" charset="2"/>
              <a:buChar char="v"/>
            </a:pPr>
            <a:r>
              <a:rPr lang="es-ES" sz="2000" dirty="0" smtClean="0"/>
              <a:t>VBR Turbine </a:t>
            </a:r>
            <a:r>
              <a:rPr lang="es-ES" sz="2000" dirty="0" err="1" smtClean="0"/>
              <a:t>Partners</a:t>
            </a:r>
            <a:endParaRPr lang="es-ES" sz="2000" dirty="0" smtClean="0"/>
          </a:p>
          <a:p>
            <a:pPr lvl="0">
              <a:buClr>
                <a:schemeClr val="accent1"/>
              </a:buClr>
              <a:buFont typeface="Wingdings" panose="05000000000000000000" pitchFamily="2" charset="2"/>
              <a:buChar char="v"/>
            </a:pPr>
            <a:r>
              <a:rPr lang="es-ES" sz="2000" dirty="0" smtClean="0"/>
              <a:t>MTU</a:t>
            </a:r>
          </a:p>
        </p:txBody>
      </p:sp>
      <p:sp>
        <p:nvSpPr>
          <p:cNvPr id="7" name="Content Placeholder 3"/>
          <p:cNvSpPr txBox="1">
            <a:spLocks/>
          </p:cNvSpPr>
          <p:nvPr/>
        </p:nvSpPr>
        <p:spPr>
          <a:xfrm>
            <a:off x="4876800" y="1828800"/>
            <a:ext cx="3962400" cy="4221163"/>
          </a:xfrm>
          <a:prstGeom prst="rect">
            <a:avLst/>
          </a:prstGeom>
        </p:spPr>
        <p:txBody>
          <a:bodyPr/>
          <a:lstStyle>
            <a:lvl1pPr marL="342900" indent="-342900" algn="l" defTabSz="914400" rtl="0" eaLnBrk="1" latinLnBrk="0" hangingPunct="1">
              <a:spcBef>
                <a:spcPct val="20000"/>
              </a:spcBef>
              <a:buClr>
                <a:srgbClr val="FF9933"/>
              </a:buClr>
              <a:buFont typeface="Wingdings" panose="05000000000000000000" pitchFamily="2" charset="2"/>
              <a:buChar char="v"/>
              <a:defRPr sz="3200" kern="1200">
                <a:solidFill>
                  <a:srgbClr val="002A5C"/>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FF9933"/>
              </a:buClr>
              <a:buFont typeface="Wingdings" panose="05000000000000000000" pitchFamily="2" charset="2"/>
              <a:buChar char="v"/>
              <a:defRPr sz="2800" kern="1200">
                <a:solidFill>
                  <a:srgbClr val="002A5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FF9933"/>
              </a:buClr>
              <a:buFont typeface="Wingdings" panose="05000000000000000000" pitchFamily="2" charset="2"/>
              <a:buChar char="v"/>
              <a:defRPr sz="2400" kern="1200">
                <a:solidFill>
                  <a:srgbClr val="002A5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FF9933"/>
              </a:buClr>
              <a:buFont typeface="Wingdings" panose="05000000000000000000" pitchFamily="2" charset="2"/>
              <a:buChar char="v"/>
              <a:defRPr sz="2000" kern="1200">
                <a:solidFill>
                  <a:srgbClr val="002A5C"/>
                </a:solidFill>
                <a:latin typeface="Arial" panose="020B0604020202020204" pitchFamily="34" charset="0"/>
                <a:ea typeface="+mn-ea"/>
                <a:cs typeface="Arial" panose="020B0604020202020204" pitchFamily="34" charset="0"/>
              </a:defRPr>
            </a:lvl4pPr>
            <a:lvl5pPr marL="0" indent="0" algn="r" defTabSz="914400" rtl="0" eaLnBrk="1" latinLnBrk="0" hangingPunct="1">
              <a:spcBef>
                <a:spcPct val="20000"/>
              </a:spcBef>
              <a:buFont typeface="Arial" panose="020B0604020202020204" pitchFamily="34" charset="0"/>
              <a:buNone/>
              <a:defRPr sz="2000" kern="1200" baseline="0">
                <a:solidFill>
                  <a:srgbClr val="002A5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s-ES" sz="2000" dirty="0" smtClean="0"/>
              <a:t>Content </a:t>
            </a:r>
            <a:r>
              <a:rPr lang="es-ES" sz="2000" dirty="0" err="1" smtClean="0"/>
              <a:t>Wise</a:t>
            </a:r>
            <a:endParaRPr lang="es-ES" sz="2000" dirty="0" smtClean="0"/>
          </a:p>
          <a:p>
            <a:pPr>
              <a:buClr>
                <a:schemeClr val="accent1"/>
              </a:buClr>
              <a:buFont typeface="Wingdings" panose="05000000000000000000" pitchFamily="2" charset="2"/>
              <a:buChar char="ü"/>
            </a:pPr>
            <a:r>
              <a:rPr lang="es-ES" sz="2000" dirty="0" smtClean="0"/>
              <a:t>70+ </a:t>
            </a:r>
            <a:r>
              <a:rPr lang="es-ES" sz="2000" dirty="0" err="1" smtClean="0"/>
              <a:t>issues</a:t>
            </a:r>
            <a:r>
              <a:rPr lang="es-ES" sz="2000" dirty="0" smtClean="0"/>
              <a:t> in </a:t>
            </a:r>
            <a:r>
              <a:rPr lang="es-ES" sz="2000" dirty="0" err="1" smtClean="0"/>
              <a:t>database</a:t>
            </a:r>
            <a:endParaRPr lang="es-ES" sz="2000" dirty="0" smtClean="0"/>
          </a:p>
          <a:p>
            <a:pPr>
              <a:buClr>
                <a:schemeClr val="accent1"/>
              </a:buClr>
              <a:buFont typeface="Wingdings" panose="05000000000000000000" pitchFamily="2" charset="2"/>
              <a:buChar char="ü"/>
            </a:pPr>
            <a:r>
              <a:rPr lang="es-ES" sz="2000" dirty="0" err="1" smtClean="0"/>
              <a:t>Answers</a:t>
            </a:r>
            <a:r>
              <a:rPr lang="es-ES" sz="2000" dirty="0" smtClean="0"/>
              <a:t> </a:t>
            </a:r>
            <a:r>
              <a:rPr lang="es-ES" sz="2000" dirty="0" err="1" smtClean="0"/>
              <a:t>from</a:t>
            </a:r>
            <a:r>
              <a:rPr lang="es-ES" sz="2000" dirty="0" smtClean="0"/>
              <a:t> GE</a:t>
            </a:r>
          </a:p>
          <a:p>
            <a:pPr>
              <a:buClr>
                <a:schemeClr val="accent1"/>
              </a:buClr>
              <a:buFont typeface="Wingdings" panose="05000000000000000000" pitchFamily="2" charset="2"/>
              <a:buChar char="ü"/>
            </a:pPr>
            <a:r>
              <a:rPr lang="es-ES" sz="2000" dirty="0" smtClean="0"/>
              <a:t>10 </a:t>
            </a:r>
            <a:r>
              <a:rPr lang="es-ES" sz="2000" dirty="0" err="1" smtClean="0"/>
              <a:t>main</a:t>
            </a:r>
            <a:r>
              <a:rPr lang="es-ES" sz="2000" dirty="0" smtClean="0"/>
              <a:t> </a:t>
            </a:r>
            <a:r>
              <a:rPr lang="es-ES" sz="2000" dirty="0" err="1" smtClean="0"/>
              <a:t>issues</a:t>
            </a:r>
            <a:r>
              <a:rPr lang="es-ES" sz="2000" dirty="0" smtClean="0"/>
              <a:t> </a:t>
            </a:r>
            <a:r>
              <a:rPr lang="es-ES" sz="2000" dirty="0" err="1" smtClean="0"/>
              <a:t>discussed</a:t>
            </a:r>
            <a:endParaRPr lang="es-ES" sz="2000" dirty="0" smtClean="0"/>
          </a:p>
          <a:p>
            <a:pPr>
              <a:buClr>
                <a:schemeClr val="accent1"/>
              </a:buClr>
              <a:buFont typeface="Wingdings" panose="05000000000000000000" pitchFamily="2" charset="2"/>
              <a:buChar char="ü"/>
            </a:pPr>
            <a:r>
              <a:rPr lang="es-ES" sz="2000" dirty="0" smtClean="0"/>
              <a:t>individual </a:t>
            </a:r>
            <a:r>
              <a:rPr lang="es-ES" sz="2000" dirty="0" err="1" smtClean="0"/>
              <a:t>reports</a:t>
            </a:r>
            <a:r>
              <a:rPr lang="es-ES" sz="2000" dirty="0" smtClean="0"/>
              <a:t> </a:t>
            </a:r>
            <a:r>
              <a:rPr lang="es-ES" sz="2000" dirty="0" err="1" smtClean="0"/>
              <a:t>for</a:t>
            </a:r>
            <a:r>
              <a:rPr lang="es-ES" sz="2000" dirty="0" smtClean="0"/>
              <a:t> </a:t>
            </a:r>
            <a:r>
              <a:rPr lang="es-ES" sz="2000" dirty="0" err="1" smtClean="0"/>
              <a:t>each</a:t>
            </a:r>
            <a:r>
              <a:rPr lang="es-ES" sz="2000" dirty="0" smtClean="0"/>
              <a:t> top </a:t>
            </a:r>
            <a:r>
              <a:rPr lang="es-ES" sz="2000" dirty="0" err="1" smtClean="0"/>
              <a:t>issue</a:t>
            </a:r>
            <a:endParaRPr lang="es-ES" sz="2000" dirty="0" smtClean="0"/>
          </a:p>
          <a:p>
            <a:pPr>
              <a:buClr>
                <a:schemeClr val="accent1"/>
              </a:buClr>
              <a:buFont typeface="Wingdings" panose="05000000000000000000" pitchFamily="2" charset="2"/>
              <a:buChar char="ü"/>
            </a:pPr>
            <a:r>
              <a:rPr lang="es-ES" sz="2000" dirty="0" err="1" smtClean="0"/>
              <a:t>Questions</a:t>
            </a:r>
            <a:r>
              <a:rPr lang="es-ES" sz="2000" dirty="0" smtClean="0"/>
              <a:t> from </a:t>
            </a:r>
            <a:r>
              <a:rPr lang="es-ES" sz="2000" dirty="0" err="1" smtClean="0"/>
              <a:t>Users</a:t>
            </a:r>
            <a:r>
              <a:rPr lang="es-ES" sz="2000" dirty="0" smtClean="0"/>
              <a:t> to GE</a:t>
            </a:r>
          </a:p>
        </p:txBody>
      </p:sp>
      <p:pic>
        <p:nvPicPr>
          <p:cNvPr id="8" name="Picture 7"/>
          <p:cNvPicPr/>
          <p:nvPr/>
        </p:nvPicPr>
        <p:blipFill rotWithShape="1">
          <a:blip r:embed="rId2">
            <a:extLst>
              <a:ext uri="{28A0092B-C50C-407E-A947-70E740481C1C}">
                <a14:useLocalDpi xmlns:a14="http://schemas.microsoft.com/office/drawing/2010/main" val="0"/>
              </a:ext>
            </a:extLst>
          </a:blip>
          <a:srcRect l="14207"/>
          <a:stretch/>
        </p:blipFill>
        <p:spPr bwMode="auto">
          <a:xfrm>
            <a:off x="3372668" y="304799"/>
            <a:ext cx="2914918" cy="1351019"/>
          </a:xfrm>
          <a:prstGeom prst="rect">
            <a:avLst/>
          </a:prstGeom>
          <a:noFill/>
          <a:ln>
            <a:noFill/>
          </a:ln>
          <a:extLst>
            <a:ext uri="{53640926-AAD7-44D8-BBD7-CCE9431645EC}">
              <a14:shadowObscured xmlns:a14="http://schemas.microsoft.com/office/drawing/2010/main"/>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4468337"/>
            <a:ext cx="3298635" cy="185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8677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26</a:t>
            </a:fld>
            <a:endParaRPr lang="en-GB" dirty="0">
              <a:solidFill>
                <a:prstClr val="white"/>
              </a:solidFill>
            </a:endParaRPr>
          </a:p>
        </p:txBody>
      </p:sp>
      <p:sp>
        <p:nvSpPr>
          <p:cNvPr id="4" name="Content Placeholder 3"/>
          <p:cNvSpPr>
            <a:spLocks noGrp="1"/>
          </p:cNvSpPr>
          <p:nvPr>
            <p:ph idx="4294967295"/>
          </p:nvPr>
        </p:nvSpPr>
        <p:spPr>
          <a:xfrm>
            <a:off x="1447800" y="1828800"/>
            <a:ext cx="7696200" cy="4221163"/>
          </a:xfrm>
          <a:prstGeom prst="rect">
            <a:avLst/>
          </a:prstGeom>
        </p:spPr>
        <p:txBody>
          <a:bodyPr/>
          <a:lstStyle/>
          <a:p>
            <a:pPr marL="0" lvl="0" indent="0">
              <a:buNone/>
            </a:pPr>
            <a:r>
              <a:rPr lang="es-ES" sz="2000" dirty="0" err="1" smtClean="0">
                <a:sym typeface="Wingdings" panose="05000000000000000000" pitchFamily="2" charset="2"/>
              </a:rPr>
              <a:t>Issue</a:t>
            </a:r>
            <a:r>
              <a:rPr lang="es-ES" sz="2000" dirty="0" smtClean="0">
                <a:sym typeface="Wingdings" panose="05000000000000000000" pitchFamily="2" charset="2"/>
              </a:rPr>
              <a:t> </a:t>
            </a:r>
            <a:r>
              <a:rPr lang="es-ES" sz="2000" dirty="0" err="1" smtClean="0">
                <a:sym typeface="Wingdings" panose="05000000000000000000" pitchFamily="2" charset="2"/>
              </a:rPr>
              <a:t>database</a:t>
            </a:r>
            <a:r>
              <a:rPr lang="es-ES" sz="2000" dirty="0" smtClean="0">
                <a:sym typeface="Wingdings" panose="05000000000000000000" pitchFamily="2" charset="2"/>
              </a:rPr>
              <a:t> and </a:t>
            </a:r>
            <a:r>
              <a:rPr lang="es-ES" sz="2000" dirty="0" err="1" smtClean="0">
                <a:sym typeface="Wingdings" panose="05000000000000000000" pitchFamily="2" charset="2"/>
              </a:rPr>
              <a:t>summary</a:t>
            </a:r>
            <a:r>
              <a:rPr lang="es-ES" sz="2000" dirty="0" smtClean="0">
                <a:sym typeface="Wingdings" panose="05000000000000000000" pitchFamily="2" charset="2"/>
              </a:rPr>
              <a:t> </a:t>
            </a:r>
            <a:r>
              <a:rPr lang="es-ES" sz="2000" dirty="0" err="1" smtClean="0">
                <a:sym typeface="Wingdings" panose="05000000000000000000" pitchFamily="2" charset="2"/>
              </a:rPr>
              <a:t>report</a:t>
            </a:r>
            <a:r>
              <a:rPr lang="es-ES" sz="2000" dirty="0" smtClean="0">
                <a:sym typeface="Wingdings" panose="05000000000000000000" pitchFamily="2" charset="2"/>
              </a:rPr>
              <a:t> of top </a:t>
            </a:r>
            <a:r>
              <a:rPr lang="es-ES" sz="2000" dirty="0" err="1" smtClean="0">
                <a:sym typeface="Wingdings" panose="05000000000000000000" pitchFamily="2" charset="2"/>
              </a:rPr>
              <a:t>issues</a:t>
            </a:r>
            <a:r>
              <a:rPr lang="es-ES" sz="2000" dirty="0" smtClean="0">
                <a:sym typeface="Wingdings" panose="05000000000000000000" pitchFamily="2" charset="2"/>
              </a:rPr>
              <a:t>: </a:t>
            </a:r>
            <a:r>
              <a:rPr lang="es-ES" sz="2000" dirty="0" err="1" smtClean="0">
                <a:sym typeface="Wingdings" panose="05000000000000000000" pitchFamily="2" charset="2"/>
              </a:rPr>
              <a:t>Review</a:t>
            </a:r>
            <a:r>
              <a:rPr lang="es-ES" sz="2000" dirty="0" smtClean="0">
                <a:sym typeface="Wingdings" panose="05000000000000000000" pitchFamily="2" charset="2"/>
              </a:rPr>
              <a:t> and </a:t>
            </a:r>
            <a:r>
              <a:rPr lang="es-ES" sz="2000" dirty="0" err="1" smtClean="0">
                <a:sym typeface="Wingdings" panose="05000000000000000000" pitchFamily="2" charset="2"/>
              </a:rPr>
              <a:t>updated</a:t>
            </a:r>
            <a:r>
              <a:rPr lang="es-ES" sz="2000" dirty="0" smtClean="0">
                <a:sym typeface="Wingdings" panose="05000000000000000000" pitchFamily="2" charset="2"/>
              </a:rPr>
              <a:t>.</a:t>
            </a:r>
          </a:p>
          <a:p>
            <a:pPr marL="0" lvl="0" indent="0">
              <a:buNone/>
            </a:pPr>
            <a:endParaRPr lang="es-ES" sz="700" dirty="0" smtClean="0">
              <a:sym typeface="Wingdings" panose="05000000000000000000" pitchFamily="2" charset="2"/>
            </a:endParaRPr>
          </a:p>
          <a:p>
            <a:pPr marL="0" lvl="0" indent="0">
              <a:buNone/>
            </a:pPr>
            <a:r>
              <a:rPr lang="es-ES" sz="2000" dirty="0" smtClean="0">
                <a:sym typeface="Wingdings" panose="05000000000000000000" pitchFamily="2" charset="2"/>
              </a:rPr>
              <a:t>New:</a:t>
            </a:r>
          </a:p>
          <a:p>
            <a:pPr lvl="0">
              <a:buFont typeface="Wingdings"/>
              <a:buChar char="à"/>
            </a:pPr>
            <a:r>
              <a:rPr lang="es-ES" sz="2000" dirty="0" smtClean="0">
                <a:sym typeface="Wingdings" panose="05000000000000000000" pitchFamily="2" charset="2"/>
              </a:rPr>
              <a:t>June 2017: </a:t>
            </a:r>
            <a:r>
              <a:rPr lang="es-ES" sz="2000" dirty="0" err="1" smtClean="0">
                <a:sym typeface="Wingdings" panose="05000000000000000000" pitchFamily="2" charset="2"/>
              </a:rPr>
              <a:t>Specific</a:t>
            </a:r>
            <a:r>
              <a:rPr lang="es-ES" sz="2000" dirty="0" smtClean="0">
                <a:sym typeface="Wingdings" panose="05000000000000000000" pitchFamily="2" charset="2"/>
              </a:rPr>
              <a:t> </a:t>
            </a:r>
            <a:r>
              <a:rPr lang="es-ES" sz="2000" dirty="0" err="1" smtClean="0">
                <a:sym typeface="Wingdings" panose="05000000000000000000" pitchFamily="2" charset="2"/>
              </a:rPr>
              <a:t>detailed</a:t>
            </a:r>
            <a:r>
              <a:rPr lang="es-ES" sz="2000" dirty="0" smtClean="0">
                <a:sym typeface="Wingdings" panose="05000000000000000000" pitchFamily="2" charset="2"/>
              </a:rPr>
              <a:t> </a:t>
            </a:r>
            <a:r>
              <a:rPr lang="es-ES" sz="2000" dirty="0" err="1">
                <a:sym typeface="Wingdings" panose="05000000000000000000" pitchFamily="2" charset="2"/>
              </a:rPr>
              <a:t>reports</a:t>
            </a:r>
            <a:r>
              <a:rPr lang="es-ES" sz="2000" dirty="0">
                <a:sym typeface="Wingdings" panose="05000000000000000000" pitchFamily="2" charset="2"/>
              </a:rPr>
              <a:t> </a:t>
            </a:r>
            <a:r>
              <a:rPr lang="es-ES" sz="2000" dirty="0" err="1">
                <a:sym typeface="Wingdings" panose="05000000000000000000" pitchFamily="2" charset="2"/>
              </a:rPr>
              <a:t>for</a:t>
            </a:r>
            <a:r>
              <a:rPr lang="es-ES" sz="2000" dirty="0">
                <a:sym typeface="Wingdings" panose="05000000000000000000" pitchFamily="2" charset="2"/>
              </a:rPr>
              <a:t> </a:t>
            </a:r>
            <a:r>
              <a:rPr lang="es-ES" sz="2000" dirty="0" err="1">
                <a:sym typeface="Wingdings" panose="05000000000000000000" pitchFamily="2" charset="2"/>
              </a:rPr>
              <a:t>each</a:t>
            </a:r>
            <a:r>
              <a:rPr lang="es-ES" sz="2000" dirty="0">
                <a:sym typeface="Wingdings" panose="05000000000000000000" pitchFamily="2" charset="2"/>
              </a:rPr>
              <a:t> top </a:t>
            </a:r>
            <a:r>
              <a:rPr lang="es-ES" sz="2000" dirty="0" err="1">
                <a:sym typeface="Wingdings" panose="05000000000000000000" pitchFamily="2" charset="2"/>
              </a:rPr>
              <a:t>issue</a:t>
            </a:r>
            <a:r>
              <a:rPr lang="es-ES" sz="2000" dirty="0">
                <a:sym typeface="Wingdings" panose="05000000000000000000" pitchFamily="2" charset="2"/>
              </a:rPr>
              <a:t> </a:t>
            </a:r>
            <a:r>
              <a:rPr lang="es-ES" sz="2000" dirty="0" err="1">
                <a:sym typeface="Wingdings" panose="05000000000000000000" pitchFamily="2" charset="2"/>
              </a:rPr>
              <a:t>with</a:t>
            </a:r>
            <a:r>
              <a:rPr lang="es-ES" sz="2000" dirty="0">
                <a:sym typeface="Wingdings" panose="05000000000000000000" pitchFamily="2" charset="2"/>
              </a:rPr>
              <a:t> </a:t>
            </a:r>
            <a:r>
              <a:rPr lang="es-ES" sz="2000" dirty="0" err="1" smtClean="0">
                <a:sym typeface="Wingdings" panose="05000000000000000000" pitchFamily="2" charset="2"/>
              </a:rPr>
              <a:t>pictures</a:t>
            </a:r>
            <a:r>
              <a:rPr lang="es-ES" sz="2000" dirty="0" smtClean="0">
                <a:sym typeface="Wingdings" panose="05000000000000000000" pitchFamily="2" charset="2"/>
              </a:rPr>
              <a:t> /</a:t>
            </a:r>
            <a:r>
              <a:rPr lang="es-ES" sz="2000" dirty="0" err="1" smtClean="0">
                <a:sym typeface="Wingdings" panose="05000000000000000000" pitchFamily="2" charset="2"/>
              </a:rPr>
              <a:t>drawings</a:t>
            </a:r>
            <a:r>
              <a:rPr lang="es-ES" sz="2000" dirty="0" smtClean="0">
                <a:sym typeface="Wingdings" panose="05000000000000000000" pitchFamily="2" charset="2"/>
              </a:rPr>
              <a:t> </a:t>
            </a:r>
            <a:r>
              <a:rPr lang="es-ES" sz="2000" dirty="0" err="1" smtClean="0">
                <a:sym typeface="Wingdings" panose="05000000000000000000" pitchFamily="2" charset="2"/>
              </a:rPr>
              <a:t>for</a:t>
            </a:r>
            <a:r>
              <a:rPr lang="es-ES" sz="2000" dirty="0" smtClean="0">
                <a:sym typeface="Wingdings" panose="05000000000000000000" pitchFamily="2" charset="2"/>
              </a:rPr>
              <a:t> LM2500 </a:t>
            </a:r>
            <a:r>
              <a:rPr lang="es-ES" sz="2000" dirty="0" err="1" smtClean="0">
                <a:sym typeface="Wingdings" panose="05000000000000000000" pitchFamily="2" charset="2"/>
              </a:rPr>
              <a:t>User</a:t>
            </a:r>
            <a:r>
              <a:rPr lang="es-ES" sz="2000" dirty="0" smtClean="0">
                <a:sym typeface="Wingdings" panose="05000000000000000000" pitchFamily="2" charset="2"/>
              </a:rPr>
              <a:t> Group</a:t>
            </a:r>
          </a:p>
          <a:p>
            <a:pPr lvl="0">
              <a:buFont typeface="Wingdings"/>
              <a:buChar char="à"/>
            </a:pPr>
            <a:r>
              <a:rPr lang="es-ES" sz="2000" dirty="0" err="1" smtClean="0">
                <a:sym typeface="Wingdings" panose="05000000000000000000" pitchFamily="2" charset="2"/>
              </a:rPr>
              <a:t>July</a:t>
            </a:r>
            <a:r>
              <a:rPr lang="es-ES" sz="2000" dirty="0" smtClean="0">
                <a:sym typeface="Wingdings" panose="05000000000000000000" pitchFamily="2" charset="2"/>
              </a:rPr>
              <a:t> 2017: </a:t>
            </a:r>
            <a:r>
              <a:rPr lang="es-ES" sz="2000" dirty="0" err="1" smtClean="0">
                <a:sym typeface="Wingdings" panose="05000000000000000000" pitchFamily="2" charset="2"/>
              </a:rPr>
              <a:t>reports</a:t>
            </a:r>
            <a:r>
              <a:rPr lang="es-ES" sz="2000" dirty="0" smtClean="0">
                <a:sym typeface="Wingdings" panose="05000000000000000000" pitchFamily="2" charset="2"/>
              </a:rPr>
              <a:t> </a:t>
            </a:r>
            <a:r>
              <a:rPr lang="es-ES" sz="2000" dirty="0" err="1" smtClean="0">
                <a:sym typeface="Wingdings" panose="05000000000000000000" pitchFamily="2" charset="2"/>
              </a:rPr>
              <a:t>for</a:t>
            </a:r>
            <a:r>
              <a:rPr lang="es-ES" sz="2000" dirty="0" smtClean="0">
                <a:sym typeface="Wingdings" panose="05000000000000000000" pitchFamily="2" charset="2"/>
              </a:rPr>
              <a:t> SGT-A30-35 </a:t>
            </a:r>
            <a:r>
              <a:rPr lang="es-ES" sz="2000" dirty="0" err="1" smtClean="0">
                <a:sym typeface="Wingdings" panose="05000000000000000000" pitchFamily="2" charset="2"/>
              </a:rPr>
              <a:t>also</a:t>
            </a:r>
            <a:r>
              <a:rPr lang="es-ES" sz="2000" dirty="0" smtClean="0">
                <a:sym typeface="Wingdings" panose="05000000000000000000" pitchFamily="2" charset="2"/>
              </a:rPr>
              <a:t> </a:t>
            </a:r>
            <a:r>
              <a:rPr lang="es-ES" sz="2000" dirty="0" err="1" smtClean="0">
                <a:sym typeface="Wingdings" panose="05000000000000000000" pitchFamily="2" charset="2"/>
              </a:rPr>
              <a:t>available</a:t>
            </a:r>
            <a:endParaRPr lang="es-ES" sz="2000" dirty="0" smtClean="0">
              <a:sym typeface="Wingdings" panose="05000000000000000000" pitchFamily="2" charset="2"/>
            </a:endParaRPr>
          </a:p>
          <a:p>
            <a:pPr lvl="0">
              <a:buFont typeface="Wingdings"/>
              <a:buChar char="à"/>
            </a:pPr>
            <a:endParaRPr lang="es-ES" sz="2000" dirty="0" smtClean="0"/>
          </a:p>
          <a:p>
            <a:pPr marL="0" lvl="0" indent="0">
              <a:buNone/>
            </a:pPr>
            <a:r>
              <a:rPr lang="es-ES" sz="2000" dirty="0" smtClean="0"/>
              <a:t> </a:t>
            </a:r>
            <a:endParaRPr lang="en-GB" sz="2000" dirty="0"/>
          </a:p>
        </p:txBody>
      </p:sp>
      <p:pic>
        <p:nvPicPr>
          <p:cNvPr id="6" name="Picture 5"/>
          <p:cNvPicPr/>
          <p:nvPr/>
        </p:nvPicPr>
        <p:blipFill rotWithShape="1">
          <a:blip r:embed="rId2">
            <a:extLst>
              <a:ext uri="{28A0092B-C50C-407E-A947-70E740481C1C}">
                <a14:useLocalDpi xmlns:a14="http://schemas.microsoft.com/office/drawing/2010/main" val="0"/>
              </a:ext>
            </a:extLst>
          </a:blip>
          <a:srcRect l="8624" r="16667" b="19539"/>
          <a:stretch/>
        </p:blipFill>
        <p:spPr bwMode="auto">
          <a:xfrm>
            <a:off x="3048000" y="228600"/>
            <a:ext cx="3564255" cy="1290320"/>
          </a:xfrm>
          <a:prstGeom prst="rect">
            <a:avLst/>
          </a:prstGeom>
          <a:noFill/>
          <a:ln>
            <a:noFill/>
          </a:ln>
          <a:effectLst/>
          <a:extLst>
            <a:ext uri="{53640926-AAD7-44D8-BBD7-CCE9431645EC}">
              <a14:shadowObscured xmlns:a14="http://schemas.microsoft.com/office/drawing/2010/main"/>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56049"/>
            <a:ext cx="332846" cy="314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993288" y="4383246"/>
            <a:ext cx="6350611" cy="2048987"/>
            <a:chOff x="1066800" y="4038600"/>
            <a:chExt cx="7277100" cy="2347913"/>
          </a:xfrm>
        </p:grpSpPr>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1616075"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4060031"/>
              <a:ext cx="15430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267200"/>
              <a:ext cx="3162300"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1066800" y="4267200"/>
              <a:ext cx="960437" cy="48021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 name="Curved Connector 8"/>
            <p:cNvCxnSpPr>
              <a:stCxn id="3" idx="7"/>
            </p:cNvCxnSpPr>
            <p:nvPr/>
          </p:nvCxnSpPr>
          <p:spPr>
            <a:xfrm rot="16200000" flipH="1">
              <a:off x="3569255" y="2654855"/>
              <a:ext cx="5874" cy="3371216"/>
            </a:xfrm>
            <a:prstGeom prst="curvedConnector4">
              <a:avLst>
                <a:gd name="adj1" fmla="val -3891726"/>
                <a:gd name="adj2" fmla="val 9930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85349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27</a:t>
            </a:fld>
            <a:endParaRPr lang="en-GB" dirty="0">
              <a:solidFill>
                <a:prstClr val="white"/>
              </a:solidFill>
            </a:endParaRPr>
          </a:p>
        </p:txBody>
      </p:sp>
      <p:sp>
        <p:nvSpPr>
          <p:cNvPr id="3" name="Title 2"/>
          <p:cNvSpPr>
            <a:spLocks noGrp="1"/>
          </p:cNvSpPr>
          <p:nvPr>
            <p:ph type="title"/>
          </p:nvPr>
        </p:nvSpPr>
        <p:spPr/>
        <p:txBody>
          <a:bodyPr>
            <a:normAutofit/>
          </a:bodyPr>
          <a:lstStyle/>
          <a:p>
            <a:r>
              <a:rPr lang="en-GB" sz="3600" dirty="0" smtClean="0"/>
              <a:t>October Workshop 2017</a:t>
            </a:r>
            <a:endParaRPr lang="en-GB" sz="3600" dirty="0"/>
          </a:p>
        </p:txBody>
      </p:sp>
      <p:sp>
        <p:nvSpPr>
          <p:cNvPr id="5" name="Content Placeholder 3"/>
          <p:cNvSpPr txBox="1">
            <a:spLocks/>
          </p:cNvSpPr>
          <p:nvPr/>
        </p:nvSpPr>
        <p:spPr>
          <a:xfrm>
            <a:off x="1027279" y="1600200"/>
            <a:ext cx="8077200" cy="4174620"/>
          </a:xfrm>
          <a:prstGeom prst="rect">
            <a:avLst/>
          </a:prstGeom>
        </p:spPr>
        <p:txBody>
          <a:bodyPr/>
          <a:lstStyle>
            <a:lvl1pPr marL="342900" indent="-342900" algn="l" defTabSz="914400" rtl="0" eaLnBrk="1" latinLnBrk="0" hangingPunct="1">
              <a:spcBef>
                <a:spcPct val="20000"/>
              </a:spcBef>
              <a:buClr>
                <a:srgbClr val="FF9933"/>
              </a:buClr>
              <a:buFont typeface="Wingdings" panose="05000000000000000000" pitchFamily="2" charset="2"/>
              <a:buChar char="v"/>
              <a:defRPr sz="3200" kern="1200">
                <a:solidFill>
                  <a:srgbClr val="002A5C"/>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FF9933"/>
              </a:buClr>
              <a:buFont typeface="Wingdings" panose="05000000000000000000" pitchFamily="2" charset="2"/>
              <a:buChar char="v"/>
              <a:defRPr sz="2800" kern="1200">
                <a:solidFill>
                  <a:srgbClr val="002A5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FF9933"/>
              </a:buClr>
              <a:buFont typeface="Wingdings" panose="05000000000000000000" pitchFamily="2" charset="2"/>
              <a:buChar char="v"/>
              <a:defRPr sz="2400" kern="1200">
                <a:solidFill>
                  <a:srgbClr val="002A5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FF9933"/>
              </a:buClr>
              <a:buFont typeface="Wingdings" panose="05000000000000000000" pitchFamily="2" charset="2"/>
              <a:buChar char="v"/>
              <a:defRPr sz="2000" kern="1200">
                <a:solidFill>
                  <a:srgbClr val="002A5C"/>
                </a:solidFill>
                <a:latin typeface="Arial" panose="020B0604020202020204" pitchFamily="34" charset="0"/>
                <a:ea typeface="+mn-ea"/>
                <a:cs typeface="Arial" panose="020B0604020202020204" pitchFamily="34" charset="0"/>
              </a:defRPr>
            </a:lvl4pPr>
            <a:lvl5pPr marL="0" indent="0" algn="r" defTabSz="914400" rtl="0" eaLnBrk="1" latinLnBrk="0" hangingPunct="1">
              <a:spcBef>
                <a:spcPct val="20000"/>
              </a:spcBef>
              <a:buFont typeface="Arial" panose="020B0604020202020204" pitchFamily="34" charset="0"/>
              <a:buNone/>
              <a:defRPr sz="2000" kern="1200" baseline="0">
                <a:solidFill>
                  <a:srgbClr val="002A5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4EA5D9"/>
              </a:buClr>
            </a:pPr>
            <a:r>
              <a:rPr lang="en-GB" sz="2000" b="1" dirty="0" smtClean="0"/>
              <a:t>4-5 October 2017 in Genoa, Italy, hosted by </a:t>
            </a:r>
            <a:r>
              <a:rPr lang="en-GB" sz="2000" b="1" dirty="0" err="1" smtClean="0"/>
              <a:t>Ansaldo</a:t>
            </a:r>
            <a:r>
              <a:rPr lang="en-GB" sz="2000" b="1" dirty="0" smtClean="0"/>
              <a:t> </a:t>
            </a:r>
            <a:r>
              <a:rPr lang="en-GB" sz="2000" b="1" dirty="0" err="1" smtClean="0"/>
              <a:t>Energia</a:t>
            </a:r>
            <a:endParaRPr lang="en-GB" sz="2000" b="1" dirty="0" smtClean="0"/>
          </a:p>
          <a:p>
            <a:pPr>
              <a:buClr>
                <a:srgbClr val="4EA5D9"/>
              </a:buClr>
            </a:pPr>
            <a:r>
              <a:rPr lang="en-GB" sz="2000" b="1" dirty="0"/>
              <a:t>120 participants </a:t>
            </a:r>
            <a:endParaRPr lang="en-GB" sz="2000" b="1" dirty="0" smtClean="0"/>
          </a:p>
          <a:p>
            <a:pPr>
              <a:buClr>
                <a:srgbClr val="4EA5D9"/>
              </a:buClr>
            </a:pPr>
            <a:r>
              <a:rPr lang="en-GB" sz="2000" b="1" dirty="0" smtClean="0"/>
              <a:t>Several side meetings:</a:t>
            </a:r>
          </a:p>
          <a:p>
            <a:pPr lvl="1">
              <a:buClr>
                <a:srgbClr val="4EA5D9"/>
              </a:buClr>
              <a:buFont typeface="Arial" panose="020B0604020202020204" pitchFamily="34" charset="0"/>
              <a:buChar char="•"/>
            </a:pPr>
            <a:r>
              <a:rPr lang="en-GB" sz="1600" dirty="0" smtClean="0"/>
              <a:t>High Level User meeting, hosted by University of Genoa</a:t>
            </a:r>
          </a:p>
          <a:p>
            <a:pPr lvl="1">
              <a:buClr>
                <a:srgbClr val="4EA5D9"/>
              </a:buClr>
              <a:buFont typeface="Arial" panose="020B0604020202020204" pitchFamily="34" charset="0"/>
              <a:buChar char="•"/>
            </a:pPr>
            <a:r>
              <a:rPr lang="en-GB" sz="1600" dirty="0" smtClean="0"/>
              <a:t>IGTC-18 Conference Advisory Board meeting</a:t>
            </a:r>
          </a:p>
          <a:p>
            <a:pPr lvl="1">
              <a:buClr>
                <a:srgbClr val="4EA5D9"/>
              </a:buClr>
              <a:buFont typeface="Arial" panose="020B0604020202020204" pitchFamily="34" charset="0"/>
              <a:buChar char="•"/>
            </a:pPr>
            <a:r>
              <a:rPr lang="en-GB" sz="1600" dirty="0" smtClean="0"/>
              <a:t>Micro Gas Turbine standardisation meeting</a:t>
            </a:r>
          </a:p>
          <a:p>
            <a:pPr lvl="1">
              <a:buClr>
                <a:srgbClr val="4EA5D9"/>
              </a:buClr>
              <a:buFont typeface="Arial" panose="020B0604020202020204" pitchFamily="34" charset="0"/>
              <a:buChar char="•"/>
            </a:pPr>
            <a:r>
              <a:rPr lang="en-GB" sz="1600" dirty="0"/>
              <a:t>ETN-UK-US Department of Energy collaboration </a:t>
            </a:r>
            <a:r>
              <a:rPr lang="en-GB" sz="1600" dirty="0" smtClean="0"/>
              <a:t>meeting</a:t>
            </a:r>
          </a:p>
          <a:p>
            <a:pPr lvl="1">
              <a:buClr>
                <a:srgbClr val="4EA5D9"/>
              </a:buClr>
              <a:buFont typeface="Arial" panose="020B0604020202020204" pitchFamily="34" charset="0"/>
              <a:buChar char="•"/>
            </a:pPr>
            <a:r>
              <a:rPr lang="en-GB" sz="1600" dirty="0"/>
              <a:t>Air Filtration </a:t>
            </a:r>
            <a:r>
              <a:rPr lang="en-GB" sz="1600" dirty="0" smtClean="0"/>
              <a:t>Working Group </a:t>
            </a:r>
            <a:r>
              <a:rPr lang="en-GB" sz="1600" dirty="0"/>
              <a:t>meeting</a:t>
            </a:r>
            <a:endParaRPr lang="en-GB" sz="1600" dirty="0" smtClean="0"/>
          </a:p>
          <a:p>
            <a:pPr lvl="1">
              <a:buClr>
                <a:srgbClr val="4EA5D9"/>
              </a:buClr>
              <a:buFont typeface="Arial" panose="020B0604020202020204" pitchFamily="34" charset="0"/>
              <a:buChar char="•"/>
            </a:pPr>
            <a:endParaRPr lang="en-GB" sz="1600" b="1" dirty="0"/>
          </a:p>
          <a:p>
            <a:pPr>
              <a:buClr>
                <a:srgbClr val="4EA5D9"/>
              </a:buClr>
            </a:pPr>
            <a:endParaRPr lang="en-GB" sz="2000" b="1" dirty="0">
              <a:solidFill>
                <a:srgbClr val="4EA5D9"/>
              </a:solidFill>
            </a:endParaRPr>
          </a:p>
        </p:txBody>
      </p:sp>
      <p:pic>
        <p:nvPicPr>
          <p:cNvPr id="1026" name="Picture 2" descr="C:\Users\Noora\Desktop\Noora\Google plus pics Genoa\Ans_ETN_311_05ott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208" y="4473724"/>
            <a:ext cx="4163188" cy="1850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Noora\Desktop\Ans_ETN_002_04ott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495634"/>
            <a:ext cx="2743200" cy="182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5561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648D88F-4CF9-48E2-A752-74E51304D858}" type="slidenum">
              <a:rPr lang="en-US" smtClean="0">
                <a:solidFill>
                  <a:prstClr val="white"/>
                </a:solidFill>
              </a:rPr>
              <a:pPr>
                <a:defRPr/>
              </a:pPr>
              <a:t>28</a:t>
            </a:fld>
            <a:endParaRPr lang="en-US" dirty="0">
              <a:solidFill>
                <a:prstClr val="white"/>
              </a:solidFill>
            </a:endParaRPr>
          </a:p>
        </p:txBody>
      </p:sp>
      <p:sp>
        <p:nvSpPr>
          <p:cNvPr id="2" name="Title 1"/>
          <p:cNvSpPr>
            <a:spLocks noGrp="1"/>
          </p:cNvSpPr>
          <p:nvPr>
            <p:ph type="title"/>
          </p:nvPr>
        </p:nvSpPr>
        <p:spPr/>
        <p:txBody>
          <a:bodyPr vert="horz" lIns="91440" tIns="45720" rIns="91440" bIns="45720" rtlCol="0" anchor="ctr">
            <a:normAutofit fontScale="90000"/>
          </a:bodyPr>
          <a:lstStyle/>
          <a:p>
            <a:pPr defTabSz="457200"/>
            <a:r>
              <a:rPr lang="en-GB" sz="3600" b="1" dirty="0">
                <a:latin typeface="Arial Bold"/>
                <a:cs typeface="Arial Bold"/>
              </a:rPr>
              <a:t>ETN’s </a:t>
            </a:r>
            <a:r>
              <a:rPr lang="en-GB" sz="3600" b="1" kern="1200" dirty="0" smtClean="0">
                <a:solidFill>
                  <a:srgbClr val="002A5C"/>
                </a:solidFill>
                <a:latin typeface="Arial Bold"/>
                <a:cs typeface="Arial Bold"/>
              </a:rPr>
              <a:t>Industrial Emission </a:t>
            </a:r>
            <a:br>
              <a:rPr lang="en-GB" sz="3600" b="1" kern="1200" dirty="0" smtClean="0">
                <a:solidFill>
                  <a:srgbClr val="002A5C"/>
                </a:solidFill>
                <a:latin typeface="Arial Bold"/>
                <a:cs typeface="Arial Bold"/>
              </a:rPr>
            </a:br>
            <a:r>
              <a:rPr lang="en-GB" sz="3600" b="1" kern="1200" dirty="0" smtClean="0">
                <a:solidFill>
                  <a:srgbClr val="002A5C"/>
                </a:solidFill>
                <a:latin typeface="Arial Bold"/>
                <a:cs typeface="Arial Bold"/>
              </a:rPr>
              <a:t>Directive (</a:t>
            </a:r>
            <a:r>
              <a:rPr lang="en-GB" sz="3600" b="1" dirty="0" smtClean="0">
                <a:latin typeface="Arial Bold"/>
                <a:cs typeface="Arial Bold"/>
              </a:rPr>
              <a:t>IED) </a:t>
            </a:r>
            <a:r>
              <a:rPr lang="en-GB" sz="3600" b="1" dirty="0">
                <a:latin typeface="Arial Bold"/>
                <a:cs typeface="Arial Bold"/>
              </a:rPr>
              <a:t>Committee</a:t>
            </a:r>
          </a:p>
        </p:txBody>
      </p:sp>
      <p:sp>
        <p:nvSpPr>
          <p:cNvPr id="3" name="Content Placeholder 2"/>
          <p:cNvSpPr>
            <a:spLocks noGrp="1"/>
          </p:cNvSpPr>
          <p:nvPr>
            <p:ph idx="4294967295"/>
          </p:nvPr>
        </p:nvSpPr>
        <p:spPr>
          <a:xfrm>
            <a:off x="914400" y="1916113"/>
            <a:ext cx="8229600" cy="4221162"/>
          </a:xfrm>
          <a:prstGeom prst="rect">
            <a:avLst/>
          </a:prstGeom>
        </p:spPr>
        <p:txBody>
          <a:bodyPr>
            <a:normAutofit/>
          </a:bodyPr>
          <a:lstStyle/>
          <a:p>
            <a:pPr marL="457200" lvl="1" indent="0">
              <a:buNone/>
            </a:pPr>
            <a:endParaRPr lang="sv-SE" sz="600" dirty="0">
              <a:solidFill>
                <a:srgbClr val="00295C"/>
              </a:solidFill>
            </a:endParaRPr>
          </a:p>
          <a:p>
            <a:pPr>
              <a:buClr>
                <a:schemeClr val="accent1"/>
              </a:buClr>
              <a:buFont typeface="Wingdings" panose="05000000000000000000" pitchFamily="2" charset="2"/>
              <a:buChar char="v"/>
            </a:pPr>
            <a:r>
              <a:rPr lang="sv-SE" sz="2400" b="1" dirty="0">
                <a:solidFill>
                  <a:srgbClr val="00295C"/>
                </a:solidFill>
              </a:rPr>
              <a:t>IED Forum Member</a:t>
            </a:r>
          </a:p>
          <a:p>
            <a:pPr marL="400050" lvl="1" indent="0">
              <a:buClr>
                <a:schemeClr val="accent1"/>
              </a:buClr>
              <a:buNone/>
            </a:pPr>
            <a:r>
              <a:rPr lang="sv-SE" sz="1800" dirty="0" smtClean="0">
                <a:solidFill>
                  <a:srgbClr val="00295C"/>
                </a:solidFill>
              </a:rPr>
              <a:t>ETN is a recognised member of the IED Forum and a collection point for inputs from the User Community</a:t>
            </a:r>
          </a:p>
          <a:p>
            <a:pPr lvl="1">
              <a:buClr>
                <a:schemeClr val="accent1"/>
              </a:buClr>
              <a:buFont typeface="Wingdings" panose="05000000000000000000" pitchFamily="2" charset="2"/>
              <a:buChar char="v"/>
            </a:pPr>
            <a:endParaRPr lang="sv-SE" sz="600" dirty="0" smtClean="0">
              <a:solidFill>
                <a:srgbClr val="00295C"/>
              </a:solidFill>
            </a:endParaRPr>
          </a:p>
          <a:p>
            <a:pPr marL="857250" lvl="1" indent="-342900">
              <a:buClr>
                <a:schemeClr val="accent1"/>
              </a:buClr>
              <a:buFont typeface="Wingdings" panose="05000000000000000000" pitchFamily="2" charset="2"/>
              <a:buChar char="§"/>
            </a:pPr>
            <a:r>
              <a:rPr lang="sv-SE" sz="2000" b="1" dirty="0" smtClean="0">
                <a:solidFill>
                  <a:srgbClr val="00295C"/>
                </a:solidFill>
              </a:rPr>
              <a:t>Large </a:t>
            </a:r>
            <a:r>
              <a:rPr lang="sv-SE" sz="2000" b="1" dirty="0">
                <a:solidFill>
                  <a:srgbClr val="00295C"/>
                </a:solidFill>
              </a:rPr>
              <a:t>Combustion Plant </a:t>
            </a:r>
            <a:r>
              <a:rPr lang="sv-SE" sz="2000" b="1" dirty="0" smtClean="0">
                <a:solidFill>
                  <a:srgbClr val="00295C"/>
                </a:solidFill>
              </a:rPr>
              <a:t>Directive BREF </a:t>
            </a:r>
            <a:endParaRPr lang="sv-SE" sz="2000" b="1" dirty="0">
              <a:solidFill>
                <a:srgbClr val="00295C"/>
              </a:solidFill>
            </a:endParaRPr>
          </a:p>
          <a:p>
            <a:pPr lvl="2">
              <a:buClr>
                <a:schemeClr val="accent1"/>
              </a:buClr>
              <a:buFont typeface="Wingdings" panose="05000000000000000000" pitchFamily="2" charset="2"/>
              <a:buChar char="§"/>
            </a:pPr>
            <a:endParaRPr lang="sv-SE" sz="200" dirty="0" smtClean="0">
              <a:solidFill>
                <a:srgbClr val="00295C"/>
              </a:solidFill>
            </a:endParaRPr>
          </a:p>
          <a:p>
            <a:pPr marL="800100" lvl="1">
              <a:buClr>
                <a:schemeClr val="accent1"/>
              </a:buClr>
              <a:buFont typeface="Wingdings" panose="05000000000000000000" pitchFamily="2" charset="2"/>
              <a:buChar char="§"/>
            </a:pPr>
            <a:r>
              <a:rPr lang="sv-SE" sz="2000" b="1" dirty="0" smtClean="0">
                <a:solidFill>
                  <a:srgbClr val="00295C"/>
                </a:solidFill>
              </a:rPr>
              <a:t> Medium Combustion Plant Directive</a:t>
            </a:r>
          </a:p>
          <a:p>
            <a:pPr marL="400050">
              <a:buClr>
                <a:schemeClr val="accent1"/>
              </a:buClr>
              <a:buFont typeface="Wingdings" panose="05000000000000000000" pitchFamily="2" charset="2"/>
              <a:buChar char="v"/>
            </a:pPr>
            <a:r>
              <a:rPr lang="sv-SE" sz="2400" b="1" dirty="0" smtClean="0">
                <a:solidFill>
                  <a:srgbClr val="00295C"/>
                </a:solidFill>
              </a:rPr>
              <a:t>CEN Sector Forum Gas Working Group on Gas </a:t>
            </a:r>
            <a:r>
              <a:rPr lang="sv-SE" sz="2400" b="1" dirty="0">
                <a:solidFill>
                  <a:srgbClr val="00295C"/>
                </a:solidFill>
              </a:rPr>
              <a:t>Q</a:t>
            </a:r>
            <a:r>
              <a:rPr lang="sv-SE" sz="2400" b="1" dirty="0" smtClean="0">
                <a:solidFill>
                  <a:srgbClr val="00295C"/>
                </a:solidFill>
              </a:rPr>
              <a:t>uality</a:t>
            </a:r>
          </a:p>
          <a:p>
            <a:pPr marL="514350" lvl="1" indent="0">
              <a:buClr>
                <a:schemeClr val="accent1"/>
              </a:buClr>
              <a:buNone/>
            </a:pPr>
            <a:r>
              <a:rPr lang="sv-SE" sz="1800" dirty="0" smtClean="0">
                <a:solidFill>
                  <a:srgbClr val="00295C"/>
                </a:solidFill>
              </a:rPr>
              <a:t>ETN is monitoring developments within the CEN Sector Forum Gas WG on gas quality (SFGas WG GQS) </a:t>
            </a:r>
          </a:p>
          <a:p>
            <a:pPr marL="0" indent="0">
              <a:buNone/>
            </a:pPr>
            <a:endParaRPr lang="en-GB" sz="2000" dirty="0">
              <a:solidFill>
                <a:schemeClr val="tx2"/>
              </a:solidFill>
            </a:endParaRPr>
          </a:p>
        </p:txBody>
      </p:sp>
    </p:spTree>
    <p:extLst>
      <p:ext uri="{BB962C8B-B14F-4D97-AF65-F5344CB8AC3E}">
        <p14:creationId xmlns:p14="http://schemas.microsoft.com/office/powerpoint/2010/main" val="206886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29</a:t>
            </a:fld>
            <a:endParaRPr lang="en-GB" dirty="0">
              <a:solidFill>
                <a:prstClr val="white"/>
              </a:solidFill>
            </a:endParaRPr>
          </a:p>
        </p:txBody>
      </p:sp>
      <p:sp>
        <p:nvSpPr>
          <p:cNvPr id="3" name="Title 1"/>
          <p:cNvSpPr txBox="1">
            <a:spLocks/>
          </p:cNvSpPr>
          <p:nvPr/>
        </p:nvSpPr>
        <p:spPr>
          <a:xfrm>
            <a:off x="990600" y="274638"/>
            <a:ext cx="8077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smtClean="0">
                <a:solidFill>
                  <a:srgbClr val="002060"/>
                </a:solidFill>
                <a:latin typeface="Arial Bold"/>
              </a:rPr>
              <a:t>Micro Gas Turbine </a:t>
            </a:r>
          </a:p>
          <a:p>
            <a:r>
              <a:rPr lang="en-GB" sz="2800" b="1" dirty="0" smtClean="0">
                <a:solidFill>
                  <a:srgbClr val="002060"/>
                </a:solidFill>
                <a:latin typeface="Arial Bold"/>
              </a:rPr>
              <a:t>Working Group</a:t>
            </a:r>
            <a:endParaRPr lang="en-GB" sz="2800" dirty="0">
              <a:solidFill>
                <a:srgbClr val="002060"/>
              </a:solidFill>
            </a:endParaRPr>
          </a:p>
        </p:txBody>
      </p:sp>
      <p:pic>
        <p:nvPicPr>
          <p:cNvPr id="4" name="Picture 3" descr="C:\Users\00005240\Desktop\Immagin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9773" y="383379"/>
            <a:ext cx="1745454" cy="15192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5051" y="4953000"/>
            <a:ext cx="904949" cy="1350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066801" y="1984083"/>
            <a:ext cx="6975056" cy="3093154"/>
          </a:xfrm>
          <a:prstGeom prst="rect">
            <a:avLst/>
          </a:prstGeom>
        </p:spPr>
        <p:txBody>
          <a:bodyPr wrap="square">
            <a:spAutoFit/>
          </a:bodyPr>
          <a:lstStyle/>
          <a:p>
            <a:pPr marL="285750" indent="-285750" algn="just" fontAlgn="base">
              <a:spcAft>
                <a:spcPts val="600"/>
              </a:spcAft>
              <a:buClr>
                <a:schemeClr val="accent1"/>
              </a:buClr>
              <a:buFont typeface="Wingdings" panose="05000000000000000000" pitchFamily="2" charset="2"/>
              <a:buChar char="v"/>
            </a:pPr>
            <a:r>
              <a:rPr lang="en-GB" b="1" dirty="0">
                <a:solidFill>
                  <a:srgbClr val="00295C"/>
                </a:solidFill>
                <a:latin typeface="Arial" panose="020B0604020202020204" pitchFamily="34" charset="0"/>
                <a:cs typeface="Arial" panose="020B0604020202020204" pitchFamily="34" charset="0"/>
              </a:rPr>
              <a:t>Explore markets opportunities and solutions</a:t>
            </a:r>
            <a:r>
              <a:rPr lang="en-GB" dirty="0">
                <a:solidFill>
                  <a:srgbClr val="00295C"/>
                </a:solidFill>
                <a:latin typeface="Arial" panose="020B0604020202020204" pitchFamily="34" charset="0"/>
                <a:cs typeface="Arial" panose="020B0604020202020204" pitchFamily="34" charset="0"/>
              </a:rPr>
              <a:t>;</a:t>
            </a:r>
          </a:p>
          <a:p>
            <a:pPr marL="285750" indent="-285750" algn="just" fontAlgn="base">
              <a:spcAft>
                <a:spcPts val="600"/>
              </a:spcAft>
              <a:buClr>
                <a:schemeClr val="accent1"/>
              </a:buClr>
              <a:buFont typeface="Wingdings" panose="05000000000000000000" pitchFamily="2" charset="2"/>
              <a:buChar char="v"/>
            </a:pPr>
            <a:r>
              <a:rPr lang="en-GB" b="1" dirty="0">
                <a:solidFill>
                  <a:srgbClr val="00295C"/>
                </a:solidFill>
                <a:latin typeface="Arial" panose="020B0604020202020204" pitchFamily="34" charset="0"/>
                <a:cs typeface="Arial" panose="020B0604020202020204" pitchFamily="34" charset="0"/>
              </a:rPr>
              <a:t>Implement cooperation projects </a:t>
            </a:r>
            <a:r>
              <a:rPr lang="en-GB" dirty="0">
                <a:solidFill>
                  <a:srgbClr val="00295C"/>
                </a:solidFill>
                <a:latin typeface="Arial" panose="020B0604020202020204" pitchFamily="34" charset="0"/>
                <a:cs typeface="Arial" panose="020B0604020202020204" pitchFamily="34" charset="0"/>
              </a:rPr>
              <a:t>in order to reduce cost and increase the Technology Readiness Level (TRL) of individual components and systems;</a:t>
            </a:r>
          </a:p>
          <a:p>
            <a:pPr marL="285750" indent="-285750" algn="just" fontAlgn="base">
              <a:spcAft>
                <a:spcPts val="600"/>
              </a:spcAft>
              <a:buClr>
                <a:schemeClr val="accent1"/>
              </a:buClr>
              <a:buFont typeface="Wingdings" panose="05000000000000000000" pitchFamily="2" charset="2"/>
              <a:buChar char="v"/>
            </a:pPr>
            <a:r>
              <a:rPr lang="en-GB" dirty="0">
                <a:solidFill>
                  <a:srgbClr val="00295C"/>
                </a:solidFill>
                <a:latin typeface="Arial" panose="020B0604020202020204" pitchFamily="34" charset="0"/>
                <a:cs typeface="Arial" panose="020B0604020202020204" pitchFamily="34" charset="0"/>
              </a:rPr>
              <a:t>Set-up conferences and workshops to </a:t>
            </a:r>
            <a:r>
              <a:rPr lang="en-GB" b="1" dirty="0">
                <a:solidFill>
                  <a:srgbClr val="00295C"/>
                </a:solidFill>
                <a:latin typeface="Arial" panose="020B0604020202020204" pitchFamily="34" charset="0"/>
                <a:cs typeface="Arial" panose="020B0604020202020204" pitchFamily="34" charset="0"/>
              </a:rPr>
              <a:t>facilitate cooperation </a:t>
            </a:r>
            <a:r>
              <a:rPr lang="en-GB" dirty="0">
                <a:solidFill>
                  <a:srgbClr val="00295C"/>
                </a:solidFill>
                <a:latin typeface="Arial" panose="020B0604020202020204" pitchFamily="34" charset="0"/>
                <a:cs typeface="Arial" panose="020B0604020202020204" pitchFamily="34" charset="0"/>
              </a:rPr>
              <a:t>in both horizontal and vertical projects;</a:t>
            </a:r>
          </a:p>
          <a:p>
            <a:pPr marL="285750" indent="-285750" algn="just" fontAlgn="base">
              <a:buClr>
                <a:schemeClr val="accent1"/>
              </a:buClr>
              <a:buFont typeface="Wingdings" panose="05000000000000000000" pitchFamily="2" charset="2"/>
              <a:buChar char="v"/>
            </a:pPr>
            <a:r>
              <a:rPr lang="en-GB" b="1" dirty="0">
                <a:solidFill>
                  <a:srgbClr val="00295C"/>
                </a:solidFill>
                <a:latin typeface="Arial" panose="020B0604020202020204" pitchFamily="34" charset="0"/>
                <a:cs typeface="Arial" panose="020B0604020202020204" pitchFamily="34" charset="0"/>
              </a:rPr>
              <a:t>Pave the way for funding opportunities </a:t>
            </a:r>
            <a:r>
              <a:rPr lang="en-GB" dirty="0">
                <a:solidFill>
                  <a:srgbClr val="00295C"/>
                </a:solidFill>
                <a:latin typeface="Arial" panose="020B0604020202020204" pitchFamily="34" charset="0"/>
                <a:cs typeface="Arial" panose="020B0604020202020204" pitchFamily="34" charset="0"/>
              </a:rPr>
              <a:t>by highlighting the importance of the MGT technology development, contributing to the achievement of the 2030 climate and energy targets set by the European Commission.</a:t>
            </a:r>
          </a:p>
        </p:txBody>
      </p:sp>
      <p:sp>
        <p:nvSpPr>
          <p:cNvPr id="7" name="Rectangle 6"/>
          <p:cNvSpPr/>
          <p:nvPr/>
        </p:nvSpPr>
        <p:spPr>
          <a:xfrm>
            <a:off x="1250641" y="1539598"/>
            <a:ext cx="1479892" cy="400110"/>
          </a:xfrm>
          <a:prstGeom prst="rect">
            <a:avLst/>
          </a:prstGeom>
        </p:spPr>
        <p:txBody>
          <a:bodyPr wrap="none">
            <a:spAutoFit/>
          </a:bodyPr>
          <a:lstStyle/>
          <a:p>
            <a:pPr fontAlgn="auto">
              <a:spcBef>
                <a:spcPts val="0"/>
              </a:spcBef>
              <a:spcAft>
                <a:spcPts val="0"/>
              </a:spcAft>
            </a:pPr>
            <a:r>
              <a:rPr lang="en-GB" sz="2000" b="1" dirty="0" smtClean="0">
                <a:solidFill>
                  <a:schemeClr val="tx2"/>
                </a:solidFill>
                <a:latin typeface="Arial" panose="020B0604020202020204" pitchFamily="34" charset="0"/>
                <a:cs typeface="Arial" panose="020B0604020202020204" pitchFamily="34" charset="0"/>
              </a:rPr>
              <a:t>Objectives</a:t>
            </a:r>
            <a:endParaRPr lang="en-GB" sz="2000" b="1" dirty="0">
              <a:solidFill>
                <a:schemeClr val="tx2"/>
              </a:solidFill>
              <a:latin typeface="Arial" panose="020B0604020202020204" pitchFamily="34" charset="0"/>
              <a:cs typeface="Arial" panose="020B0604020202020204" pitchFamily="34" charset="0"/>
            </a:endParaRPr>
          </a:p>
        </p:txBody>
      </p:sp>
      <p:sp>
        <p:nvSpPr>
          <p:cNvPr id="8" name="Rectangle 7"/>
          <p:cNvSpPr/>
          <p:nvPr/>
        </p:nvSpPr>
        <p:spPr>
          <a:xfrm>
            <a:off x="1371600" y="5077237"/>
            <a:ext cx="1322798" cy="400110"/>
          </a:xfrm>
          <a:prstGeom prst="rect">
            <a:avLst/>
          </a:prstGeom>
        </p:spPr>
        <p:txBody>
          <a:bodyPr wrap="none">
            <a:spAutoFit/>
          </a:bodyPr>
          <a:lstStyle/>
          <a:p>
            <a:pPr fontAlgn="auto">
              <a:spcBef>
                <a:spcPts val="0"/>
              </a:spcBef>
              <a:spcAft>
                <a:spcPts val="0"/>
              </a:spcAft>
            </a:pPr>
            <a:r>
              <a:rPr lang="en-GB" sz="2000" b="1" dirty="0" smtClean="0">
                <a:solidFill>
                  <a:schemeClr val="tx2"/>
                </a:solidFill>
                <a:latin typeface="Arial" panose="020B0604020202020204" pitchFamily="34" charset="0"/>
                <a:cs typeface="Arial" panose="020B0604020202020204" pitchFamily="34" charset="0"/>
              </a:rPr>
              <a:t>Activities</a:t>
            </a:r>
            <a:endParaRPr lang="en-GB" sz="2000" b="1" dirty="0">
              <a:solidFill>
                <a:schemeClr val="tx2"/>
              </a:solidFill>
              <a:latin typeface="Arial" panose="020B0604020202020204" pitchFamily="34" charset="0"/>
              <a:cs typeface="Arial" panose="020B0604020202020204" pitchFamily="34" charset="0"/>
            </a:endParaRPr>
          </a:p>
        </p:txBody>
      </p:sp>
      <p:sp>
        <p:nvSpPr>
          <p:cNvPr id="9" name="Rectangle 8"/>
          <p:cNvSpPr/>
          <p:nvPr/>
        </p:nvSpPr>
        <p:spPr>
          <a:xfrm>
            <a:off x="1143000" y="5465268"/>
            <a:ext cx="6827101" cy="726609"/>
          </a:xfrm>
          <a:prstGeom prst="rect">
            <a:avLst/>
          </a:prstGeom>
        </p:spPr>
        <p:txBody>
          <a:bodyPr wrap="square">
            <a:spAutoFit/>
          </a:bodyPr>
          <a:lstStyle/>
          <a:p>
            <a:pPr marL="285750" indent="-285750" fontAlgn="auto">
              <a:lnSpc>
                <a:spcPct val="120000"/>
              </a:lnSpc>
              <a:spcBef>
                <a:spcPts val="0"/>
              </a:spcBef>
              <a:spcAft>
                <a:spcPts val="0"/>
              </a:spcAft>
              <a:buClr>
                <a:schemeClr val="accent1"/>
              </a:buClr>
              <a:buFont typeface="Wingdings" panose="05000000000000000000" pitchFamily="2" charset="2"/>
              <a:buChar char="v"/>
            </a:pPr>
            <a:r>
              <a:rPr lang="en-GB" dirty="0">
                <a:solidFill>
                  <a:srgbClr val="00295C"/>
                </a:solidFill>
                <a:latin typeface="Arial" panose="020B0604020202020204" pitchFamily="34" charset="0"/>
                <a:cs typeface="Arial" panose="020B0604020202020204" pitchFamily="34" charset="0"/>
              </a:rPr>
              <a:t>MGT Technology Summary</a:t>
            </a:r>
          </a:p>
          <a:p>
            <a:pPr marL="285750" indent="-285750" fontAlgn="auto">
              <a:lnSpc>
                <a:spcPct val="120000"/>
              </a:lnSpc>
              <a:spcBef>
                <a:spcPts val="0"/>
              </a:spcBef>
              <a:spcAft>
                <a:spcPts val="0"/>
              </a:spcAft>
              <a:buClr>
                <a:schemeClr val="accent1"/>
              </a:buClr>
              <a:buFont typeface="Wingdings" panose="05000000000000000000" pitchFamily="2" charset="2"/>
              <a:buChar char="v"/>
            </a:pPr>
            <a:r>
              <a:rPr lang="en-US" dirty="0">
                <a:solidFill>
                  <a:srgbClr val="00295C"/>
                </a:solidFill>
                <a:latin typeface="Arial" panose="020B0604020202020204" pitchFamily="34" charset="0"/>
                <a:cs typeface="Arial" panose="020B0604020202020204" pitchFamily="34" charset="0"/>
              </a:rPr>
              <a:t>ISO 19372 - </a:t>
            </a:r>
            <a:r>
              <a:rPr lang="en-US" dirty="0" err="1">
                <a:solidFill>
                  <a:srgbClr val="00295C"/>
                </a:solidFill>
                <a:latin typeface="Arial" panose="020B0604020202020204" pitchFamily="34" charset="0"/>
                <a:cs typeface="Arial" panose="020B0604020202020204" pitchFamily="34" charset="0"/>
              </a:rPr>
              <a:t>Microturbines</a:t>
            </a:r>
            <a:r>
              <a:rPr lang="en-US" dirty="0">
                <a:solidFill>
                  <a:srgbClr val="00295C"/>
                </a:solidFill>
                <a:latin typeface="Arial" panose="020B0604020202020204" pitchFamily="34" charset="0"/>
                <a:cs typeface="Arial" panose="020B0604020202020204" pitchFamily="34" charset="0"/>
              </a:rPr>
              <a:t> applications – Safety</a:t>
            </a:r>
            <a:endParaRPr lang="es-ES" dirty="0">
              <a:solidFill>
                <a:srgbClr val="00295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638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Titel 1"/>
          <p:cNvSpPr>
            <a:spLocks noGrp="1"/>
          </p:cNvSpPr>
          <p:nvPr>
            <p:ph type="ctrTitle"/>
          </p:nvPr>
        </p:nvSpPr>
        <p:spPr>
          <a:xfrm>
            <a:off x="6051105" y="5530678"/>
            <a:ext cx="2940495" cy="1327322"/>
          </a:xfrm>
        </p:spPr>
        <p:txBody>
          <a:bodyPr>
            <a:noAutofit/>
          </a:bodyPr>
          <a:lstStyle/>
          <a:p>
            <a:r>
              <a:rPr lang="nl-NL" altLang="fr-FR" sz="2000" b="0" dirty="0" smtClean="0">
                <a:latin typeface="Arial Bold"/>
                <a:ea typeface="Arial Bold"/>
                <a:cs typeface="Arial Bold"/>
              </a:rPr>
              <a:t>Christer Björkqvist </a:t>
            </a:r>
            <a:br>
              <a:rPr lang="nl-NL" altLang="fr-FR" sz="2000" b="0" dirty="0" smtClean="0">
                <a:latin typeface="Arial Bold"/>
                <a:ea typeface="Arial Bold"/>
                <a:cs typeface="Arial Bold"/>
              </a:rPr>
            </a:br>
            <a:r>
              <a:rPr lang="nl-NL" altLang="fr-FR" sz="2000" b="0" dirty="0" smtClean="0">
                <a:latin typeface="Arial Bold"/>
                <a:ea typeface="Arial Bold"/>
                <a:cs typeface="Arial Bold"/>
              </a:rPr>
              <a:t>Managing Director</a:t>
            </a:r>
            <a:br>
              <a:rPr lang="nl-NL" altLang="fr-FR" sz="2000" b="0" dirty="0" smtClean="0">
                <a:latin typeface="Arial Bold"/>
                <a:ea typeface="Arial Bold"/>
                <a:cs typeface="Arial Bold"/>
              </a:rPr>
            </a:br>
            <a:r>
              <a:rPr lang="es-ES" sz="2000" b="0" dirty="0"/>
              <a:t>ETN Global</a:t>
            </a:r>
            <a:r>
              <a:rPr lang="en-GB" dirty="0"/>
              <a:t/>
            </a:r>
            <a:br>
              <a:rPr lang="en-GB" dirty="0"/>
            </a:br>
            <a:endParaRPr lang="nl-NL" altLang="fr-FR" dirty="0" smtClean="0">
              <a:latin typeface="Arial Bold"/>
              <a:ea typeface="Arial Bold"/>
              <a:cs typeface="Arial Bold"/>
            </a:endParaRPr>
          </a:p>
        </p:txBody>
      </p:sp>
      <p:sp>
        <p:nvSpPr>
          <p:cNvPr id="3" name="Text Placeholder 2"/>
          <p:cNvSpPr>
            <a:spLocks noGrp="1"/>
          </p:cNvSpPr>
          <p:nvPr>
            <p:ph type="body" sz="quarter" idx="10"/>
          </p:nvPr>
        </p:nvSpPr>
        <p:spPr>
          <a:xfrm>
            <a:off x="459317" y="1004273"/>
            <a:ext cx="5199762" cy="1434127"/>
          </a:xfrm>
        </p:spPr>
        <p:txBody>
          <a:bodyPr anchor="t" anchorCtr="0"/>
          <a:lstStyle/>
          <a:p>
            <a:r>
              <a:rPr lang="en-GB" sz="3000" dirty="0" smtClean="0"/>
              <a:t>Activity and strategy report</a:t>
            </a:r>
          </a:p>
          <a:p>
            <a:r>
              <a:rPr lang="en-GB" sz="1800" dirty="0" smtClean="0"/>
              <a:t>Annual General Meeting, 14 March 2018</a:t>
            </a:r>
            <a:endParaRPr lang="en-GB" sz="1800" dirty="0"/>
          </a:p>
          <a:p>
            <a:endParaRPr lang="en-GB" dirty="0"/>
          </a:p>
        </p:txBody>
      </p:sp>
      <p:pic>
        <p:nvPicPr>
          <p:cNvPr id="249865" name="Picture 3" descr="Y:\ETN\06 Communications\03 Photos\FROM USER\STATOIL_ Oyvind Hagen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4576" y="5549917"/>
            <a:ext cx="1775616" cy="116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s://upload.wikimedia.org/wikipedia/commons/6/60/EON_Slovakia_MalzeniceCCPP.jpg"/>
          <p:cNvPicPr>
            <a:picLocks noChangeAspect="1" noChangeArrowheads="1"/>
          </p:cNvPicPr>
          <p:nvPr/>
        </p:nvPicPr>
        <p:blipFill>
          <a:blip r:embed="rId3" cstate="print">
            <a:extLst>
              <a:ext uri="{28A0092B-C50C-407E-A947-70E740481C1C}">
                <a14:useLocalDpi xmlns:a14="http://schemas.microsoft.com/office/drawing/2010/main" val="0"/>
              </a:ext>
            </a:extLst>
          </a:blip>
          <a:srcRect l="14029" r="14131"/>
          <a:stretch>
            <a:fillRect/>
          </a:stretch>
        </p:blipFill>
        <p:spPr bwMode="auto">
          <a:xfrm>
            <a:off x="963918" y="5547084"/>
            <a:ext cx="1931682" cy="11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282" y="2438400"/>
            <a:ext cx="5067300" cy="2252134"/>
          </a:xfrm>
          <a:prstGeom prst="rect">
            <a:avLst/>
          </a:prstGeom>
          <a:noFill/>
          <a:ln w="5715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descr="https://turbomachinerymag.com/wp-content/uploads/2016/03/Digital-article2EDIT-644x61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889" b="96889" l="0" r="81953"/>
                    </a14:imgEffect>
                  </a14:imgLayer>
                </a14:imgProps>
              </a:ext>
              <a:ext uri="{28A0092B-C50C-407E-A947-70E740481C1C}">
                <a14:useLocalDpi xmlns:a14="http://schemas.microsoft.com/office/drawing/2010/main" val="0"/>
              </a:ext>
            </a:extLst>
          </a:blip>
          <a:srcRect/>
          <a:stretch>
            <a:fillRect/>
          </a:stretch>
        </p:blipFill>
        <p:spPr bwMode="auto">
          <a:xfrm>
            <a:off x="3124200" y="5176352"/>
            <a:ext cx="1604914" cy="153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8055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30</a:t>
            </a:fld>
            <a:endParaRPr lang="en-GB" dirty="0">
              <a:solidFill>
                <a:prstClr val="white"/>
              </a:solidFill>
            </a:endParaRPr>
          </a:p>
        </p:txBody>
      </p:sp>
      <p:sp>
        <p:nvSpPr>
          <p:cNvPr id="3" name="Title 2"/>
          <p:cNvSpPr>
            <a:spLocks noGrp="1"/>
          </p:cNvSpPr>
          <p:nvPr>
            <p:ph type="title"/>
          </p:nvPr>
        </p:nvSpPr>
        <p:spPr/>
        <p:txBody>
          <a:bodyPr>
            <a:normAutofit/>
          </a:bodyPr>
          <a:lstStyle/>
          <a:p>
            <a:r>
              <a:rPr lang="en-GB" sz="3000" dirty="0"/>
              <a:t>P</a:t>
            </a:r>
            <a:r>
              <a:rPr lang="en-GB" sz="3000" dirty="0" smtClean="0"/>
              <a:t>reparations for IGTC-18 </a:t>
            </a:r>
            <a:br>
              <a:rPr lang="en-GB" sz="3000" dirty="0" smtClean="0"/>
            </a:br>
            <a:r>
              <a:rPr lang="en-GB" sz="3000" dirty="0" smtClean="0"/>
              <a:t>Call for Papers</a:t>
            </a:r>
            <a:endParaRPr lang="en-GB" sz="3000" dirty="0"/>
          </a:p>
        </p:txBody>
      </p:sp>
      <p:sp>
        <p:nvSpPr>
          <p:cNvPr id="5" name="Content Placeholder 3"/>
          <p:cNvSpPr txBox="1">
            <a:spLocks/>
          </p:cNvSpPr>
          <p:nvPr/>
        </p:nvSpPr>
        <p:spPr>
          <a:xfrm>
            <a:off x="4343400" y="3048000"/>
            <a:ext cx="4370512" cy="2667001"/>
          </a:xfrm>
          <a:prstGeom prst="rect">
            <a:avLst/>
          </a:prstGeom>
        </p:spPr>
        <p:txBody>
          <a:bodyPr/>
          <a:lstStyle>
            <a:lvl1pPr marL="342900" indent="-342900" algn="l" defTabSz="914400" rtl="0" eaLnBrk="1" latinLnBrk="0" hangingPunct="1">
              <a:spcBef>
                <a:spcPct val="20000"/>
              </a:spcBef>
              <a:buClr>
                <a:srgbClr val="FF9933"/>
              </a:buClr>
              <a:buFont typeface="Wingdings" panose="05000000000000000000" pitchFamily="2" charset="2"/>
              <a:buChar char="v"/>
              <a:defRPr sz="3200" kern="1200">
                <a:solidFill>
                  <a:srgbClr val="002A5C"/>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FF9933"/>
              </a:buClr>
              <a:buFont typeface="Wingdings" panose="05000000000000000000" pitchFamily="2" charset="2"/>
              <a:buChar char="v"/>
              <a:defRPr sz="2800" kern="1200">
                <a:solidFill>
                  <a:srgbClr val="002A5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FF9933"/>
              </a:buClr>
              <a:buFont typeface="Wingdings" panose="05000000000000000000" pitchFamily="2" charset="2"/>
              <a:buChar char="v"/>
              <a:defRPr sz="2400" kern="1200">
                <a:solidFill>
                  <a:srgbClr val="002A5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FF9933"/>
              </a:buClr>
              <a:buFont typeface="Wingdings" panose="05000000000000000000" pitchFamily="2" charset="2"/>
              <a:buChar char="v"/>
              <a:defRPr sz="2000" kern="1200">
                <a:solidFill>
                  <a:srgbClr val="002A5C"/>
                </a:solidFill>
                <a:latin typeface="Arial" panose="020B0604020202020204" pitchFamily="34" charset="0"/>
                <a:ea typeface="+mn-ea"/>
                <a:cs typeface="Arial" panose="020B0604020202020204" pitchFamily="34" charset="0"/>
              </a:defRPr>
            </a:lvl4pPr>
            <a:lvl5pPr marL="0" indent="0" algn="r" defTabSz="914400" rtl="0" eaLnBrk="1" latinLnBrk="0" hangingPunct="1">
              <a:spcBef>
                <a:spcPct val="20000"/>
              </a:spcBef>
              <a:buFont typeface="Arial" panose="020B0604020202020204" pitchFamily="34" charset="0"/>
              <a:buNone/>
              <a:defRPr sz="2000" kern="1200" baseline="0">
                <a:solidFill>
                  <a:srgbClr val="002A5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4EA5D9"/>
              </a:buClr>
            </a:pPr>
            <a:endParaRPr lang="en-GB" sz="1700" dirty="0"/>
          </a:p>
        </p:txBody>
      </p:sp>
      <p:sp>
        <p:nvSpPr>
          <p:cNvPr id="6" name="Content Placeholder 3"/>
          <p:cNvSpPr txBox="1">
            <a:spLocks/>
          </p:cNvSpPr>
          <p:nvPr/>
        </p:nvSpPr>
        <p:spPr>
          <a:xfrm>
            <a:off x="1371600" y="1845536"/>
            <a:ext cx="4724400" cy="2550919"/>
          </a:xfrm>
          <a:prstGeom prst="rect">
            <a:avLst/>
          </a:prstGeom>
        </p:spPr>
        <p:txBody>
          <a:bodyPr/>
          <a:lstStyle>
            <a:lvl1pPr marL="342900" indent="-342900" algn="l" defTabSz="914400" rtl="0" eaLnBrk="1" latinLnBrk="0" hangingPunct="1">
              <a:spcBef>
                <a:spcPct val="20000"/>
              </a:spcBef>
              <a:buClr>
                <a:srgbClr val="FF9933"/>
              </a:buClr>
              <a:buFont typeface="Wingdings" panose="05000000000000000000" pitchFamily="2" charset="2"/>
              <a:buChar char="v"/>
              <a:defRPr sz="3200" kern="1200">
                <a:solidFill>
                  <a:srgbClr val="002A5C"/>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FF9933"/>
              </a:buClr>
              <a:buFont typeface="Wingdings" panose="05000000000000000000" pitchFamily="2" charset="2"/>
              <a:buChar char="v"/>
              <a:defRPr sz="2800" kern="1200">
                <a:solidFill>
                  <a:srgbClr val="002A5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FF9933"/>
              </a:buClr>
              <a:buFont typeface="Wingdings" panose="05000000000000000000" pitchFamily="2" charset="2"/>
              <a:buChar char="v"/>
              <a:defRPr sz="2400" kern="1200">
                <a:solidFill>
                  <a:srgbClr val="002A5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FF9933"/>
              </a:buClr>
              <a:buFont typeface="Wingdings" panose="05000000000000000000" pitchFamily="2" charset="2"/>
              <a:buChar char="v"/>
              <a:defRPr sz="2000" kern="1200">
                <a:solidFill>
                  <a:srgbClr val="002A5C"/>
                </a:solidFill>
                <a:latin typeface="Arial" panose="020B0604020202020204" pitchFamily="34" charset="0"/>
                <a:ea typeface="+mn-ea"/>
                <a:cs typeface="Arial" panose="020B0604020202020204" pitchFamily="34" charset="0"/>
              </a:defRPr>
            </a:lvl4pPr>
            <a:lvl5pPr marL="0" indent="0" algn="r" defTabSz="914400" rtl="0" eaLnBrk="1" latinLnBrk="0" hangingPunct="1">
              <a:spcBef>
                <a:spcPct val="20000"/>
              </a:spcBef>
              <a:buFont typeface="Arial" panose="020B0604020202020204" pitchFamily="34" charset="0"/>
              <a:buNone/>
              <a:defRPr sz="2000" kern="1200" baseline="0">
                <a:solidFill>
                  <a:srgbClr val="002A5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4EA5D9"/>
              </a:buClr>
              <a:buNone/>
            </a:pPr>
            <a:r>
              <a:rPr lang="en-GB" sz="2000" dirty="0" smtClean="0"/>
              <a:t>Submitted </a:t>
            </a:r>
            <a:r>
              <a:rPr lang="en-GB" sz="2000" dirty="0"/>
              <a:t>abstracts in total: 69</a:t>
            </a:r>
          </a:p>
          <a:p>
            <a:pPr marL="457200" indent="-457200">
              <a:buClr>
                <a:srgbClr val="4EA5D9"/>
              </a:buClr>
              <a:buFont typeface="+mj-lt"/>
              <a:buAutoNum type="alphaLcParenR"/>
            </a:pPr>
            <a:r>
              <a:rPr lang="en-GB" sz="2000" dirty="0"/>
              <a:t>Operations &amp; Maintenance: 28 </a:t>
            </a:r>
          </a:p>
          <a:p>
            <a:pPr marL="457200" indent="-457200">
              <a:buClr>
                <a:srgbClr val="4EA5D9"/>
              </a:buClr>
              <a:buFont typeface="+mj-lt"/>
              <a:buAutoNum type="alphaLcParenR"/>
            </a:pPr>
            <a:r>
              <a:rPr lang="en-GB" sz="2000" dirty="0"/>
              <a:t>Manufacturing and Repair: 5</a:t>
            </a:r>
          </a:p>
          <a:p>
            <a:pPr marL="457200" indent="-457200">
              <a:buClr>
                <a:srgbClr val="4EA5D9"/>
              </a:buClr>
              <a:buFont typeface="+mj-lt"/>
              <a:buAutoNum type="alphaLcParenR"/>
            </a:pPr>
            <a:r>
              <a:rPr lang="en-GB" sz="2000" dirty="0" smtClean="0"/>
              <a:t>New </a:t>
            </a:r>
            <a:r>
              <a:rPr lang="en-GB" sz="2000" dirty="0"/>
              <a:t>Component Developments: 20 </a:t>
            </a:r>
          </a:p>
          <a:p>
            <a:pPr marL="457200" indent="-457200">
              <a:buClr>
                <a:srgbClr val="4EA5D9"/>
              </a:buClr>
              <a:buFont typeface="+mj-lt"/>
              <a:buAutoNum type="alphaLcParenR"/>
            </a:pPr>
            <a:r>
              <a:rPr lang="en-GB" sz="2000" dirty="0" smtClean="0"/>
              <a:t>Next </a:t>
            </a:r>
            <a:r>
              <a:rPr lang="en-GB" sz="2000" dirty="0"/>
              <a:t>Generation Technologies: </a:t>
            </a:r>
            <a:r>
              <a:rPr lang="en-GB" sz="2000" dirty="0" smtClean="0"/>
              <a:t>16</a:t>
            </a:r>
          </a:p>
          <a:p>
            <a:pPr>
              <a:buClr>
                <a:srgbClr val="4EA5D9"/>
              </a:buClr>
            </a:pPr>
            <a:endParaRPr lang="en-GB" sz="2000" dirty="0"/>
          </a:p>
          <a:p>
            <a:pPr marL="0" indent="0">
              <a:buClr>
                <a:srgbClr val="4EA5D9"/>
              </a:buClr>
              <a:buNone/>
            </a:pPr>
            <a:r>
              <a:rPr lang="en-GB" sz="2000" dirty="0" smtClean="0">
                <a:sym typeface="Wingdings" panose="05000000000000000000" pitchFamily="2" charset="2"/>
              </a:rPr>
              <a:t> </a:t>
            </a:r>
            <a:r>
              <a:rPr lang="en-GB" sz="2000" dirty="0" smtClean="0"/>
              <a:t>30 abstracts were selected</a:t>
            </a:r>
            <a:endParaRPr lang="en-GB" sz="2000" dirty="0"/>
          </a:p>
          <a:p>
            <a:pPr>
              <a:buClr>
                <a:srgbClr val="4EA5D9"/>
              </a:buClr>
            </a:pPr>
            <a:endParaRPr lang="en-GB" sz="1700" dirty="0" smtClean="0"/>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0470" y="4381500"/>
            <a:ext cx="3825860" cy="191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Noora\Desktop\IGTC.jp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28656" y="1683090"/>
            <a:ext cx="2418422" cy="1438617"/>
          </a:xfrm>
          <a:prstGeom prst="rect">
            <a:avLst/>
          </a:prstGeom>
          <a:noFill/>
          <a:ln>
            <a:noFill/>
          </a:ln>
        </p:spPr>
      </p:pic>
      <p:pic>
        <p:nvPicPr>
          <p:cNvPr id="13" name="Picture 12" descr="C:\Users\Noora\Desktop\Conference_Brussels_2016_048.jp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43611" y="3352800"/>
            <a:ext cx="2403467" cy="1438617"/>
          </a:xfrm>
          <a:prstGeom prst="rect">
            <a:avLst/>
          </a:prstGeom>
          <a:noFill/>
          <a:ln>
            <a:noFill/>
          </a:ln>
        </p:spPr>
      </p:pic>
    </p:spTree>
    <p:extLst>
      <p:ext uri="{BB962C8B-B14F-4D97-AF65-F5344CB8AC3E}">
        <p14:creationId xmlns:p14="http://schemas.microsoft.com/office/powerpoint/2010/main" val="23936665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066355A-084C-D24E-9AD2-7E4FC41EA627}" type="slidenum">
              <a:rPr lang="en-US" smtClean="0">
                <a:solidFill>
                  <a:srgbClr val="244F82"/>
                </a:solidFill>
              </a:rPr>
              <a:pPr/>
              <a:t>31</a:t>
            </a:fld>
            <a:endParaRPr lang="en-US" dirty="0">
              <a:solidFill>
                <a:srgbClr val="244F82"/>
              </a:solidFill>
            </a:endParaRPr>
          </a:p>
        </p:txBody>
      </p:sp>
      <p:sp>
        <p:nvSpPr>
          <p:cNvPr id="6" name="Title 5"/>
          <p:cNvSpPr>
            <a:spLocks noGrp="1"/>
          </p:cNvSpPr>
          <p:nvPr>
            <p:ph type="title"/>
          </p:nvPr>
        </p:nvSpPr>
        <p:spPr>
          <a:xfrm>
            <a:off x="937404" y="533400"/>
            <a:ext cx="7749396" cy="613883"/>
          </a:xfrm>
        </p:spPr>
        <p:txBody>
          <a:bodyPr/>
          <a:lstStyle/>
          <a:p>
            <a:r>
              <a:rPr lang="en-GB" dirty="0" smtClean="0"/>
              <a:t>LM2500 Bearing project</a:t>
            </a:r>
            <a:endParaRPr lang="en-GB" dirty="0"/>
          </a:p>
        </p:txBody>
      </p:sp>
      <p:sp>
        <p:nvSpPr>
          <p:cNvPr id="7" name="TextBox 6"/>
          <p:cNvSpPr txBox="1"/>
          <p:nvPr/>
        </p:nvSpPr>
        <p:spPr>
          <a:xfrm>
            <a:off x="364837" y="2965041"/>
            <a:ext cx="2064539"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defTabSz="457200"/>
            <a:r>
              <a:rPr lang="en-GB" sz="1400" dirty="0" smtClean="0">
                <a:solidFill>
                  <a:srgbClr val="FFFFFF"/>
                </a:solidFill>
              </a:rPr>
              <a:t>Parameters useful for GE to run the analysis</a:t>
            </a:r>
            <a:endParaRPr lang="en-GB" sz="1400" dirty="0">
              <a:solidFill>
                <a:srgbClr val="FFFFFF"/>
              </a:solidFill>
            </a:endParaRPr>
          </a:p>
        </p:txBody>
      </p:sp>
      <p:sp>
        <p:nvSpPr>
          <p:cNvPr id="8" name="TextBox 7"/>
          <p:cNvSpPr txBox="1"/>
          <p:nvPr/>
        </p:nvSpPr>
        <p:spPr>
          <a:xfrm>
            <a:off x="383098" y="2037690"/>
            <a:ext cx="2064539"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defTabSz="457200"/>
            <a:r>
              <a:rPr lang="en-GB" sz="1400" dirty="0" smtClean="0">
                <a:solidFill>
                  <a:srgbClr val="FFFFFF"/>
                </a:solidFill>
              </a:rPr>
              <a:t>Parameters that can be provided by the Users</a:t>
            </a:r>
            <a:endParaRPr lang="en-GB" sz="1400" dirty="0">
              <a:solidFill>
                <a:srgbClr val="FFFFFF"/>
              </a:solidFill>
            </a:endParaRPr>
          </a:p>
        </p:txBody>
      </p:sp>
      <p:pic>
        <p:nvPicPr>
          <p:cNvPr id="2050" name="Picture 2" descr="C:\Users\Dominique\AppData\Local\Microsoft\Windows\INetCache\IE\KAKRFAMH\gear-472003_960_720[1].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9022" t="6824" r="21195" b="10023"/>
          <a:stretch/>
        </p:blipFill>
        <p:spPr bwMode="auto">
          <a:xfrm>
            <a:off x="2890982" y="2072968"/>
            <a:ext cx="1573522" cy="1459082"/>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Arrow 11"/>
          <p:cNvSpPr/>
          <p:nvPr/>
        </p:nvSpPr>
        <p:spPr>
          <a:xfrm rot="1211406">
            <a:off x="2526859" y="2169731"/>
            <a:ext cx="534243" cy="554182"/>
          </a:xfrm>
          <a:prstGeom prst="rightArrow">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GB" dirty="0">
              <a:solidFill>
                <a:srgbClr val="FFFFFF"/>
              </a:solidFill>
            </a:endParaRPr>
          </a:p>
        </p:txBody>
      </p:sp>
      <p:sp>
        <p:nvSpPr>
          <p:cNvPr id="14" name="Right Arrow 13"/>
          <p:cNvSpPr/>
          <p:nvPr/>
        </p:nvSpPr>
        <p:spPr>
          <a:xfrm rot="19957934">
            <a:off x="2526857" y="2886086"/>
            <a:ext cx="534243" cy="554182"/>
          </a:xfrm>
          <a:prstGeom prst="rightArrow">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GB" dirty="0">
              <a:solidFill>
                <a:srgbClr val="FFFFFF"/>
              </a:solidFill>
            </a:endParaRPr>
          </a:p>
        </p:txBody>
      </p:sp>
      <p:sp>
        <p:nvSpPr>
          <p:cNvPr id="13" name="Rectangle 12"/>
          <p:cNvSpPr/>
          <p:nvPr/>
        </p:nvSpPr>
        <p:spPr>
          <a:xfrm>
            <a:off x="5075382" y="2396689"/>
            <a:ext cx="3611418" cy="274418"/>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1200" dirty="0" smtClean="0">
                <a:solidFill>
                  <a:srgbClr val="244F82"/>
                </a:solidFill>
              </a:rPr>
              <a:t>Final list of parameters</a:t>
            </a:r>
            <a:endParaRPr lang="en-GB" sz="1200" dirty="0">
              <a:solidFill>
                <a:srgbClr val="244F82"/>
              </a:solidFill>
            </a:endParaRPr>
          </a:p>
        </p:txBody>
      </p:sp>
      <p:sp>
        <p:nvSpPr>
          <p:cNvPr id="16" name="Rectangle 15"/>
          <p:cNvSpPr/>
          <p:nvPr/>
        </p:nvSpPr>
        <p:spPr>
          <a:xfrm>
            <a:off x="364837" y="1537523"/>
            <a:ext cx="4539672" cy="426818"/>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1400" dirty="0" smtClean="0">
                <a:solidFill>
                  <a:srgbClr val="244F82"/>
                </a:solidFill>
              </a:rPr>
              <a:t>October - November</a:t>
            </a:r>
            <a:endParaRPr lang="en-GB" sz="1400" dirty="0">
              <a:solidFill>
                <a:srgbClr val="244F82"/>
              </a:solidFill>
            </a:endParaRPr>
          </a:p>
        </p:txBody>
      </p:sp>
      <p:sp>
        <p:nvSpPr>
          <p:cNvPr id="17" name="Rectangle 16"/>
          <p:cNvSpPr/>
          <p:nvPr/>
        </p:nvSpPr>
        <p:spPr>
          <a:xfrm>
            <a:off x="5075382" y="3089442"/>
            <a:ext cx="3611418" cy="274418"/>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1200" dirty="0" smtClean="0">
                <a:solidFill>
                  <a:srgbClr val="244F82"/>
                </a:solidFill>
              </a:rPr>
              <a:t>Compilation by ETN and send to GE for analysis</a:t>
            </a:r>
            <a:endParaRPr lang="en-GB" sz="1200" dirty="0">
              <a:solidFill>
                <a:srgbClr val="244F82"/>
              </a:solidFill>
            </a:endParaRPr>
          </a:p>
        </p:txBody>
      </p:sp>
      <p:sp>
        <p:nvSpPr>
          <p:cNvPr id="18" name="Rectangle 17"/>
          <p:cNvSpPr/>
          <p:nvPr/>
        </p:nvSpPr>
        <p:spPr>
          <a:xfrm>
            <a:off x="5075382" y="3437595"/>
            <a:ext cx="3611418" cy="274418"/>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1200" dirty="0" smtClean="0">
                <a:solidFill>
                  <a:srgbClr val="244F82"/>
                </a:solidFill>
              </a:rPr>
              <a:t>Meeting in Florence, 1</a:t>
            </a:r>
            <a:r>
              <a:rPr lang="en-GB" sz="1200" baseline="30000" dirty="0" smtClean="0">
                <a:solidFill>
                  <a:srgbClr val="244F82"/>
                </a:solidFill>
              </a:rPr>
              <a:t>st</a:t>
            </a:r>
            <a:r>
              <a:rPr lang="en-GB" sz="1200" dirty="0" smtClean="0">
                <a:solidFill>
                  <a:srgbClr val="244F82"/>
                </a:solidFill>
              </a:rPr>
              <a:t> of February for GE results</a:t>
            </a:r>
            <a:endParaRPr lang="en-GB" sz="1200" dirty="0">
              <a:solidFill>
                <a:srgbClr val="244F82"/>
              </a:solidFill>
            </a:endParaRPr>
          </a:p>
        </p:txBody>
      </p:sp>
      <p:sp>
        <p:nvSpPr>
          <p:cNvPr id="19" name="Rectangle 18"/>
          <p:cNvSpPr/>
          <p:nvPr/>
        </p:nvSpPr>
        <p:spPr>
          <a:xfrm>
            <a:off x="5075382" y="2741961"/>
            <a:ext cx="3611418" cy="274418"/>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1200" dirty="0" smtClean="0">
                <a:solidFill>
                  <a:srgbClr val="244F82"/>
                </a:solidFill>
              </a:rPr>
              <a:t>Collection of data</a:t>
            </a:r>
            <a:endParaRPr lang="en-GB" sz="1200" dirty="0">
              <a:solidFill>
                <a:srgbClr val="244F82"/>
              </a:solidFill>
            </a:endParaRPr>
          </a:p>
        </p:txBody>
      </p:sp>
      <p:sp>
        <p:nvSpPr>
          <p:cNvPr id="20" name="Rectangle 19"/>
          <p:cNvSpPr/>
          <p:nvPr/>
        </p:nvSpPr>
        <p:spPr>
          <a:xfrm>
            <a:off x="5075382" y="1537523"/>
            <a:ext cx="3611418" cy="426818"/>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1400" dirty="0" smtClean="0">
                <a:solidFill>
                  <a:srgbClr val="244F82"/>
                </a:solidFill>
              </a:rPr>
              <a:t>December - January</a:t>
            </a:r>
            <a:endParaRPr lang="en-GB" sz="1400" dirty="0">
              <a:solidFill>
                <a:srgbClr val="244F82"/>
              </a:solidFill>
            </a:endParaRPr>
          </a:p>
        </p:txBody>
      </p:sp>
      <p:sp>
        <p:nvSpPr>
          <p:cNvPr id="21" name="Right Arrow 20"/>
          <p:cNvSpPr/>
          <p:nvPr/>
        </p:nvSpPr>
        <p:spPr>
          <a:xfrm rot="20719472">
            <a:off x="4327486" y="2352225"/>
            <a:ext cx="534243" cy="554182"/>
          </a:xfrm>
          <a:prstGeom prst="rightArrow">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GB" dirty="0">
              <a:solidFill>
                <a:srgbClr val="FFFFFF"/>
              </a:solidFill>
            </a:endParaRPr>
          </a:p>
        </p:txBody>
      </p:sp>
      <p:sp>
        <p:nvSpPr>
          <p:cNvPr id="22" name="TextBox 21"/>
          <p:cNvSpPr txBox="1"/>
          <p:nvPr/>
        </p:nvSpPr>
        <p:spPr>
          <a:xfrm>
            <a:off x="203199" y="3904252"/>
            <a:ext cx="1911927" cy="307777"/>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r" defTabSz="457200"/>
            <a:r>
              <a:rPr lang="en-GB" sz="1400" dirty="0" smtClean="0">
                <a:solidFill>
                  <a:srgbClr val="013173"/>
                </a:solidFill>
              </a:rPr>
              <a:t>GE Analysis: 3 types</a:t>
            </a:r>
            <a:endParaRPr lang="en-GB" sz="1400" dirty="0">
              <a:solidFill>
                <a:srgbClr val="013173"/>
              </a:solidFill>
            </a:endParaRPr>
          </a:p>
        </p:txBody>
      </p:sp>
      <p:graphicFrame>
        <p:nvGraphicFramePr>
          <p:cNvPr id="15" name="Diagram 14"/>
          <p:cNvGraphicFramePr/>
          <p:nvPr>
            <p:extLst>
              <p:ext uri="{D42A27DB-BD31-4B8C-83A1-F6EECF244321}">
                <p14:modId xmlns:p14="http://schemas.microsoft.com/office/powerpoint/2010/main" val="3696006674"/>
              </p:ext>
            </p:extLst>
          </p:nvPr>
        </p:nvGraphicFramePr>
        <p:xfrm>
          <a:off x="203199" y="4184196"/>
          <a:ext cx="5407891" cy="1930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extBox 22"/>
          <p:cNvSpPr txBox="1"/>
          <p:nvPr/>
        </p:nvSpPr>
        <p:spPr>
          <a:xfrm>
            <a:off x="7467600" y="19708"/>
            <a:ext cx="1676400" cy="369332"/>
          </a:xfrm>
          <a:prstGeom prst="rect">
            <a:avLst/>
          </a:prstGeom>
          <a:solidFill>
            <a:srgbClr val="9BBB5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800" b="0" i="0" u="none" strike="noStrike" kern="0" cap="none" spc="0" normalizeH="0" baseline="0" noProof="0" dirty="0" smtClean="0">
                <a:ln>
                  <a:noFill/>
                </a:ln>
                <a:solidFill>
                  <a:prstClr val="white"/>
                </a:solidFill>
                <a:effectLst/>
                <a:uLnTx/>
                <a:uFillTx/>
                <a:latin typeface="Calibri"/>
                <a:ea typeface="+mn-ea"/>
                <a:cs typeface="+mn-cs"/>
              </a:rPr>
              <a:t>projects</a:t>
            </a:r>
            <a:endParaRPr kumimoji="0" lang="en-GB" sz="1800" b="0" i="0" u="none" strike="noStrike" kern="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930380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C12D94-30F6-44A3-86BB-22F78514B9F0}" type="slidenum">
              <a:rPr lang="en-GB" smtClean="0">
                <a:solidFill>
                  <a:prstClr val="white"/>
                </a:solidFill>
              </a:rPr>
              <a:pPr/>
              <a:t>32</a:t>
            </a:fld>
            <a:endParaRPr lang="en-GB" dirty="0">
              <a:solidFill>
                <a:prstClr val="white"/>
              </a:solidFill>
            </a:endParaRPr>
          </a:p>
        </p:txBody>
      </p:sp>
      <p:sp>
        <p:nvSpPr>
          <p:cNvPr id="2" name="Title 1"/>
          <p:cNvSpPr>
            <a:spLocks noGrp="1"/>
          </p:cNvSpPr>
          <p:nvPr>
            <p:ph type="title"/>
          </p:nvPr>
        </p:nvSpPr>
        <p:spPr>
          <a:xfrm>
            <a:off x="734888" y="485800"/>
            <a:ext cx="7077472" cy="1143000"/>
          </a:xfrm>
        </p:spPr>
        <p:txBody>
          <a:bodyPr vert="horz" lIns="91440" tIns="45720" rIns="91440" bIns="45720" rtlCol="0" anchor="ctr">
            <a:normAutofit/>
          </a:bodyPr>
          <a:lstStyle/>
          <a:p>
            <a:pPr defTabSz="457200" eaLnBrk="1" hangingPunct="1"/>
            <a:r>
              <a:rPr lang="en-GB" sz="3600" b="1" kern="1200" dirty="0" smtClean="0">
                <a:solidFill>
                  <a:srgbClr val="002A5C"/>
                </a:solidFill>
              </a:rPr>
              <a:t>Air Filtration Project</a:t>
            </a:r>
            <a:endParaRPr lang="en-GB" sz="3600" b="1" kern="1200" dirty="0">
              <a:solidFill>
                <a:srgbClr val="002A5C"/>
              </a:solidFill>
            </a:endParaRPr>
          </a:p>
        </p:txBody>
      </p:sp>
      <p:sp>
        <p:nvSpPr>
          <p:cNvPr id="3" name="Content Placeholder 2"/>
          <p:cNvSpPr>
            <a:spLocks noGrp="1"/>
          </p:cNvSpPr>
          <p:nvPr>
            <p:ph idx="1"/>
          </p:nvPr>
        </p:nvSpPr>
        <p:spPr/>
        <p:txBody>
          <a:bodyPr>
            <a:normAutofit fontScale="25000" lnSpcReduction="20000"/>
          </a:bodyPr>
          <a:lstStyle/>
          <a:p>
            <a:pPr marL="0" indent="0">
              <a:buNone/>
            </a:pPr>
            <a:endParaRPr lang="en-US" sz="3300" b="1" dirty="0" smtClean="0">
              <a:solidFill>
                <a:srgbClr val="00295C"/>
              </a:solidFill>
            </a:endParaRPr>
          </a:p>
          <a:p>
            <a:pPr marL="0" indent="0">
              <a:buNone/>
            </a:pPr>
            <a:r>
              <a:rPr lang="en-US" sz="7200" b="1" dirty="0">
                <a:solidFill>
                  <a:srgbClr val="00295C"/>
                </a:solidFill>
              </a:rPr>
              <a:t>Objectives</a:t>
            </a:r>
          </a:p>
          <a:p>
            <a:pPr marL="0" indent="0">
              <a:buNone/>
            </a:pPr>
            <a:r>
              <a:rPr lang="en-GB" sz="6400" dirty="0">
                <a:solidFill>
                  <a:srgbClr val="00295C"/>
                </a:solidFill>
              </a:rPr>
              <a:t>Improvements of quality and flexibility of Air Filtration system</a:t>
            </a:r>
          </a:p>
          <a:p>
            <a:pPr marL="0" indent="0">
              <a:buNone/>
            </a:pPr>
            <a:endParaRPr lang="en-US" sz="4400" b="1" dirty="0" smtClean="0">
              <a:solidFill>
                <a:srgbClr val="00295C"/>
              </a:solidFill>
            </a:endParaRPr>
          </a:p>
          <a:p>
            <a:pPr marL="0" indent="0">
              <a:spcBef>
                <a:spcPts val="0"/>
              </a:spcBef>
              <a:buClr>
                <a:srgbClr val="F68C53">
                  <a:lumMod val="75000"/>
                </a:srgbClr>
              </a:buClr>
              <a:buNone/>
            </a:pPr>
            <a:r>
              <a:rPr lang="en-GB" sz="7200" b="1" dirty="0" smtClean="0">
                <a:solidFill>
                  <a:srgbClr val="00295C"/>
                </a:solidFill>
              </a:rPr>
              <a:t>26 organisations </a:t>
            </a:r>
          </a:p>
          <a:p>
            <a:pPr marL="0" indent="0">
              <a:spcBef>
                <a:spcPts val="0"/>
              </a:spcBef>
              <a:buClr>
                <a:srgbClr val="F68C53">
                  <a:lumMod val="75000"/>
                </a:srgbClr>
              </a:buClr>
              <a:buNone/>
            </a:pPr>
            <a:endParaRPr lang="en-GB" sz="7200" b="1" dirty="0">
              <a:solidFill>
                <a:srgbClr val="00295C"/>
              </a:solidFill>
              <a:cs typeface="Arial" pitchFamily="34" charset="0"/>
            </a:endParaRPr>
          </a:p>
          <a:p>
            <a:pPr marL="0" indent="0">
              <a:spcBef>
                <a:spcPts val="0"/>
              </a:spcBef>
              <a:buClr>
                <a:srgbClr val="F68C53">
                  <a:lumMod val="75000"/>
                </a:srgbClr>
              </a:buClr>
              <a:buNone/>
            </a:pPr>
            <a:r>
              <a:rPr lang="en-GB" sz="7200" b="1" dirty="0" smtClean="0">
                <a:solidFill>
                  <a:srgbClr val="00295C"/>
                </a:solidFill>
                <a:cs typeface="Arial" pitchFamily="34" charset="0"/>
              </a:rPr>
              <a:t>ETN </a:t>
            </a:r>
            <a:r>
              <a:rPr lang="en-GB" sz="7200" b="1" dirty="0">
                <a:solidFill>
                  <a:srgbClr val="00295C"/>
                </a:solidFill>
                <a:cs typeface="Arial" pitchFamily="34" charset="0"/>
              </a:rPr>
              <a:t>liaison member of the ISO/TC142</a:t>
            </a:r>
          </a:p>
          <a:p>
            <a:pPr marL="0" indent="0">
              <a:buNone/>
            </a:pPr>
            <a:endParaRPr lang="en-US" sz="1500" dirty="0">
              <a:solidFill>
                <a:srgbClr val="00295C"/>
              </a:solidFill>
            </a:endParaRPr>
          </a:p>
          <a:p>
            <a:pPr marL="0" indent="0" fontAlgn="auto">
              <a:lnSpc>
                <a:spcPct val="150000"/>
              </a:lnSpc>
              <a:spcBef>
                <a:spcPts val="0"/>
              </a:spcBef>
              <a:spcAft>
                <a:spcPts val="0"/>
              </a:spcAft>
              <a:buClr>
                <a:srgbClr val="F68C53">
                  <a:lumMod val="75000"/>
                </a:srgbClr>
              </a:buClr>
              <a:buNone/>
            </a:pPr>
            <a:endParaRPr lang="en-GB" sz="2400" dirty="0" smtClean="0">
              <a:solidFill>
                <a:srgbClr val="00295C"/>
              </a:solidFill>
            </a:endParaRPr>
          </a:p>
          <a:p>
            <a:pPr fontAlgn="auto">
              <a:lnSpc>
                <a:spcPct val="120000"/>
              </a:lnSpc>
              <a:spcBef>
                <a:spcPts val="0"/>
              </a:spcBef>
              <a:spcAft>
                <a:spcPts val="0"/>
              </a:spcAft>
              <a:buClr>
                <a:schemeClr val="accent1"/>
              </a:buClr>
            </a:pPr>
            <a:r>
              <a:rPr lang="en-GB" sz="6400" dirty="0" smtClean="0">
                <a:solidFill>
                  <a:srgbClr val="00295C"/>
                </a:solidFill>
              </a:rPr>
              <a:t>Comments </a:t>
            </a:r>
            <a:r>
              <a:rPr lang="en-GB" sz="6400" dirty="0">
                <a:solidFill>
                  <a:srgbClr val="00295C"/>
                </a:solidFill>
              </a:rPr>
              <a:t>on ISO 29461 - Particulate Air Filters intake </a:t>
            </a:r>
            <a:r>
              <a:rPr lang="en-GB" sz="6400" dirty="0" smtClean="0">
                <a:solidFill>
                  <a:srgbClr val="00295C"/>
                </a:solidFill>
              </a:rPr>
              <a:t>systems </a:t>
            </a:r>
            <a:r>
              <a:rPr lang="en-GB" sz="6400" dirty="0">
                <a:solidFill>
                  <a:srgbClr val="00295C"/>
                </a:solidFill>
              </a:rPr>
              <a:t>for rotary </a:t>
            </a:r>
            <a:r>
              <a:rPr lang="en-GB" sz="6400" dirty="0" smtClean="0">
                <a:solidFill>
                  <a:srgbClr val="00295C"/>
                </a:solidFill>
              </a:rPr>
              <a:t>machinery</a:t>
            </a:r>
          </a:p>
          <a:p>
            <a:pPr fontAlgn="auto">
              <a:lnSpc>
                <a:spcPct val="120000"/>
              </a:lnSpc>
              <a:spcBef>
                <a:spcPts val="0"/>
              </a:spcBef>
              <a:spcAft>
                <a:spcPts val="0"/>
              </a:spcAft>
              <a:buClr>
                <a:schemeClr val="accent1"/>
              </a:buClr>
            </a:pPr>
            <a:endParaRPr lang="en-GB" sz="2800" dirty="0" smtClean="0">
              <a:solidFill>
                <a:srgbClr val="00295C"/>
              </a:solidFill>
            </a:endParaRPr>
          </a:p>
          <a:p>
            <a:pPr fontAlgn="auto">
              <a:lnSpc>
                <a:spcPct val="120000"/>
              </a:lnSpc>
              <a:spcBef>
                <a:spcPts val="0"/>
              </a:spcBef>
              <a:spcAft>
                <a:spcPts val="0"/>
              </a:spcAft>
              <a:buClr>
                <a:schemeClr val="accent1"/>
              </a:buClr>
            </a:pPr>
            <a:r>
              <a:rPr lang="es-ES" sz="6400" dirty="0" err="1">
                <a:solidFill>
                  <a:srgbClr val="00295C"/>
                </a:solidFill>
              </a:rPr>
              <a:t>Drafting</a:t>
            </a:r>
            <a:r>
              <a:rPr lang="es-ES" sz="6400" dirty="0">
                <a:solidFill>
                  <a:srgbClr val="00295C"/>
                </a:solidFill>
              </a:rPr>
              <a:t> of a “</a:t>
            </a:r>
            <a:r>
              <a:rPr lang="es-ES" sz="6400" dirty="0" err="1">
                <a:solidFill>
                  <a:srgbClr val="00295C"/>
                </a:solidFill>
              </a:rPr>
              <a:t>Water</a:t>
            </a:r>
            <a:r>
              <a:rPr lang="es-ES" sz="6400" dirty="0">
                <a:solidFill>
                  <a:srgbClr val="00295C"/>
                </a:solidFill>
              </a:rPr>
              <a:t>/Salt test </a:t>
            </a:r>
            <a:r>
              <a:rPr lang="es-ES" sz="6400" dirty="0" err="1">
                <a:solidFill>
                  <a:srgbClr val="00295C"/>
                </a:solidFill>
              </a:rPr>
              <a:t>procedure</a:t>
            </a:r>
            <a:r>
              <a:rPr lang="es-ES" sz="6400" dirty="0">
                <a:solidFill>
                  <a:srgbClr val="00295C"/>
                </a:solidFill>
              </a:rPr>
              <a:t> </a:t>
            </a:r>
            <a:r>
              <a:rPr lang="es-ES" sz="6400" dirty="0" err="1">
                <a:solidFill>
                  <a:srgbClr val="00295C"/>
                </a:solidFill>
              </a:rPr>
              <a:t>for</a:t>
            </a:r>
            <a:r>
              <a:rPr lang="es-ES" sz="6400" dirty="0">
                <a:solidFill>
                  <a:srgbClr val="00295C"/>
                </a:solidFill>
              </a:rPr>
              <a:t> Gas Turbine/</a:t>
            </a:r>
            <a:r>
              <a:rPr lang="es-ES" sz="6400" dirty="0" err="1">
                <a:solidFill>
                  <a:srgbClr val="00295C"/>
                </a:solidFill>
              </a:rPr>
              <a:t>Compressor</a:t>
            </a:r>
            <a:r>
              <a:rPr lang="es-ES" sz="6400" dirty="0">
                <a:solidFill>
                  <a:srgbClr val="00295C"/>
                </a:solidFill>
              </a:rPr>
              <a:t> Air </a:t>
            </a:r>
            <a:r>
              <a:rPr lang="es-ES" sz="6400" dirty="0" err="1">
                <a:solidFill>
                  <a:srgbClr val="00295C"/>
                </a:solidFill>
              </a:rPr>
              <a:t>Inlet</a:t>
            </a:r>
            <a:r>
              <a:rPr lang="es-ES" sz="6400" dirty="0">
                <a:solidFill>
                  <a:srgbClr val="00295C"/>
                </a:solidFill>
              </a:rPr>
              <a:t> </a:t>
            </a:r>
            <a:r>
              <a:rPr lang="es-ES" sz="6400" dirty="0" err="1">
                <a:solidFill>
                  <a:srgbClr val="00295C"/>
                </a:solidFill>
              </a:rPr>
              <a:t>Filter</a:t>
            </a:r>
            <a:r>
              <a:rPr lang="es-ES" sz="6400" dirty="0">
                <a:solidFill>
                  <a:srgbClr val="00295C"/>
                </a:solidFill>
              </a:rPr>
              <a:t> </a:t>
            </a:r>
            <a:r>
              <a:rPr lang="es-ES" sz="6400" dirty="0" err="1">
                <a:solidFill>
                  <a:srgbClr val="00295C"/>
                </a:solidFill>
              </a:rPr>
              <a:t>Systems</a:t>
            </a:r>
            <a:r>
              <a:rPr lang="es-ES" sz="6400" dirty="0">
                <a:solidFill>
                  <a:srgbClr val="00295C"/>
                </a:solidFill>
              </a:rPr>
              <a:t>” to be </a:t>
            </a:r>
            <a:r>
              <a:rPr lang="es-ES" sz="6400" dirty="0" err="1">
                <a:solidFill>
                  <a:srgbClr val="00295C"/>
                </a:solidFill>
              </a:rPr>
              <a:t>part</a:t>
            </a:r>
            <a:r>
              <a:rPr lang="es-ES" sz="6400" dirty="0">
                <a:solidFill>
                  <a:srgbClr val="00295C"/>
                </a:solidFill>
              </a:rPr>
              <a:t> of ISO 29461</a:t>
            </a:r>
            <a:endParaRPr lang="en-GB" sz="6400" dirty="0">
              <a:solidFill>
                <a:srgbClr val="00295C"/>
              </a:solidFill>
            </a:endParaRPr>
          </a:p>
          <a:p>
            <a:pPr marL="0" indent="0" fontAlgn="auto">
              <a:lnSpc>
                <a:spcPct val="150000"/>
              </a:lnSpc>
              <a:spcBef>
                <a:spcPts val="0"/>
              </a:spcBef>
              <a:spcAft>
                <a:spcPts val="0"/>
              </a:spcAft>
              <a:buClr>
                <a:schemeClr val="accent1"/>
              </a:buClr>
              <a:buNone/>
            </a:pPr>
            <a:endParaRPr lang="en-GB" sz="5600" dirty="0">
              <a:solidFill>
                <a:srgbClr val="00295C"/>
              </a:solidFill>
            </a:endParaRPr>
          </a:p>
          <a:p>
            <a:pPr marL="0" indent="0" fontAlgn="auto">
              <a:lnSpc>
                <a:spcPct val="150000"/>
              </a:lnSpc>
              <a:spcBef>
                <a:spcPts val="0"/>
              </a:spcBef>
              <a:spcAft>
                <a:spcPts val="0"/>
              </a:spcAft>
              <a:buClr>
                <a:schemeClr val="accent1"/>
              </a:buClr>
              <a:buNone/>
            </a:pPr>
            <a:r>
              <a:rPr lang="en-GB" sz="7200" b="1" dirty="0">
                <a:solidFill>
                  <a:srgbClr val="00295C"/>
                </a:solidFill>
              </a:rPr>
              <a:t>Testing activities:</a:t>
            </a:r>
          </a:p>
          <a:p>
            <a:pPr fontAlgn="auto">
              <a:lnSpc>
                <a:spcPct val="150000"/>
              </a:lnSpc>
              <a:spcBef>
                <a:spcPts val="0"/>
              </a:spcBef>
              <a:spcAft>
                <a:spcPts val="0"/>
              </a:spcAft>
              <a:buClr>
                <a:schemeClr val="accent1"/>
              </a:buClr>
            </a:pPr>
            <a:r>
              <a:rPr lang="en-GB" sz="6400" dirty="0">
                <a:solidFill>
                  <a:srgbClr val="00295C"/>
                </a:solidFill>
              </a:rPr>
              <a:t>To evaluate the aging effect of the filters</a:t>
            </a:r>
          </a:p>
          <a:p>
            <a:pPr fontAlgn="auto">
              <a:lnSpc>
                <a:spcPct val="150000"/>
              </a:lnSpc>
              <a:spcBef>
                <a:spcPts val="0"/>
              </a:spcBef>
              <a:spcAft>
                <a:spcPts val="600"/>
              </a:spcAft>
              <a:buClr>
                <a:schemeClr val="accent1"/>
              </a:buClr>
            </a:pPr>
            <a:r>
              <a:rPr lang="en-GB" sz="6400" dirty="0">
                <a:solidFill>
                  <a:srgbClr val="00295C"/>
                </a:solidFill>
              </a:rPr>
              <a:t>To evaluate the performance of the single filter  in a multi-stage system</a:t>
            </a:r>
          </a:p>
          <a:p>
            <a:pPr fontAlgn="auto">
              <a:lnSpc>
                <a:spcPct val="120000"/>
              </a:lnSpc>
              <a:spcBef>
                <a:spcPts val="0"/>
              </a:spcBef>
              <a:spcAft>
                <a:spcPts val="0"/>
              </a:spcAft>
              <a:buClr>
                <a:schemeClr val="accent1"/>
              </a:buClr>
            </a:pPr>
            <a:r>
              <a:rPr lang="es-ES" sz="6400" dirty="0">
                <a:solidFill>
                  <a:srgbClr val="00295C"/>
                </a:solidFill>
              </a:rPr>
              <a:t>To </a:t>
            </a:r>
            <a:r>
              <a:rPr lang="es-ES" sz="6400" dirty="0" err="1">
                <a:solidFill>
                  <a:srgbClr val="00295C"/>
                </a:solidFill>
              </a:rPr>
              <a:t>perform</a:t>
            </a:r>
            <a:r>
              <a:rPr lang="es-ES" sz="6400" dirty="0">
                <a:solidFill>
                  <a:srgbClr val="00295C"/>
                </a:solidFill>
              </a:rPr>
              <a:t> </a:t>
            </a:r>
            <a:r>
              <a:rPr lang="es-ES" sz="6400" dirty="0" err="1">
                <a:solidFill>
                  <a:srgbClr val="00295C"/>
                </a:solidFill>
              </a:rPr>
              <a:t>an</a:t>
            </a:r>
            <a:r>
              <a:rPr lang="es-ES" sz="6400" dirty="0">
                <a:solidFill>
                  <a:srgbClr val="00295C"/>
                </a:solidFill>
              </a:rPr>
              <a:t> </a:t>
            </a:r>
            <a:r>
              <a:rPr lang="es-ES" sz="6400" dirty="0" err="1">
                <a:solidFill>
                  <a:srgbClr val="00295C"/>
                </a:solidFill>
              </a:rPr>
              <a:t>independent</a:t>
            </a:r>
            <a:r>
              <a:rPr lang="es-ES" sz="6400" dirty="0">
                <a:solidFill>
                  <a:srgbClr val="00295C"/>
                </a:solidFill>
              </a:rPr>
              <a:t> air </a:t>
            </a:r>
            <a:r>
              <a:rPr lang="es-ES" sz="6400" dirty="0" err="1">
                <a:solidFill>
                  <a:srgbClr val="00295C"/>
                </a:solidFill>
              </a:rPr>
              <a:t>filtration</a:t>
            </a:r>
            <a:r>
              <a:rPr lang="es-ES" sz="6400" dirty="0">
                <a:solidFill>
                  <a:srgbClr val="00295C"/>
                </a:solidFill>
              </a:rPr>
              <a:t> test </a:t>
            </a:r>
            <a:r>
              <a:rPr lang="es-ES" sz="6400" dirty="0" err="1">
                <a:solidFill>
                  <a:srgbClr val="00295C"/>
                </a:solidFill>
              </a:rPr>
              <a:t>on</a:t>
            </a:r>
            <a:r>
              <a:rPr lang="es-ES" sz="6400" dirty="0">
                <a:solidFill>
                  <a:srgbClr val="00295C"/>
                </a:solidFill>
              </a:rPr>
              <a:t> a </a:t>
            </a:r>
            <a:r>
              <a:rPr lang="es-ES" sz="6400" dirty="0" err="1">
                <a:solidFill>
                  <a:srgbClr val="00295C"/>
                </a:solidFill>
              </a:rPr>
              <a:t>model</a:t>
            </a:r>
            <a:r>
              <a:rPr lang="es-ES" sz="6400" dirty="0">
                <a:solidFill>
                  <a:srgbClr val="00295C"/>
                </a:solidFill>
              </a:rPr>
              <a:t> </a:t>
            </a:r>
            <a:r>
              <a:rPr lang="es-ES" sz="6400" dirty="0" err="1">
                <a:solidFill>
                  <a:srgbClr val="00295C"/>
                </a:solidFill>
              </a:rPr>
              <a:t>scale</a:t>
            </a:r>
            <a:r>
              <a:rPr lang="es-ES" sz="6400" dirty="0">
                <a:solidFill>
                  <a:srgbClr val="00295C"/>
                </a:solidFill>
              </a:rPr>
              <a:t> test </a:t>
            </a:r>
            <a:r>
              <a:rPr lang="es-ES" sz="6400" dirty="0" err="1">
                <a:solidFill>
                  <a:srgbClr val="00295C"/>
                </a:solidFill>
              </a:rPr>
              <a:t>rig</a:t>
            </a:r>
            <a:r>
              <a:rPr lang="es-ES" sz="6400" dirty="0">
                <a:solidFill>
                  <a:srgbClr val="00295C"/>
                </a:solidFill>
              </a:rPr>
              <a:t> t</a:t>
            </a:r>
            <a:r>
              <a:rPr lang="es-ES" sz="6400" dirty="0" smtClean="0">
                <a:solidFill>
                  <a:srgbClr val="00295C"/>
                </a:solidFill>
              </a:rPr>
              <a:t>o </a:t>
            </a:r>
            <a:r>
              <a:rPr lang="es-ES" sz="6400" dirty="0">
                <a:solidFill>
                  <a:srgbClr val="00295C"/>
                </a:solidFill>
              </a:rPr>
              <a:t>test </a:t>
            </a:r>
            <a:r>
              <a:rPr lang="es-ES" sz="6400" dirty="0" err="1">
                <a:solidFill>
                  <a:srgbClr val="00295C"/>
                </a:solidFill>
              </a:rPr>
              <a:t>filters</a:t>
            </a:r>
            <a:r>
              <a:rPr lang="es-ES" sz="6400" dirty="0">
                <a:solidFill>
                  <a:srgbClr val="00295C"/>
                </a:solidFill>
              </a:rPr>
              <a:t> in </a:t>
            </a:r>
            <a:r>
              <a:rPr lang="es-ES" sz="6400" dirty="0" err="1">
                <a:solidFill>
                  <a:srgbClr val="00295C"/>
                </a:solidFill>
              </a:rPr>
              <a:t>close</a:t>
            </a:r>
            <a:r>
              <a:rPr lang="es-ES" sz="6400" dirty="0">
                <a:solidFill>
                  <a:srgbClr val="00295C"/>
                </a:solidFill>
              </a:rPr>
              <a:t>-to-real GT </a:t>
            </a:r>
            <a:r>
              <a:rPr lang="es-ES" sz="6400" dirty="0" err="1">
                <a:solidFill>
                  <a:srgbClr val="00295C"/>
                </a:solidFill>
              </a:rPr>
              <a:t>operation</a:t>
            </a:r>
            <a:r>
              <a:rPr lang="es-ES" sz="6400" dirty="0">
                <a:solidFill>
                  <a:srgbClr val="00295C"/>
                </a:solidFill>
              </a:rPr>
              <a:t> </a:t>
            </a:r>
            <a:r>
              <a:rPr lang="es-ES" sz="6400" dirty="0" err="1">
                <a:solidFill>
                  <a:srgbClr val="00295C"/>
                </a:solidFill>
              </a:rPr>
              <a:t>conditions</a:t>
            </a:r>
            <a:endParaRPr lang="en-GB" sz="6400" dirty="0">
              <a:solidFill>
                <a:srgbClr val="00295C"/>
              </a:solidFill>
            </a:endParaRPr>
          </a:p>
          <a:p>
            <a:pPr marL="285750" indent="-193675" fontAlgn="auto">
              <a:lnSpc>
                <a:spcPct val="150000"/>
              </a:lnSpc>
              <a:spcBef>
                <a:spcPts val="0"/>
              </a:spcBef>
              <a:spcAft>
                <a:spcPts val="0"/>
              </a:spcAft>
              <a:buClr>
                <a:srgbClr val="005AC4"/>
              </a:buClr>
            </a:pPr>
            <a:endParaRPr lang="en-GB" sz="6400" dirty="0">
              <a:solidFill>
                <a:srgbClr val="00295C"/>
              </a:solidFill>
            </a:endParaRPr>
          </a:p>
          <a:p>
            <a:pPr marL="0" indent="0">
              <a:buNone/>
            </a:pPr>
            <a:endParaRPr lang="en-US" dirty="0" smtClean="0">
              <a:solidFill>
                <a:srgbClr val="00295C"/>
              </a:solidFill>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563902"/>
            <a:ext cx="851520" cy="7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8625" y="1066800"/>
            <a:ext cx="1750720" cy="134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467600" y="102863"/>
            <a:ext cx="1676400" cy="369332"/>
          </a:xfrm>
          <a:prstGeom prst="rect">
            <a:avLst/>
          </a:prstGeom>
          <a:solidFill>
            <a:schemeClr val="accent3"/>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sv-SE" dirty="0" smtClean="0">
                <a:solidFill>
                  <a:prstClr val="white"/>
                </a:solidFill>
              </a:rPr>
              <a:t>projects</a:t>
            </a:r>
            <a:endParaRPr lang="en-GB" dirty="0">
              <a:solidFill>
                <a:prstClr val="white"/>
              </a:solidFill>
            </a:endParaRPr>
          </a:p>
        </p:txBody>
      </p:sp>
    </p:spTree>
    <p:extLst>
      <p:ext uri="{BB962C8B-B14F-4D97-AF65-F5344CB8AC3E}">
        <p14:creationId xmlns:p14="http://schemas.microsoft.com/office/powerpoint/2010/main" val="19699214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6968" y="1384760"/>
            <a:ext cx="2729528" cy="1756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47C12D94-30F6-44A3-86BB-22F78514B9F0}" type="slidenum">
              <a:rPr lang="en-GB" smtClean="0">
                <a:solidFill>
                  <a:prstClr val="white"/>
                </a:solidFill>
              </a:rPr>
              <a:pPr/>
              <a:t>33</a:t>
            </a:fld>
            <a:endParaRPr lang="en-GB" dirty="0">
              <a:solidFill>
                <a:prstClr val="white"/>
              </a:solidFill>
            </a:endParaRPr>
          </a:p>
        </p:txBody>
      </p:sp>
      <p:sp>
        <p:nvSpPr>
          <p:cNvPr id="4" name="Title 3"/>
          <p:cNvSpPr>
            <a:spLocks noGrp="1"/>
          </p:cNvSpPr>
          <p:nvPr>
            <p:ph type="title"/>
          </p:nvPr>
        </p:nvSpPr>
        <p:spPr/>
        <p:txBody>
          <a:bodyPr>
            <a:normAutofit/>
          </a:bodyPr>
          <a:lstStyle/>
          <a:p>
            <a:r>
              <a:rPr lang="en-GB" sz="3600" dirty="0" smtClean="0"/>
              <a:t>Exhaust System – WHRES Project</a:t>
            </a:r>
            <a:endParaRPr lang="en-GB" sz="3600" dirty="0"/>
          </a:p>
        </p:txBody>
      </p:sp>
      <p:sp>
        <p:nvSpPr>
          <p:cNvPr id="5" name="Content Placeholder 4"/>
          <p:cNvSpPr>
            <a:spLocks noGrp="1"/>
          </p:cNvSpPr>
          <p:nvPr>
            <p:ph idx="1"/>
          </p:nvPr>
        </p:nvSpPr>
        <p:spPr/>
        <p:txBody>
          <a:bodyPr/>
          <a:lstStyle/>
          <a:p>
            <a:pPr>
              <a:lnSpc>
                <a:spcPct val="150000"/>
              </a:lnSpc>
              <a:buClr>
                <a:schemeClr val="accent1"/>
              </a:buClr>
            </a:pPr>
            <a:r>
              <a:rPr lang="en-GB" sz="1800" dirty="0"/>
              <a:t>19 organisations</a:t>
            </a:r>
          </a:p>
          <a:p>
            <a:pPr>
              <a:lnSpc>
                <a:spcPct val="150000"/>
              </a:lnSpc>
              <a:buClr>
                <a:schemeClr val="accent1"/>
              </a:buClr>
            </a:pPr>
            <a:r>
              <a:rPr lang="en-GB" sz="1800" dirty="0"/>
              <a:t>ETN liaison member of ISO/TC192</a:t>
            </a:r>
          </a:p>
          <a:p>
            <a:pPr>
              <a:lnSpc>
                <a:spcPct val="150000"/>
              </a:lnSpc>
              <a:buClr>
                <a:schemeClr val="accent1"/>
              </a:buClr>
            </a:pPr>
            <a:r>
              <a:rPr lang="es-ES" sz="1800" dirty="0"/>
              <a:t>ETN WHRES standard </a:t>
            </a:r>
            <a:r>
              <a:rPr lang="es-ES" sz="1800" dirty="0" err="1"/>
              <a:t>submitted</a:t>
            </a:r>
            <a:r>
              <a:rPr lang="es-ES" sz="1800" dirty="0"/>
              <a:t> to ISO/TC192 in </a:t>
            </a:r>
            <a:r>
              <a:rPr lang="es-ES" sz="1800" dirty="0" err="1"/>
              <a:t>February</a:t>
            </a:r>
            <a:r>
              <a:rPr lang="es-ES" sz="1800" dirty="0"/>
              <a:t> 2016</a:t>
            </a:r>
            <a:r>
              <a:rPr lang="en-GB" sz="1800" dirty="0"/>
              <a:t> </a:t>
            </a:r>
          </a:p>
          <a:p>
            <a:pPr>
              <a:buClr>
                <a:schemeClr val="accent1"/>
              </a:buClr>
            </a:pPr>
            <a:endParaRPr lang="es-ES" sz="1400" b="1" dirty="0" smtClean="0"/>
          </a:p>
          <a:p>
            <a:pPr marL="0" indent="0">
              <a:buClr>
                <a:schemeClr val="accent1"/>
              </a:buClr>
              <a:buNone/>
            </a:pPr>
            <a:r>
              <a:rPr lang="es-ES" sz="2000" b="1" dirty="0" err="1" smtClean="0"/>
              <a:t>Activities</a:t>
            </a:r>
            <a:endParaRPr lang="es-ES" sz="2000" b="1" dirty="0" smtClean="0"/>
          </a:p>
          <a:p>
            <a:pPr>
              <a:buClr>
                <a:schemeClr val="accent1"/>
              </a:buClr>
            </a:pPr>
            <a:r>
              <a:rPr lang="en-GB" sz="1800" dirty="0"/>
              <a:t>New Work Item in ISO/TC 192 to draft an ISO standard scheduled to be published in 2019.</a:t>
            </a:r>
          </a:p>
          <a:p>
            <a:pPr>
              <a:buClr>
                <a:schemeClr val="accent1"/>
              </a:buClr>
            </a:pPr>
            <a:endParaRPr lang="en-GB" sz="1000" dirty="0"/>
          </a:p>
          <a:p>
            <a:pPr>
              <a:buClr>
                <a:schemeClr val="accent1"/>
              </a:buClr>
            </a:pPr>
            <a:r>
              <a:rPr lang="en-GB" sz="1800" dirty="0"/>
              <a:t>3 ETN members actively involved in the ISO/TC 192 Working Group</a:t>
            </a:r>
          </a:p>
          <a:p>
            <a:pPr>
              <a:buClr>
                <a:schemeClr val="accent1"/>
              </a:buClr>
            </a:pPr>
            <a:endParaRPr lang="en-GB" sz="900" dirty="0"/>
          </a:p>
          <a:p>
            <a:pPr>
              <a:buClr>
                <a:schemeClr val="accent1"/>
              </a:buClr>
            </a:pPr>
            <a:r>
              <a:rPr lang="en-GB" sz="1800" dirty="0"/>
              <a:t>ETN Exhaust System WG members will be involved to submit comments on the draft ISO standard.</a:t>
            </a:r>
          </a:p>
        </p:txBody>
      </p:sp>
      <p:sp>
        <p:nvSpPr>
          <p:cNvPr id="7" name="Titel 1"/>
          <p:cNvSpPr txBox="1">
            <a:spLocks/>
          </p:cNvSpPr>
          <p:nvPr/>
        </p:nvSpPr>
        <p:spPr>
          <a:xfrm>
            <a:off x="990599" y="228600"/>
            <a:ext cx="8104857" cy="12953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nl-NL" sz="3600" dirty="0">
              <a:solidFill>
                <a:prstClr val="black"/>
              </a:solidFill>
              <a:latin typeface="Arial Bold"/>
              <a:cs typeface="Arial Bold"/>
            </a:endParaRPr>
          </a:p>
        </p:txBody>
      </p:sp>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9938" y="3276600"/>
            <a:ext cx="860066" cy="769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1590318"/>
            <a:ext cx="956781" cy="1345091"/>
          </a:xfrm>
          <a:prstGeom prst="rect">
            <a:avLst/>
          </a:prstGeom>
          <a:noFill/>
          <a:ln>
            <a:noFill/>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467600" y="102863"/>
            <a:ext cx="1676400" cy="369332"/>
          </a:xfrm>
          <a:prstGeom prst="rect">
            <a:avLst/>
          </a:prstGeom>
          <a:solidFill>
            <a:schemeClr val="accent3"/>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sv-SE" dirty="0" smtClean="0">
                <a:solidFill>
                  <a:prstClr val="white"/>
                </a:solidFill>
              </a:rPr>
              <a:t>projects</a:t>
            </a:r>
            <a:endParaRPr lang="en-GB" dirty="0">
              <a:solidFill>
                <a:prstClr val="white"/>
              </a:solidFill>
            </a:endParaRPr>
          </a:p>
        </p:txBody>
      </p:sp>
    </p:spTree>
    <p:extLst>
      <p:ext uri="{BB962C8B-B14F-4D97-AF65-F5344CB8AC3E}">
        <p14:creationId xmlns:p14="http://schemas.microsoft.com/office/powerpoint/2010/main" val="7840127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34</a:t>
            </a:fld>
            <a:endParaRPr lang="en-GB" dirty="0">
              <a:solidFill>
                <a:prstClr val="white"/>
              </a:solidFill>
            </a:endParaRPr>
          </a:p>
        </p:txBody>
      </p:sp>
      <p:sp>
        <p:nvSpPr>
          <p:cNvPr id="3" name="Title 2"/>
          <p:cNvSpPr>
            <a:spLocks noGrp="1"/>
          </p:cNvSpPr>
          <p:nvPr>
            <p:ph type="title"/>
          </p:nvPr>
        </p:nvSpPr>
        <p:spPr/>
        <p:txBody>
          <a:bodyPr>
            <a:normAutofit fontScale="90000"/>
          </a:bodyPr>
          <a:lstStyle/>
          <a:p>
            <a:pPr marL="0" lvl="0">
              <a:spcBef>
                <a:spcPts val="0"/>
              </a:spcBef>
              <a:defRPr/>
            </a:pPr>
            <a:r>
              <a:rPr lang="en-GB" dirty="0" smtClean="0"/>
              <a:t>The              Project</a:t>
            </a:r>
            <a:br>
              <a:rPr lang="en-GB" dirty="0" smtClean="0"/>
            </a:br>
            <a:r>
              <a:rPr lang="en-US" sz="2700" kern="0" dirty="0">
                <a:solidFill>
                  <a:srgbClr val="006699"/>
                </a:solidFill>
                <a:latin typeface="Arial" charset="0"/>
                <a:ea typeface="+mn-ea"/>
                <a:cs typeface="Arial" charset="0"/>
              </a:rPr>
              <a:t>Optimised Micro Turbine Solar </a:t>
            </a:r>
            <a:r>
              <a:rPr lang="en-US" sz="2700" kern="0" dirty="0" smtClean="0">
                <a:solidFill>
                  <a:srgbClr val="006699"/>
                </a:solidFill>
                <a:latin typeface="Arial" charset="0"/>
                <a:ea typeface="+mn-ea"/>
                <a:cs typeface="Arial" charset="0"/>
              </a:rPr>
              <a:t>Power</a:t>
            </a:r>
            <a:br>
              <a:rPr lang="en-US" sz="2700" kern="0" dirty="0" smtClean="0">
                <a:solidFill>
                  <a:srgbClr val="006699"/>
                </a:solidFill>
                <a:latin typeface="Arial" charset="0"/>
                <a:ea typeface="+mn-ea"/>
                <a:cs typeface="Arial" charset="0"/>
              </a:rPr>
            </a:br>
            <a:r>
              <a:rPr lang="en-US" sz="2700" kern="0" dirty="0" smtClean="0">
                <a:solidFill>
                  <a:srgbClr val="006699"/>
                </a:solidFill>
                <a:latin typeface="Arial" charset="0"/>
                <a:ea typeface="+mn-ea"/>
                <a:cs typeface="Arial" charset="0"/>
              </a:rPr>
              <a:t>Completed in Autumn 2017</a:t>
            </a:r>
            <a:r>
              <a:rPr lang="en-GB" sz="1800" b="0" kern="0" dirty="0">
                <a:solidFill>
                  <a:sysClr val="windowText" lastClr="000000"/>
                </a:solidFill>
                <a:latin typeface="Calibri"/>
                <a:ea typeface="+mn-ea"/>
                <a:cs typeface="+mn-cs"/>
              </a:rPr>
              <a:t/>
            </a:r>
            <a:br>
              <a:rPr lang="en-GB" sz="1800" b="0" kern="0" dirty="0">
                <a:solidFill>
                  <a:sysClr val="windowText" lastClr="000000"/>
                </a:solidFill>
                <a:latin typeface="Calibri"/>
                <a:ea typeface="+mn-ea"/>
                <a:cs typeface="+mn-cs"/>
              </a:rPr>
            </a:br>
            <a:endParaRPr lang="en-GB"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0400" y="3844281"/>
            <a:ext cx="2727447" cy="2288061"/>
          </a:xfrm>
          <a:prstGeom prst="rect">
            <a:avLst/>
          </a:prstGeom>
        </p:spPr>
      </p:pic>
      <p:sp>
        <p:nvSpPr>
          <p:cNvPr id="6" name="Content Placeholder 6"/>
          <p:cNvSpPr txBox="1">
            <a:spLocks/>
          </p:cNvSpPr>
          <p:nvPr/>
        </p:nvSpPr>
        <p:spPr bwMode="auto">
          <a:xfrm>
            <a:off x="533400" y="2165729"/>
            <a:ext cx="8424862" cy="65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9386" indent="-179386" algn="l" rtl="0" eaLnBrk="1" fontAlgn="base" hangingPunct="1">
              <a:spcBef>
                <a:spcPct val="0"/>
              </a:spcBef>
              <a:spcAft>
                <a:spcPct val="0"/>
              </a:spcAft>
              <a:buClr>
                <a:srgbClr val="C9122B"/>
              </a:buClr>
              <a:buSzPct val="90000"/>
              <a:buFont typeface="Wingdings" panose="05000000000000000000" pitchFamily="2" charset="2"/>
              <a:buChar char="§"/>
              <a:defRPr sz="2400">
                <a:solidFill>
                  <a:schemeClr val="tx1"/>
                </a:solidFill>
                <a:latin typeface="+mn-lt"/>
                <a:ea typeface="ＭＳ Ｐゴシック" pitchFamily="-65" charset="-128"/>
                <a:cs typeface="ＭＳ Ｐゴシック" pitchFamily="-65" charset="-128"/>
              </a:defRPr>
            </a:lvl1pPr>
            <a:lvl2pPr marL="347659" indent="-166686" algn="l" rtl="0" eaLnBrk="1" fontAlgn="base" hangingPunct="1">
              <a:spcBef>
                <a:spcPct val="0"/>
              </a:spcBef>
              <a:spcAft>
                <a:spcPct val="0"/>
              </a:spcAft>
              <a:buClr>
                <a:srgbClr val="C9122B"/>
              </a:buClr>
              <a:buFont typeface="Wingdings" panose="05000000000000000000" pitchFamily="2" charset="2"/>
              <a:buChar char="§"/>
              <a:defRPr sz="2200">
                <a:solidFill>
                  <a:schemeClr val="tx1"/>
                </a:solidFill>
                <a:latin typeface="+mn-lt"/>
                <a:ea typeface="ＭＳ Ｐゴシック" pitchFamily="-110" charset="-128"/>
              </a:defRPr>
            </a:lvl2pPr>
            <a:lvl3pPr marL="538158" indent="-188911" algn="l" rtl="0" eaLnBrk="1" fontAlgn="base" hangingPunct="1">
              <a:spcBef>
                <a:spcPct val="0"/>
              </a:spcBef>
              <a:spcAft>
                <a:spcPct val="0"/>
              </a:spcAft>
              <a:buClr>
                <a:srgbClr val="C9122B"/>
              </a:buClr>
              <a:buSzPct val="108000"/>
              <a:buFont typeface="Wingdings" panose="05000000000000000000" pitchFamily="2" charset="2"/>
              <a:buChar char="§"/>
              <a:defRPr sz="2000">
                <a:solidFill>
                  <a:schemeClr val="tx1"/>
                </a:solidFill>
                <a:latin typeface="+mn-lt"/>
                <a:ea typeface="ＭＳ Ｐゴシック" pitchFamily="-110" charset="-128"/>
              </a:defRPr>
            </a:lvl3pPr>
            <a:lvl4pPr marL="712781" indent="-173037" algn="l" rtl="0" eaLnBrk="1" fontAlgn="base" hangingPunct="1">
              <a:spcBef>
                <a:spcPct val="0"/>
              </a:spcBef>
              <a:spcAft>
                <a:spcPct val="0"/>
              </a:spcAft>
              <a:buClr>
                <a:srgbClr val="C9122B"/>
              </a:buClr>
              <a:buSzPct val="115000"/>
              <a:buFont typeface="Wingdings" panose="05000000000000000000" pitchFamily="2" charset="2"/>
              <a:buChar char="§"/>
              <a:defRPr sz="1800">
                <a:solidFill>
                  <a:schemeClr val="tx1"/>
                </a:solidFill>
                <a:latin typeface="+mn-lt"/>
                <a:ea typeface="ＭＳ Ｐゴシック" pitchFamily="-110" charset="-128"/>
              </a:defRPr>
            </a:lvl4pPr>
            <a:lvl5pPr marL="899991" indent="-183598" algn="l" rtl="0" eaLnBrk="1" fontAlgn="base" hangingPunct="1">
              <a:spcBef>
                <a:spcPct val="0"/>
              </a:spcBef>
              <a:spcAft>
                <a:spcPct val="0"/>
              </a:spcAft>
              <a:buClr>
                <a:srgbClr val="C9122B"/>
              </a:buClr>
              <a:buSzPct val="110000"/>
              <a:buFont typeface="Wingdings" panose="05000000000000000000" pitchFamily="2" charset="2"/>
              <a:buChar char="§"/>
              <a:defRPr sz="1800">
                <a:solidFill>
                  <a:schemeClr val="tx1"/>
                </a:solidFill>
                <a:latin typeface="+mn-lt"/>
                <a:ea typeface="ＭＳ Ｐゴシック" pitchFamily="-110" charset="-128"/>
              </a:defRPr>
            </a:lvl5pPr>
            <a:lvl6pPr marL="1355711"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6pPr>
            <a:lvl7pPr marL="1812907"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7pPr>
            <a:lvl8pPr marL="2270102"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8pPr>
            <a:lvl9pPr marL="2727298"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9pPr>
          </a:lstStyle>
          <a:p>
            <a:pPr marL="180973" lvl="1" indent="0">
              <a:buClr>
                <a:schemeClr val="accent1"/>
              </a:buClr>
              <a:buNone/>
            </a:pPr>
            <a:r>
              <a:rPr lang="en-GB" altLang="x-none" sz="2000" dirty="0">
                <a:solidFill>
                  <a:srgbClr val="00295C"/>
                </a:solidFill>
                <a:latin typeface="Arial" panose="020B0604020202020204" pitchFamily="34" charset="0"/>
                <a:ea typeface="+mn-ea"/>
                <a:cs typeface="Arial" panose="020B0604020202020204" pitchFamily="34" charset="0"/>
              </a:rPr>
              <a:t>Demonstration of concentrated solar power technology using a parabolic dish system powering a micro-gas </a:t>
            </a:r>
            <a:r>
              <a:rPr lang="en-GB" altLang="x-none" sz="2000" dirty="0" smtClean="0">
                <a:solidFill>
                  <a:srgbClr val="00295C"/>
                </a:solidFill>
                <a:latin typeface="Arial" panose="020B0604020202020204" pitchFamily="34" charset="0"/>
                <a:ea typeface="+mn-ea"/>
                <a:cs typeface="Arial" panose="020B0604020202020204" pitchFamily="34" charset="0"/>
              </a:rPr>
              <a:t>turbine</a:t>
            </a:r>
          </a:p>
          <a:p>
            <a:pPr marL="180973" lvl="1" indent="0">
              <a:buClr>
                <a:schemeClr val="accent1"/>
              </a:buClr>
              <a:buNone/>
            </a:pPr>
            <a:endParaRPr lang="en-GB" altLang="x-none" sz="2000" dirty="0">
              <a:solidFill>
                <a:srgbClr val="00295C"/>
              </a:solidFill>
              <a:latin typeface="Arial" panose="020B0604020202020204" pitchFamily="34" charset="0"/>
              <a:ea typeface="+mn-ea"/>
              <a:cs typeface="Arial" panose="020B0604020202020204" pitchFamily="34" charset="0"/>
            </a:endParaRPr>
          </a:p>
          <a:p>
            <a:pPr marL="180973" lvl="1" indent="0">
              <a:buClr>
                <a:schemeClr val="accent1"/>
              </a:buClr>
              <a:buNone/>
            </a:pPr>
            <a:r>
              <a:rPr lang="en-GB" altLang="x-none" sz="2000" dirty="0" smtClean="0">
                <a:solidFill>
                  <a:srgbClr val="00295C"/>
                </a:solidFill>
                <a:latin typeface="Arial" panose="020B0604020202020204" pitchFamily="34" charset="0"/>
                <a:ea typeface="+mn-ea"/>
                <a:cs typeface="Arial" panose="020B0604020202020204" pitchFamily="34" charset="0"/>
              </a:rPr>
              <a:t>Demo facilities still operational at ENEA’s </a:t>
            </a:r>
          </a:p>
          <a:p>
            <a:pPr marL="180973" lvl="1" indent="0">
              <a:buClr>
                <a:schemeClr val="accent1"/>
              </a:buClr>
              <a:buNone/>
            </a:pPr>
            <a:r>
              <a:rPr lang="en-GB" altLang="x-none" sz="2000" dirty="0" smtClean="0">
                <a:solidFill>
                  <a:srgbClr val="00295C"/>
                </a:solidFill>
                <a:latin typeface="Arial" panose="020B0604020202020204" pitchFamily="34" charset="0"/>
                <a:ea typeface="+mn-ea"/>
                <a:cs typeface="Arial" panose="020B0604020202020204" pitchFamily="34" charset="0"/>
              </a:rPr>
              <a:t>facilities in Rome Italy</a:t>
            </a:r>
            <a:endParaRPr lang="en-GB" altLang="x-none" sz="2000" dirty="0">
              <a:solidFill>
                <a:srgbClr val="00295C"/>
              </a:solidFill>
              <a:latin typeface="Arial" panose="020B0604020202020204" pitchFamily="34" charset="0"/>
              <a:ea typeface="+mn-ea"/>
              <a:cs typeface="Arial" panose="020B0604020202020204" pitchFamily="34" charset="0"/>
            </a:endParaRPr>
          </a:p>
        </p:txBody>
      </p:sp>
      <p:sp>
        <p:nvSpPr>
          <p:cNvPr id="7" name="TextBox 6"/>
          <p:cNvSpPr txBox="1"/>
          <p:nvPr/>
        </p:nvSpPr>
        <p:spPr>
          <a:xfrm>
            <a:off x="7467600" y="102863"/>
            <a:ext cx="1676400" cy="369332"/>
          </a:xfrm>
          <a:prstGeom prst="rect">
            <a:avLst/>
          </a:prstGeom>
          <a:solidFill>
            <a:schemeClr val="accent3"/>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sv-SE" dirty="0" smtClean="0">
                <a:solidFill>
                  <a:prstClr val="white"/>
                </a:solidFill>
              </a:rPr>
              <a:t>projects</a:t>
            </a:r>
            <a:endParaRPr lang="en-GB" dirty="0">
              <a:solidFill>
                <a:prstClr val="white"/>
              </a:solidFill>
            </a:endParaRPr>
          </a:p>
        </p:txBody>
      </p:sp>
      <p:pic>
        <p:nvPicPr>
          <p:cNvPr id="8"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64789" y="4415"/>
            <a:ext cx="1590277" cy="832043"/>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2200" y="2831969"/>
            <a:ext cx="2675181" cy="1968631"/>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6200" y="798922"/>
            <a:ext cx="1221718" cy="877478"/>
          </a:xfrm>
          <a:prstGeom prst="rect">
            <a:avLst/>
          </a:prstGeom>
        </p:spPr>
      </p:pic>
    </p:spTree>
    <p:extLst>
      <p:ext uri="{BB962C8B-B14F-4D97-AF65-F5344CB8AC3E}">
        <p14:creationId xmlns:p14="http://schemas.microsoft.com/office/powerpoint/2010/main" val="7751496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75" y="30041"/>
            <a:ext cx="6949439" cy="934207"/>
          </a:xfrm>
        </p:spPr>
        <p:txBody>
          <a:bodyPr>
            <a:normAutofit/>
          </a:bodyPr>
          <a:lstStyle/>
          <a:p>
            <a:r>
              <a:rPr lang="en-GB" sz="3400" b="1" dirty="0">
                <a:solidFill>
                  <a:schemeClr val="tx2"/>
                </a:solidFill>
              </a:rPr>
              <a:t>Dissemination </a:t>
            </a:r>
            <a:r>
              <a:rPr lang="en-GB" sz="3400" b="1" dirty="0" smtClean="0">
                <a:solidFill>
                  <a:schemeClr val="tx2"/>
                </a:solidFill>
              </a:rPr>
              <a:t>Activities by ETN</a:t>
            </a:r>
            <a:endParaRPr lang="en-US" sz="3400" dirty="0"/>
          </a:p>
        </p:txBody>
      </p:sp>
      <p:sp>
        <p:nvSpPr>
          <p:cNvPr id="3" name="TextBox 2"/>
          <p:cNvSpPr txBox="1"/>
          <p:nvPr/>
        </p:nvSpPr>
        <p:spPr>
          <a:xfrm>
            <a:off x="444137" y="518155"/>
            <a:ext cx="5499463" cy="5632311"/>
          </a:xfrm>
          <a:prstGeom prst="rect">
            <a:avLst/>
          </a:prstGeom>
          <a:noFill/>
        </p:spPr>
        <p:txBody>
          <a:bodyPr wrap="square" rtlCol="0">
            <a:spAutoFit/>
          </a:bodyPr>
          <a:lstStyle/>
          <a:p>
            <a:pPr marL="342900" indent="-342900">
              <a:lnSpc>
                <a:spcPct val="200000"/>
              </a:lnSpc>
              <a:buClr>
                <a:schemeClr val="accent1"/>
              </a:buClr>
              <a:buFont typeface="Wingdings" panose="05000000000000000000" pitchFamily="2" charset="2"/>
              <a:buChar char="v"/>
            </a:pPr>
            <a:r>
              <a:rPr lang="en-GB" dirty="0" err="1" smtClean="0">
                <a:solidFill>
                  <a:schemeClr val="tx2"/>
                </a:solidFill>
              </a:rPr>
              <a:t>OMSoP</a:t>
            </a:r>
            <a:r>
              <a:rPr lang="en-GB" dirty="0" smtClean="0">
                <a:solidFill>
                  <a:schemeClr val="tx2"/>
                </a:solidFill>
              </a:rPr>
              <a:t> website</a:t>
            </a:r>
          </a:p>
          <a:p>
            <a:pPr marL="800100" lvl="1" indent="-342900">
              <a:buClr>
                <a:schemeClr val="accent1"/>
              </a:buClr>
              <a:buFont typeface="Wingdings" panose="05000000000000000000" pitchFamily="2" charset="2"/>
              <a:buChar char="ü"/>
            </a:pPr>
            <a:r>
              <a:rPr lang="en-GB" dirty="0" smtClean="0">
                <a:solidFill>
                  <a:schemeClr val="tx2"/>
                </a:solidFill>
              </a:rPr>
              <a:t>Regularly Updated Public Website</a:t>
            </a:r>
          </a:p>
          <a:p>
            <a:pPr marL="800100" lvl="1" indent="-342900">
              <a:buClr>
                <a:schemeClr val="accent1"/>
              </a:buClr>
              <a:buFont typeface="Wingdings" panose="05000000000000000000" pitchFamily="2" charset="2"/>
              <a:buChar char="ü"/>
            </a:pPr>
            <a:r>
              <a:rPr lang="en-GB" dirty="0" smtClean="0">
                <a:solidFill>
                  <a:schemeClr val="tx2"/>
                </a:solidFill>
              </a:rPr>
              <a:t>Members-Only SharePoint</a:t>
            </a:r>
          </a:p>
          <a:p>
            <a:pPr marL="342900" indent="-342900">
              <a:lnSpc>
                <a:spcPct val="200000"/>
              </a:lnSpc>
              <a:buClr>
                <a:schemeClr val="accent1"/>
              </a:buClr>
              <a:buFont typeface="Wingdings" panose="05000000000000000000" pitchFamily="2" charset="2"/>
              <a:buChar char="v"/>
            </a:pPr>
            <a:r>
              <a:rPr lang="en-GB" dirty="0" smtClean="0">
                <a:solidFill>
                  <a:schemeClr val="tx2"/>
                </a:solidFill>
              </a:rPr>
              <a:t>Printed Publications</a:t>
            </a:r>
          </a:p>
          <a:p>
            <a:pPr marL="742950" lvl="1" indent="-285750">
              <a:buClr>
                <a:schemeClr val="accent1"/>
              </a:buClr>
              <a:buFont typeface="Wingdings" panose="05000000000000000000" pitchFamily="2" charset="2"/>
              <a:buChar char="ü"/>
            </a:pPr>
            <a:r>
              <a:rPr lang="en-GB" dirty="0" smtClean="0">
                <a:solidFill>
                  <a:schemeClr val="tx2"/>
                </a:solidFill>
              </a:rPr>
              <a:t>Project Leaflet</a:t>
            </a:r>
          </a:p>
          <a:p>
            <a:pPr marL="742950" lvl="1" indent="-285750">
              <a:buClr>
                <a:schemeClr val="accent1"/>
              </a:buClr>
              <a:buFont typeface="Wingdings" panose="05000000000000000000" pitchFamily="2" charset="2"/>
              <a:buChar char="ü"/>
            </a:pPr>
            <a:r>
              <a:rPr lang="en-GB" dirty="0" smtClean="0">
                <a:solidFill>
                  <a:schemeClr val="tx2"/>
                </a:solidFill>
              </a:rPr>
              <a:t>Banner</a:t>
            </a:r>
          </a:p>
          <a:p>
            <a:pPr marL="742950" lvl="1" indent="-285750">
              <a:buClr>
                <a:schemeClr val="accent1"/>
              </a:buClr>
              <a:buFont typeface="Wingdings" panose="05000000000000000000" pitchFamily="2" charset="2"/>
              <a:buChar char="ü"/>
            </a:pPr>
            <a:r>
              <a:rPr lang="en-GB" dirty="0" smtClean="0">
                <a:solidFill>
                  <a:schemeClr val="tx2"/>
                </a:solidFill>
              </a:rPr>
              <a:t>Demonstration Site Poster</a:t>
            </a:r>
          </a:p>
          <a:p>
            <a:pPr marL="742950" lvl="1" indent="-285750">
              <a:buClr>
                <a:schemeClr val="accent1"/>
              </a:buClr>
              <a:buFont typeface="Wingdings" panose="05000000000000000000" pitchFamily="2" charset="2"/>
              <a:buChar char="ü"/>
            </a:pPr>
            <a:r>
              <a:rPr lang="en-GB" dirty="0" smtClean="0">
                <a:solidFill>
                  <a:schemeClr val="tx2"/>
                </a:solidFill>
              </a:rPr>
              <a:t>Two page project Update</a:t>
            </a:r>
          </a:p>
          <a:p>
            <a:pPr marL="342900" indent="-342900">
              <a:lnSpc>
                <a:spcPct val="200000"/>
              </a:lnSpc>
              <a:buClr>
                <a:schemeClr val="accent1"/>
              </a:buClr>
              <a:buFont typeface="Wingdings" panose="05000000000000000000" pitchFamily="2" charset="2"/>
              <a:buChar char="v"/>
            </a:pPr>
            <a:r>
              <a:rPr lang="en-GB" dirty="0" smtClean="0">
                <a:solidFill>
                  <a:schemeClr val="tx2"/>
                </a:solidFill>
              </a:rPr>
              <a:t>Electronic Updates</a:t>
            </a:r>
          </a:p>
          <a:p>
            <a:pPr marL="342900" indent="-342900">
              <a:lnSpc>
                <a:spcPct val="200000"/>
              </a:lnSpc>
              <a:buClr>
                <a:schemeClr val="accent1"/>
              </a:buClr>
              <a:buFont typeface="Wingdings" panose="05000000000000000000" pitchFamily="2" charset="2"/>
              <a:buChar char="v"/>
            </a:pPr>
            <a:r>
              <a:rPr lang="en-GB" dirty="0" smtClean="0">
                <a:solidFill>
                  <a:schemeClr val="tx2"/>
                </a:solidFill>
              </a:rPr>
              <a:t>Press releases</a:t>
            </a:r>
          </a:p>
          <a:p>
            <a:pPr marL="342900" indent="-342900">
              <a:lnSpc>
                <a:spcPct val="200000"/>
              </a:lnSpc>
              <a:buClr>
                <a:schemeClr val="accent1"/>
              </a:buClr>
              <a:buFont typeface="Wingdings" panose="05000000000000000000" pitchFamily="2" charset="2"/>
              <a:buChar char="v"/>
            </a:pPr>
            <a:r>
              <a:rPr lang="en-GB" dirty="0" smtClean="0">
                <a:solidFill>
                  <a:schemeClr val="tx2"/>
                </a:solidFill>
              </a:rPr>
              <a:t>Article in Industry Magazines</a:t>
            </a:r>
          </a:p>
          <a:p>
            <a:pPr marL="342900" indent="-342900">
              <a:lnSpc>
                <a:spcPct val="200000"/>
              </a:lnSpc>
              <a:buClr>
                <a:schemeClr val="accent1"/>
              </a:buClr>
              <a:buFont typeface="Wingdings" panose="05000000000000000000" pitchFamily="2" charset="2"/>
              <a:buChar char="v"/>
            </a:pPr>
            <a:r>
              <a:rPr lang="en-GB" dirty="0" smtClean="0">
                <a:solidFill>
                  <a:schemeClr val="tx2"/>
                </a:solidFill>
              </a:rPr>
              <a:t>Meetings and events</a:t>
            </a:r>
          </a:p>
          <a:p>
            <a:pPr marL="342900" indent="-342900">
              <a:lnSpc>
                <a:spcPct val="200000"/>
              </a:lnSpc>
              <a:buClr>
                <a:schemeClr val="accent1"/>
              </a:buClr>
              <a:buFont typeface="Wingdings" panose="05000000000000000000" pitchFamily="2" charset="2"/>
              <a:buChar char="v"/>
            </a:pPr>
            <a:r>
              <a:rPr lang="en-GB" dirty="0" err="1" smtClean="0">
                <a:solidFill>
                  <a:schemeClr val="tx2"/>
                </a:solidFill>
              </a:rPr>
              <a:t>OMSoP</a:t>
            </a:r>
            <a:r>
              <a:rPr lang="en-GB" dirty="0" smtClean="0">
                <a:solidFill>
                  <a:schemeClr val="tx2"/>
                </a:solidFill>
              </a:rPr>
              <a:t> video</a:t>
            </a:r>
            <a:endParaRPr lang="en-US" dirty="0">
              <a:solidFill>
                <a:schemeClr val="tx2"/>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1508" y="1762264"/>
            <a:ext cx="2220549" cy="1552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723" y="393246"/>
            <a:ext cx="2003393" cy="5361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1553" y="3751591"/>
            <a:ext cx="2940504" cy="2070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4969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PUMP-HEAT</a:t>
            </a:r>
            <a:endParaRPr lang="en-US" dirty="0"/>
          </a:p>
        </p:txBody>
      </p:sp>
      <p:sp>
        <p:nvSpPr>
          <p:cNvPr id="6" name="Rectangle 5"/>
          <p:cNvSpPr/>
          <p:nvPr/>
        </p:nvSpPr>
        <p:spPr>
          <a:xfrm>
            <a:off x="1143000" y="2129135"/>
            <a:ext cx="1401666" cy="461665"/>
          </a:xfrm>
          <a:prstGeom prst="rect">
            <a:avLst/>
          </a:prstGeom>
        </p:spPr>
        <p:txBody>
          <a:bodyPr wrap="none">
            <a:spAutoFit/>
          </a:bodyPr>
          <a:lstStyle/>
          <a:p>
            <a:pPr fontAlgn="auto">
              <a:spcBef>
                <a:spcPts val="0"/>
              </a:spcBef>
              <a:spcAft>
                <a:spcPts val="0"/>
              </a:spcAft>
            </a:pPr>
            <a:r>
              <a:rPr lang="en-GB" sz="2400" b="1" dirty="0" smtClean="0">
                <a:solidFill>
                  <a:schemeClr val="accent1"/>
                </a:solidFill>
                <a:latin typeface="Calibri"/>
                <a:cs typeface="Arial"/>
              </a:rPr>
              <a:t>Objective</a:t>
            </a:r>
            <a:endParaRPr lang="en-GB" sz="2400" b="1" dirty="0">
              <a:solidFill>
                <a:schemeClr val="accent1"/>
              </a:solidFill>
              <a:latin typeface="Calibri"/>
              <a:cs typeface="Arial"/>
            </a:endParaRPr>
          </a:p>
        </p:txBody>
      </p:sp>
      <p:sp>
        <p:nvSpPr>
          <p:cNvPr id="7" name="Rectangle 6"/>
          <p:cNvSpPr/>
          <p:nvPr/>
        </p:nvSpPr>
        <p:spPr>
          <a:xfrm>
            <a:off x="1066800" y="2590800"/>
            <a:ext cx="7743539" cy="1631216"/>
          </a:xfrm>
          <a:prstGeom prst="rect">
            <a:avLst/>
          </a:prstGeom>
        </p:spPr>
        <p:txBody>
          <a:bodyPr wrap="square">
            <a:spAutoFit/>
          </a:bodyPr>
          <a:lstStyle/>
          <a:p>
            <a:pPr algn="just" fontAlgn="auto">
              <a:spcBef>
                <a:spcPts val="0"/>
              </a:spcBef>
              <a:spcAft>
                <a:spcPts val="0"/>
              </a:spcAft>
            </a:pPr>
            <a:r>
              <a:rPr lang="en-GB" sz="2000" dirty="0">
                <a:solidFill>
                  <a:srgbClr val="00295C"/>
                </a:solidFill>
                <a:latin typeface="Calibri"/>
              </a:rPr>
              <a:t>D</a:t>
            </a:r>
            <a:r>
              <a:rPr lang="en-GB" sz="2000" dirty="0" smtClean="0">
                <a:solidFill>
                  <a:srgbClr val="00295C"/>
                </a:solidFill>
                <a:latin typeface="Calibri"/>
              </a:rPr>
              <a:t>emonstration </a:t>
            </a:r>
            <a:r>
              <a:rPr lang="en-GB" sz="2000" dirty="0">
                <a:solidFill>
                  <a:srgbClr val="00295C"/>
                </a:solidFill>
                <a:latin typeface="Calibri"/>
              </a:rPr>
              <a:t>of an innovative concept based on the coupling of a fast-cycling highly efficient heat pump (HP) with </a:t>
            </a:r>
            <a:r>
              <a:rPr lang="en-GB" sz="2000" dirty="0" smtClean="0">
                <a:solidFill>
                  <a:srgbClr val="00295C"/>
                </a:solidFill>
                <a:latin typeface="Calibri"/>
              </a:rPr>
              <a:t>Combined Cycles</a:t>
            </a:r>
            <a:r>
              <a:rPr lang="en-GB" sz="2000" dirty="0">
                <a:solidFill>
                  <a:srgbClr val="00295C"/>
                </a:solidFill>
                <a:latin typeface="Calibri"/>
              </a:rPr>
              <a:t>. </a:t>
            </a:r>
            <a:endParaRPr lang="en-GB" sz="2000" dirty="0" smtClean="0">
              <a:solidFill>
                <a:srgbClr val="00295C"/>
              </a:solidFill>
              <a:latin typeface="Calibri"/>
            </a:endParaRPr>
          </a:p>
          <a:p>
            <a:pPr algn="just" fontAlgn="auto">
              <a:spcBef>
                <a:spcPts val="0"/>
              </a:spcBef>
              <a:spcAft>
                <a:spcPts val="0"/>
              </a:spcAft>
            </a:pPr>
            <a:endParaRPr lang="en-GB" sz="2000" dirty="0">
              <a:solidFill>
                <a:srgbClr val="00295C"/>
              </a:solidFill>
              <a:latin typeface="Calibri"/>
            </a:endParaRPr>
          </a:p>
          <a:p>
            <a:pPr algn="just" fontAlgn="auto">
              <a:spcBef>
                <a:spcPts val="0"/>
              </a:spcBef>
              <a:spcAft>
                <a:spcPts val="0"/>
              </a:spcAft>
            </a:pPr>
            <a:r>
              <a:rPr lang="en-GB" sz="2000" dirty="0" smtClean="0">
                <a:solidFill>
                  <a:srgbClr val="00295C"/>
                </a:solidFill>
                <a:latin typeface="Calibri"/>
              </a:rPr>
              <a:t>The </a:t>
            </a:r>
            <a:r>
              <a:rPr lang="en-GB" sz="2000" dirty="0">
                <a:solidFill>
                  <a:srgbClr val="00295C"/>
                </a:solidFill>
                <a:latin typeface="Calibri"/>
              </a:rPr>
              <a:t>integrated system features thermal storage and advanced control concept for smart scheduling.</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2672" y="1263119"/>
            <a:ext cx="1948928" cy="943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C:\Users\Ugo\Desktop\downloa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0" y="1263119"/>
            <a:ext cx="2011391" cy="86601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467600" y="102863"/>
            <a:ext cx="1676400" cy="369332"/>
          </a:xfrm>
          <a:prstGeom prst="rect">
            <a:avLst/>
          </a:prstGeom>
          <a:solidFill>
            <a:schemeClr val="accent3"/>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sv-SE" dirty="0" smtClean="0">
                <a:solidFill>
                  <a:prstClr val="white"/>
                </a:solidFill>
              </a:rPr>
              <a:t>projects</a:t>
            </a:r>
            <a:endParaRPr lang="en-GB" dirty="0">
              <a:solidFill>
                <a:prstClr val="white"/>
              </a:solidFill>
            </a:endParaRPr>
          </a:p>
        </p:txBody>
      </p:sp>
    </p:spTree>
    <p:extLst>
      <p:ext uri="{BB962C8B-B14F-4D97-AF65-F5344CB8AC3E}">
        <p14:creationId xmlns:p14="http://schemas.microsoft.com/office/powerpoint/2010/main" val="31131099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057" y="37484"/>
            <a:ext cx="7017943" cy="1143000"/>
          </a:xfrm>
        </p:spPr>
        <p:txBody>
          <a:bodyPr>
            <a:normAutofit/>
          </a:bodyPr>
          <a:lstStyle/>
          <a:p>
            <a:r>
              <a:rPr lang="en-GB" sz="3600" b="1" dirty="0">
                <a:solidFill>
                  <a:srgbClr val="002060"/>
                </a:solidFill>
                <a:latin typeface="Arial Bold"/>
                <a:cs typeface="Arial Bold"/>
              </a:rPr>
              <a:t>NEXTOWER</a:t>
            </a:r>
            <a:endParaRPr lang="en-US" sz="3600" b="1" dirty="0">
              <a:solidFill>
                <a:srgbClr val="002060"/>
              </a:solidFill>
              <a:latin typeface="Arial Bold"/>
              <a:cs typeface="Arial Bold"/>
            </a:endParaRPr>
          </a:p>
        </p:txBody>
      </p:sp>
      <p:pic>
        <p:nvPicPr>
          <p:cNvPr id="6" name="Picture 2" descr="C:\Users\Ugo\Desktop\downloa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76600" y="802412"/>
            <a:ext cx="1796026" cy="7732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6250" b="82639" l="5379" r="98289"/>
                    </a14:imgEffect>
                  </a14:imgLayer>
                </a14:imgProps>
              </a:ext>
              <a:ext uri="{28A0092B-C50C-407E-A947-70E740481C1C}">
                <a14:useLocalDpi xmlns:a14="http://schemas.microsoft.com/office/drawing/2010/main"/>
              </a:ext>
            </a:extLst>
          </a:blip>
          <a:srcRect/>
          <a:stretch>
            <a:fillRect/>
          </a:stretch>
        </p:blipFill>
        <p:spPr bwMode="auto">
          <a:xfrm>
            <a:off x="6553199" y="618574"/>
            <a:ext cx="2668589" cy="93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24477" y="1748135"/>
            <a:ext cx="1401666" cy="461665"/>
          </a:xfrm>
          <a:prstGeom prst="rect">
            <a:avLst/>
          </a:prstGeom>
        </p:spPr>
        <p:txBody>
          <a:bodyPr wrap="none">
            <a:spAutoFit/>
          </a:bodyPr>
          <a:lstStyle/>
          <a:p>
            <a:pPr fontAlgn="auto">
              <a:spcBef>
                <a:spcPts val="0"/>
              </a:spcBef>
              <a:spcAft>
                <a:spcPts val="0"/>
              </a:spcAft>
            </a:pPr>
            <a:r>
              <a:rPr lang="en-GB" sz="2400" b="1" dirty="0" smtClean="0">
                <a:solidFill>
                  <a:schemeClr val="accent1"/>
                </a:solidFill>
                <a:latin typeface="Calibri"/>
                <a:cs typeface="Arial"/>
              </a:rPr>
              <a:t>Objective</a:t>
            </a:r>
            <a:endParaRPr lang="en-GB" sz="2400" b="1" dirty="0">
              <a:solidFill>
                <a:schemeClr val="accent1"/>
              </a:solidFill>
              <a:latin typeface="Calibri"/>
              <a:cs typeface="Arial"/>
            </a:endParaRPr>
          </a:p>
        </p:txBody>
      </p:sp>
      <p:sp>
        <p:nvSpPr>
          <p:cNvPr id="9" name="Rectangle 8"/>
          <p:cNvSpPr/>
          <p:nvPr/>
        </p:nvSpPr>
        <p:spPr>
          <a:xfrm>
            <a:off x="381000" y="2124670"/>
            <a:ext cx="8444372" cy="923330"/>
          </a:xfrm>
          <a:prstGeom prst="rect">
            <a:avLst/>
          </a:prstGeom>
        </p:spPr>
        <p:txBody>
          <a:bodyPr wrap="square">
            <a:spAutoFit/>
          </a:bodyPr>
          <a:lstStyle/>
          <a:p>
            <a:pPr algn="just" fontAlgn="auto">
              <a:spcBef>
                <a:spcPts val="0"/>
              </a:spcBef>
              <a:spcAft>
                <a:spcPts val="0"/>
              </a:spcAft>
            </a:pPr>
            <a:r>
              <a:rPr lang="en-GB" dirty="0" smtClean="0">
                <a:solidFill>
                  <a:srgbClr val="002060"/>
                </a:solidFill>
                <a:latin typeface="Arial" panose="020B0604020202020204" pitchFamily="34" charset="0"/>
                <a:cs typeface="Arial" panose="020B0604020202020204" pitchFamily="34" charset="0"/>
              </a:rPr>
              <a:t>Demonstration of high-performance durable materials for the next generation of concentrated solar power (CSP) air-based tower systems, making them commercially competitive in the energy market beyond 2020.</a:t>
            </a:r>
            <a:endParaRPr lang="en-GB" dirty="0">
              <a:solidFill>
                <a:srgbClr val="002060"/>
              </a:solidFill>
              <a:latin typeface="Arial" panose="020B0604020202020204" pitchFamily="34" charset="0"/>
              <a:cs typeface="Arial" panose="020B0604020202020204" pitchFamily="34" charset="0"/>
            </a:endParaRPr>
          </a:p>
        </p:txBody>
      </p:sp>
      <p:pic>
        <p:nvPicPr>
          <p:cNvPr id="10" name="Picture 2" descr="C:\Users\Ugo\Desktop\New Picture (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91" y="3352800"/>
            <a:ext cx="8058190" cy="2590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467600" y="102863"/>
            <a:ext cx="1676400" cy="369332"/>
          </a:xfrm>
          <a:prstGeom prst="rect">
            <a:avLst/>
          </a:prstGeom>
          <a:solidFill>
            <a:schemeClr val="accent3"/>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sv-SE" dirty="0" smtClean="0">
                <a:solidFill>
                  <a:prstClr val="white"/>
                </a:solidFill>
              </a:rPr>
              <a:t>projects</a:t>
            </a:r>
            <a:endParaRPr lang="en-GB" dirty="0">
              <a:solidFill>
                <a:prstClr val="white"/>
              </a:solidFill>
            </a:endParaRPr>
          </a:p>
        </p:txBody>
      </p:sp>
    </p:spTree>
    <p:extLst>
      <p:ext uri="{BB962C8B-B14F-4D97-AF65-F5344CB8AC3E}">
        <p14:creationId xmlns:p14="http://schemas.microsoft.com/office/powerpoint/2010/main" val="709154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5124" y="2492896"/>
            <a:ext cx="5253676" cy="3308598"/>
          </a:xfrm>
          <a:prstGeom prst="rect">
            <a:avLst/>
          </a:prstGeom>
        </p:spPr>
        <p:txBody>
          <a:bodyPr wrap="square">
            <a:spAutoFit/>
          </a:bodyPr>
          <a:lstStyle/>
          <a:p>
            <a:pPr algn="just"/>
            <a:r>
              <a:rPr lang="en-US" dirty="0" smtClean="0">
                <a:solidFill>
                  <a:srgbClr val="00295C"/>
                </a:solidFill>
                <a:latin typeface="Arial"/>
              </a:rPr>
              <a:t>The objective is to </a:t>
            </a:r>
            <a:r>
              <a:rPr lang="en-US" dirty="0">
                <a:solidFill>
                  <a:srgbClr val="00295C"/>
                </a:solidFill>
                <a:latin typeface="Arial"/>
              </a:rPr>
              <a:t>run gas turbine at their expected life duration with sour gas containing Hydrogen </a:t>
            </a:r>
            <a:r>
              <a:rPr lang="en-US" dirty="0" err="1" smtClean="0">
                <a:solidFill>
                  <a:srgbClr val="00295C"/>
                </a:solidFill>
                <a:latin typeface="Arial"/>
              </a:rPr>
              <a:t>Sulphide</a:t>
            </a:r>
            <a:r>
              <a:rPr lang="en-US" dirty="0" smtClean="0">
                <a:solidFill>
                  <a:srgbClr val="00295C"/>
                </a:solidFill>
                <a:latin typeface="Arial"/>
              </a:rPr>
              <a:t> </a:t>
            </a:r>
            <a:r>
              <a:rPr lang="en-US" dirty="0">
                <a:solidFill>
                  <a:srgbClr val="00295C"/>
                </a:solidFill>
                <a:latin typeface="Arial"/>
              </a:rPr>
              <a:t>in salty environment</a:t>
            </a:r>
            <a:r>
              <a:rPr lang="en-US" dirty="0" smtClean="0">
                <a:solidFill>
                  <a:srgbClr val="00295C"/>
                </a:solidFill>
                <a:latin typeface="Arial"/>
              </a:rPr>
              <a:t>.</a:t>
            </a:r>
          </a:p>
          <a:p>
            <a:pPr algn="just"/>
            <a:endParaRPr lang="en-GB" dirty="0">
              <a:solidFill>
                <a:srgbClr val="00295C"/>
              </a:solidFill>
              <a:latin typeface="Arial"/>
            </a:endParaRPr>
          </a:p>
          <a:p>
            <a:pPr algn="just"/>
            <a:r>
              <a:rPr lang="en-US" sz="500" dirty="0">
                <a:solidFill>
                  <a:srgbClr val="00295C"/>
                </a:solidFill>
                <a:latin typeface="Arial"/>
              </a:rPr>
              <a:t> </a:t>
            </a:r>
            <a:endParaRPr lang="en-GB" sz="500" dirty="0">
              <a:solidFill>
                <a:srgbClr val="00295C"/>
              </a:solidFill>
              <a:latin typeface="Arial"/>
            </a:endParaRPr>
          </a:p>
          <a:p>
            <a:pPr algn="just"/>
            <a:r>
              <a:rPr lang="en-US" dirty="0" smtClean="0">
                <a:solidFill>
                  <a:srgbClr val="00295C"/>
                </a:solidFill>
                <a:latin typeface="Arial"/>
              </a:rPr>
              <a:t>Main GT Users’ costs due to hot corrosion on hot gas path components:</a:t>
            </a:r>
            <a:endParaRPr lang="en-GB" dirty="0">
              <a:solidFill>
                <a:srgbClr val="00295C"/>
              </a:solidFill>
              <a:latin typeface="Arial"/>
            </a:endParaRPr>
          </a:p>
          <a:p>
            <a:pPr marL="285750" indent="-285750" algn="just">
              <a:lnSpc>
                <a:spcPct val="150000"/>
              </a:lnSpc>
              <a:buClr>
                <a:schemeClr val="accent1"/>
              </a:buClr>
              <a:buFont typeface="Arial" panose="020B0604020202020204" pitchFamily="34" charset="0"/>
              <a:buChar char="•"/>
            </a:pPr>
            <a:r>
              <a:rPr lang="en-US" sz="1600" dirty="0">
                <a:solidFill>
                  <a:srgbClr val="00295C"/>
                </a:solidFill>
                <a:latin typeface="Arial"/>
              </a:rPr>
              <a:t>Gas treatment </a:t>
            </a:r>
            <a:r>
              <a:rPr lang="en-US" sz="1600" dirty="0" smtClean="0">
                <a:solidFill>
                  <a:srgbClr val="00295C"/>
                </a:solidFill>
                <a:latin typeface="Arial"/>
              </a:rPr>
              <a:t>equipment</a:t>
            </a:r>
            <a:endParaRPr lang="en-GB" sz="1600" dirty="0">
              <a:solidFill>
                <a:srgbClr val="00295C"/>
              </a:solidFill>
              <a:latin typeface="Arial"/>
            </a:endParaRPr>
          </a:p>
          <a:p>
            <a:pPr marL="285750" indent="-285750" algn="just">
              <a:lnSpc>
                <a:spcPct val="150000"/>
              </a:lnSpc>
              <a:buClr>
                <a:schemeClr val="accent1"/>
              </a:buClr>
              <a:buFont typeface="Arial" panose="020B0604020202020204" pitchFamily="34" charset="0"/>
              <a:buChar char="•"/>
            </a:pPr>
            <a:r>
              <a:rPr lang="en-US" sz="1600" dirty="0">
                <a:solidFill>
                  <a:srgbClr val="00295C"/>
                </a:solidFill>
                <a:latin typeface="Arial"/>
              </a:rPr>
              <a:t>Down time inducing production losses </a:t>
            </a:r>
            <a:r>
              <a:rPr lang="en-US" sz="1600" dirty="0" smtClean="0">
                <a:solidFill>
                  <a:srgbClr val="00295C"/>
                </a:solidFill>
                <a:latin typeface="Arial"/>
              </a:rPr>
              <a:t>overhauls</a:t>
            </a:r>
            <a:endParaRPr lang="en-GB" sz="1600" dirty="0">
              <a:solidFill>
                <a:srgbClr val="00295C"/>
              </a:solidFill>
              <a:latin typeface="Arial"/>
            </a:endParaRPr>
          </a:p>
          <a:p>
            <a:pPr marL="285750" indent="-285750" algn="just">
              <a:lnSpc>
                <a:spcPct val="150000"/>
              </a:lnSpc>
              <a:buClr>
                <a:schemeClr val="accent1"/>
              </a:buClr>
              <a:buFont typeface="Arial" panose="020B0604020202020204" pitchFamily="34" charset="0"/>
              <a:buChar char="•"/>
            </a:pPr>
            <a:r>
              <a:rPr lang="en-US" sz="1600" dirty="0">
                <a:solidFill>
                  <a:srgbClr val="00295C"/>
                </a:solidFill>
                <a:latin typeface="Arial"/>
              </a:rPr>
              <a:t>Numerous additional spare </a:t>
            </a:r>
            <a:r>
              <a:rPr lang="en-US" sz="1600" dirty="0" smtClean="0">
                <a:solidFill>
                  <a:srgbClr val="00295C"/>
                </a:solidFill>
                <a:latin typeface="Arial"/>
              </a:rPr>
              <a:t>parts</a:t>
            </a:r>
            <a:endParaRPr lang="en-GB" sz="1600" dirty="0">
              <a:solidFill>
                <a:srgbClr val="00295C"/>
              </a:solidFill>
              <a:latin typeface="Arial"/>
            </a:endParaRPr>
          </a:p>
          <a:p>
            <a:pPr marL="285750" indent="-285750" algn="just">
              <a:lnSpc>
                <a:spcPct val="150000"/>
              </a:lnSpc>
              <a:buClr>
                <a:schemeClr val="accent1"/>
              </a:buClr>
              <a:buFont typeface="Arial" panose="020B0604020202020204" pitchFamily="34" charset="0"/>
              <a:buChar char="•"/>
            </a:pPr>
            <a:r>
              <a:rPr lang="en-US" sz="1600" dirty="0" smtClean="0">
                <a:solidFill>
                  <a:srgbClr val="00295C"/>
                </a:solidFill>
                <a:latin typeface="Arial"/>
              </a:rPr>
              <a:t>Logistic cost </a:t>
            </a:r>
            <a:endParaRPr lang="en-GB" sz="1600" dirty="0">
              <a:solidFill>
                <a:srgbClr val="00295C"/>
              </a:solidFill>
              <a:latin typeface="Arial"/>
            </a:endParaRPr>
          </a:p>
        </p:txBody>
      </p:sp>
      <p:sp>
        <p:nvSpPr>
          <p:cNvPr id="9" name="Titel 1"/>
          <p:cNvSpPr txBox="1">
            <a:spLocks/>
          </p:cNvSpPr>
          <p:nvPr/>
        </p:nvSpPr>
        <p:spPr>
          <a:xfrm>
            <a:off x="865856" y="0"/>
            <a:ext cx="8229600" cy="100576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nl-NL" sz="3600" b="1" dirty="0">
              <a:solidFill>
                <a:srgbClr val="002A5C"/>
              </a:solidFill>
              <a:latin typeface="Arial Bold"/>
              <a:cs typeface="Arial Bold"/>
            </a:endParaRPr>
          </a:p>
        </p:txBody>
      </p:sp>
      <p:sp>
        <p:nvSpPr>
          <p:cNvPr id="5" name="Slide Number Placeholder 4"/>
          <p:cNvSpPr>
            <a:spLocks noGrp="1"/>
          </p:cNvSpPr>
          <p:nvPr>
            <p:ph type="sldNum" sz="quarter" idx="12"/>
          </p:nvPr>
        </p:nvSpPr>
        <p:spPr/>
        <p:txBody>
          <a:bodyPr/>
          <a:lstStyle/>
          <a:p>
            <a:fld id="{47C12D94-30F6-44A3-86BB-22F78514B9F0}" type="slidenum">
              <a:rPr lang="en-GB" smtClean="0">
                <a:solidFill>
                  <a:prstClr val="white"/>
                </a:solidFill>
              </a:rPr>
              <a:pPr/>
              <a:t>38</a:t>
            </a:fld>
            <a:endParaRPr lang="en-GB" dirty="0">
              <a:solidFill>
                <a:prstClr val="white"/>
              </a:solidFill>
            </a:endParaRPr>
          </a:p>
        </p:txBody>
      </p:sp>
      <p:sp>
        <p:nvSpPr>
          <p:cNvPr id="2" name="Title 1"/>
          <p:cNvSpPr>
            <a:spLocks noGrp="1"/>
          </p:cNvSpPr>
          <p:nvPr>
            <p:ph type="title"/>
          </p:nvPr>
        </p:nvSpPr>
        <p:spPr/>
        <p:txBody>
          <a:bodyPr>
            <a:normAutofit/>
          </a:bodyPr>
          <a:lstStyle/>
          <a:p>
            <a:r>
              <a:rPr lang="en-GB" sz="3600" b="1" dirty="0">
                <a:solidFill>
                  <a:srgbClr val="002060"/>
                </a:solidFill>
                <a:latin typeface="Arial Bold"/>
                <a:cs typeface="Arial Bold"/>
              </a:rPr>
              <a:t>Hot Corrosion </a:t>
            </a:r>
            <a:r>
              <a:rPr lang="en-GB" sz="3600" b="1" dirty="0" smtClean="0">
                <a:solidFill>
                  <a:srgbClr val="002060"/>
                </a:solidFill>
                <a:latin typeface="Arial Bold"/>
                <a:cs typeface="Arial Bold"/>
              </a:rPr>
              <a:t>Project</a:t>
            </a:r>
            <a:endParaRPr lang="en-GB" sz="3600" dirty="0">
              <a:solidFill>
                <a:srgbClr val="002060"/>
              </a:solidFill>
            </a:endParaRPr>
          </a:p>
        </p:txBody>
      </p:sp>
      <p:sp>
        <p:nvSpPr>
          <p:cNvPr id="21" name="Rectangle 20"/>
          <p:cNvSpPr/>
          <p:nvPr/>
        </p:nvSpPr>
        <p:spPr>
          <a:xfrm>
            <a:off x="335331" y="1752600"/>
            <a:ext cx="7292781" cy="375552"/>
          </a:xfrm>
          <a:prstGeom prst="rect">
            <a:avLst/>
          </a:prstGeom>
        </p:spPr>
        <p:txBody>
          <a:bodyPr wrap="square">
            <a:spAutoFit/>
          </a:bodyPr>
          <a:lstStyle/>
          <a:p>
            <a:pPr>
              <a:lnSpc>
                <a:spcPct val="150000"/>
              </a:lnSpc>
              <a:buClr>
                <a:srgbClr val="F68C53">
                  <a:lumMod val="75000"/>
                </a:srgbClr>
              </a:buClr>
            </a:pPr>
            <a:r>
              <a:rPr lang="en-GB" sz="1400" dirty="0" smtClean="0">
                <a:solidFill>
                  <a:srgbClr val="005AC4"/>
                </a:solidFill>
                <a:latin typeface="Arial"/>
              </a:rPr>
              <a:t>.</a:t>
            </a:r>
            <a:endParaRPr lang="en-GB" sz="1400" dirty="0">
              <a:solidFill>
                <a:srgbClr val="005AC4"/>
              </a:solidFill>
              <a:latin typeface="Arial"/>
            </a:endParaRPr>
          </a:p>
        </p:txBody>
      </p:sp>
      <p:sp>
        <p:nvSpPr>
          <p:cNvPr id="12" name="Rectangle 11"/>
          <p:cNvSpPr/>
          <p:nvPr/>
        </p:nvSpPr>
        <p:spPr>
          <a:xfrm>
            <a:off x="397768" y="1992322"/>
            <a:ext cx="1401666" cy="461665"/>
          </a:xfrm>
          <a:prstGeom prst="rect">
            <a:avLst/>
          </a:prstGeom>
        </p:spPr>
        <p:txBody>
          <a:bodyPr wrap="none">
            <a:spAutoFit/>
          </a:bodyPr>
          <a:lstStyle/>
          <a:p>
            <a:r>
              <a:rPr lang="en-GB" sz="2400" b="1" dirty="0" smtClean="0">
                <a:solidFill>
                  <a:srgbClr val="002060"/>
                </a:solidFill>
                <a:effectLst>
                  <a:outerShdw blurRad="38100" dist="38100" dir="2700000" algn="tl">
                    <a:srgbClr val="000000">
                      <a:alpha val="43137"/>
                    </a:srgbClr>
                  </a:outerShdw>
                </a:effectLst>
                <a:cs typeface="Arial"/>
              </a:rPr>
              <a:t>Objective</a:t>
            </a:r>
            <a:endParaRPr lang="en-GB" sz="2400" b="1" dirty="0">
              <a:solidFill>
                <a:srgbClr val="002060"/>
              </a:solidFill>
              <a:effectLst>
                <a:outerShdw blurRad="38100" dist="38100" dir="2700000" algn="tl">
                  <a:srgbClr val="000000">
                    <a:alpha val="43137"/>
                  </a:srgbClr>
                </a:outerShdw>
              </a:effectLst>
              <a:cs typeface="Arial"/>
            </a:endParaRPr>
          </a:p>
        </p:txBody>
      </p:sp>
      <p:pic>
        <p:nvPicPr>
          <p:cNvPr id="5122" name="Picture 2" descr="C:\Users\Ugo\Desktop\New Picture (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687840"/>
            <a:ext cx="666479" cy="119220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818822" y="1847052"/>
            <a:ext cx="3237345" cy="3694543"/>
            <a:chOff x="5019964" y="2512291"/>
            <a:chExt cx="3237345" cy="3694543"/>
          </a:xfrm>
        </p:grpSpPr>
        <p:sp>
          <p:nvSpPr>
            <p:cNvPr id="13" name="Rectangle 12"/>
            <p:cNvSpPr/>
            <p:nvPr/>
          </p:nvSpPr>
          <p:spPr>
            <a:xfrm>
              <a:off x="5622636" y="3464409"/>
              <a:ext cx="2634673" cy="648000"/>
            </a:xfrm>
            <a:prstGeom prst="rect">
              <a:avLst/>
            </a:prstGeom>
            <a:solidFill>
              <a:srgbClr val="244F82"/>
            </a:solidFill>
            <a:ln w="25400" cap="flat" cmpd="sng" algn="ctr">
              <a:noFill/>
              <a:prstDash val="solid"/>
            </a:ln>
            <a:effectLst/>
          </p:spPr>
          <p:txBody>
            <a:bodyPr lIns="180000" tIns="180000" rIns="180000" bIns="180000" rtlCol="0" anchor="ctr"/>
            <a:lstStyle/>
            <a:p>
              <a:pPr defTabSz="457200">
                <a:defRPr/>
              </a:pPr>
              <a:r>
                <a:rPr lang="en-GB" sz="1200" b="1" kern="0" dirty="0" smtClean="0">
                  <a:solidFill>
                    <a:srgbClr val="E7EDF2"/>
                  </a:solidFill>
                  <a:latin typeface="Arial"/>
                </a:rPr>
                <a:t>Survey 2: </a:t>
              </a:r>
            </a:p>
            <a:p>
              <a:pPr defTabSz="457200">
                <a:defRPr/>
              </a:pPr>
              <a:r>
                <a:rPr lang="en-GB" sz="1000" b="1" kern="0" dirty="0" smtClean="0">
                  <a:solidFill>
                    <a:srgbClr val="E7EDF2"/>
                  </a:solidFill>
                  <a:latin typeface="Arial"/>
                </a:rPr>
                <a:t>Collection of details on their issues</a:t>
              </a:r>
            </a:p>
            <a:p>
              <a:pPr defTabSz="457200">
                <a:defRPr/>
              </a:pPr>
              <a:r>
                <a:rPr lang="en-GB" sz="1000" b="1" kern="0" dirty="0" smtClean="0">
                  <a:solidFill>
                    <a:srgbClr val="E7EDF2"/>
                  </a:solidFill>
                  <a:latin typeface="Arial"/>
                </a:rPr>
                <a:t>(Type of engine, Location, fuel,…)</a:t>
              </a:r>
            </a:p>
          </p:txBody>
        </p:sp>
        <p:sp>
          <p:nvSpPr>
            <p:cNvPr id="14" name="Rectangle 13"/>
            <p:cNvSpPr/>
            <p:nvPr/>
          </p:nvSpPr>
          <p:spPr>
            <a:xfrm>
              <a:off x="5622635" y="4193307"/>
              <a:ext cx="2634674" cy="397163"/>
            </a:xfrm>
            <a:prstGeom prst="rect">
              <a:avLst/>
            </a:prstGeom>
            <a:solidFill>
              <a:srgbClr val="4EA5D9"/>
            </a:solidFill>
            <a:ln w="25400" cap="flat" cmpd="sng" algn="ctr">
              <a:noFill/>
              <a:prstDash val="solid"/>
            </a:ln>
            <a:effectLst/>
          </p:spPr>
          <p:txBody>
            <a:bodyPr lIns="180000" tIns="180000" rIns="180000" bIns="180000" rtlCol="0" anchor="ctr"/>
            <a:lstStyle/>
            <a:p>
              <a:pPr defTabSz="457200">
                <a:defRPr/>
              </a:pPr>
              <a:r>
                <a:rPr lang="en-GB" sz="1200" b="1" kern="0" dirty="0" smtClean="0">
                  <a:solidFill>
                    <a:srgbClr val="E7EDF2"/>
                  </a:solidFill>
                  <a:latin typeface="Arial"/>
                </a:rPr>
                <a:t>Hot Corrosion meeting (AGM)</a:t>
              </a:r>
            </a:p>
          </p:txBody>
        </p:sp>
        <p:sp>
          <p:nvSpPr>
            <p:cNvPr id="15" name="Rectangle 14"/>
            <p:cNvSpPr/>
            <p:nvPr/>
          </p:nvSpPr>
          <p:spPr>
            <a:xfrm>
              <a:off x="5622636" y="2710702"/>
              <a:ext cx="2634673" cy="648000"/>
            </a:xfrm>
            <a:prstGeom prst="rect">
              <a:avLst/>
            </a:prstGeom>
            <a:solidFill>
              <a:srgbClr val="013173"/>
            </a:solidFill>
            <a:ln w="25400" cap="flat" cmpd="sng" algn="ctr">
              <a:noFill/>
              <a:prstDash val="solid"/>
            </a:ln>
            <a:effectLst/>
          </p:spPr>
          <p:txBody>
            <a:bodyPr lIns="180000" tIns="180000" rIns="180000" bIns="180000" rtlCol="0" anchor="ctr"/>
            <a:lstStyle/>
            <a:p>
              <a:pPr defTabSz="457200">
                <a:defRPr/>
              </a:pPr>
              <a:r>
                <a:rPr lang="en-GB" sz="1200" b="1" kern="0" dirty="0" smtClean="0">
                  <a:solidFill>
                    <a:srgbClr val="E7EDF2"/>
                  </a:solidFill>
                  <a:latin typeface="Arial"/>
                </a:rPr>
                <a:t>Survey 1: </a:t>
              </a:r>
            </a:p>
            <a:p>
              <a:pPr defTabSz="457200">
                <a:defRPr/>
              </a:pPr>
              <a:r>
                <a:rPr lang="en-GB" sz="1000" b="1" kern="0" dirty="0" smtClean="0">
                  <a:solidFill>
                    <a:srgbClr val="E7EDF2"/>
                  </a:solidFill>
                  <a:latin typeface="Arial"/>
                </a:rPr>
                <a:t>Find Users with Hot Corrosion issues</a:t>
              </a:r>
            </a:p>
          </p:txBody>
        </p:sp>
        <p:sp>
          <p:nvSpPr>
            <p:cNvPr id="16" name="Down Arrow 15"/>
            <p:cNvSpPr/>
            <p:nvPr/>
          </p:nvSpPr>
          <p:spPr>
            <a:xfrm>
              <a:off x="5019964" y="2512291"/>
              <a:ext cx="979054" cy="2687781"/>
            </a:xfrm>
            <a:prstGeom prst="downArrow">
              <a:avLst/>
            </a:prstGeom>
            <a:solidFill>
              <a:srgbClr val="99BE00"/>
            </a:solidFill>
            <a:ln w="9525" cap="flat" cmpd="sng" algn="ctr">
              <a:noFill/>
              <a:prstDash val="solid"/>
            </a:ln>
            <a:effectLst/>
          </p:spPr>
          <p:txBody>
            <a:bodyPr vert="vert270" rtlCol="0" anchor="ctr"/>
            <a:lstStyle/>
            <a:p>
              <a:pPr algn="ctr" defTabSz="457200">
                <a:defRPr/>
              </a:pPr>
              <a:r>
                <a:rPr lang="en-GB" kern="0" dirty="0" smtClean="0">
                  <a:solidFill>
                    <a:srgbClr val="FFFFFF"/>
                  </a:solidFill>
                  <a:latin typeface="Arial"/>
                </a:rPr>
                <a:t>Collection of parts</a:t>
              </a:r>
            </a:p>
          </p:txBody>
        </p:sp>
        <p:sp>
          <p:nvSpPr>
            <p:cNvPr id="17" name="Rectangle 16"/>
            <p:cNvSpPr/>
            <p:nvPr/>
          </p:nvSpPr>
          <p:spPr>
            <a:xfrm>
              <a:off x="5019964" y="5320144"/>
              <a:ext cx="3237345" cy="397163"/>
            </a:xfrm>
            <a:prstGeom prst="rect">
              <a:avLst/>
            </a:prstGeom>
            <a:solidFill>
              <a:srgbClr val="013173"/>
            </a:solidFill>
            <a:ln w="25400" cap="flat" cmpd="sng" algn="ctr">
              <a:noFill/>
              <a:prstDash val="solid"/>
            </a:ln>
            <a:effectLst/>
          </p:spPr>
          <p:txBody>
            <a:bodyPr lIns="180000" tIns="180000" rIns="180000" bIns="180000" rtlCol="0" anchor="ctr"/>
            <a:lstStyle/>
            <a:p>
              <a:pPr algn="ctr" defTabSz="457200">
                <a:defRPr/>
              </a:pPr>
              <a:r>
                <a:rPr lang="en-GB" sz="1200" b="1" kern="0" dirty="0" smtClean="0">
                  <a:solidFill>
                    <a:srgbClr val="E7EDF2"/>
                  </a:solidFill>
                  <a:latin typeface="Arial"/>
                </a:rPr>
                <a:t>Analysis of the damaged parts</a:t>
              </a:r>
            </a:p>
          </p:txBody>
        </p:sp>
        <p:sp>
          <p:nvSpPr>
            <p:cNvPr id="18" name="Rectangle 17"/>
            <p:cNvSpPr/>
            <p:nvPr/>
          </p:nvSpPr>
          <p:spPr>
            <a:xfrm>
              <a:off x="5019964" y="5809671"/>
              <a:ext cx="3237345" cy="397163"/>
            </a:xfrm>
            <a:prstGeom prst="rect">
              <a:avLst/>
            </a:prstGeom>
            <a:solidFill>
              <a:srgbClr val="013173"/>
            </a:solidFill>
            <a:ln w="25400" cap="flat" cmpd="sng" algn="ctr">
              <a:noFill/>
              <a:prstDash val="solid"/>
            </a:ln>
            <a:effectLst/>
          </p:spPr>
          <p:txBody>
            <a:bodyPr lIns="180000" tIns="180000" rIns="180000" bIns="180000" rtlCol="0" anchor="ctr"/>
            <a:lstStyle/>
            <a:p>
              <a:pPr algn="ctr" defTabSz="457200">
                <a:defRPr/>
              </a:pPr>
              <a:r>
                <a:rPr lang="en-GB" sz="1200" b="1" kern="0" dirty="0" smtClean="0">
                  <a:solidFill>
                    <a:srgbClr val="E7EDF2"/>
                  </a:solidFill>
                  <a:latin typeface="Arial"/>
                </a:rPr>
                <a:t>Investigation for solutions</a:t>
              </a:r>
            </a:p>
          </p:txBody>
        </p:sp>
      </p:grpSp>
      <p:sp>
        <p:nvSpPr>
          <p:cNvPr id="19" name="TextBox 18"/>
          <p:cNvSpPr txBox="1"/>
          <p:nvPr/>
        </p:nvSpPr>
        <p:spPr>
          <a:xfrm>
            <a:off x="7467600" y="102863"/>
            <a:ext cx="1676400" cy="369332"/>
          </a:xfrm>
          <a:prstGeom prst="rect">
            <a:avLst/>
          </a:prstGeom>
          <a:solidFill>
            <a:schemeClr val="accent3"/>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sv-SE" dirty="0" smtClean="0">
                <a:solidFill>
                  <a:prstClr val="white"/>
                </a:solidFill>
              </a:rPr>
              <a:t>projects</a:t>
            </a:r>
            <a:endParaRPr lang="en-GB" dirty="0">
              <a:solidFill>
                <a:prstClr val="white"/>
              </a:solidFill>
            </a:endParaRPr>
          </a:p>
        </p:txBody>
      </p:sp>
    </p:spTree>
    <p:extLst>
      <p:ext uri="{BB962C8B-B14F-4D97-AF65-F5344CB8AC3E}">
        <p14:creationId xmlns:p14="http://schemas.microsoft.com/office/powerpoint/2010/main" val="10770134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39</a:t>
            </a:fld>
            <a:endParaRPr lang="en-GB" dirty="0">
              <a:solidFill>
                <a:prstClr val="white"/>
              </a:solidFill>
            </a:endParaRPr>
          </a:p>
        </p:txBody>
      </p:sp>
      <p:sp>
        <p:nvSpPr>
          <p:cNvPr id="3" name="Title 1"/>
          <p:cNvSpPr txBox="1">
            <a:spLocks/>
          </p:cNvSpPr>
          <p:nvPr/>
        </p:nvSpPr>
        <p:spPr>
          <a:xfrm>
            <a:off x="685800" y="762000"/>
            <a:ext cx="8001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srgbClr val="002060"/>
                </a:solidFill>
                <a:latin typeface="Arial Bold"/>
                <a:cs typeface="Arial Bold"/>
              </a:rPr>
              <a:t>Cooperation Conferences</a:t>
            </a:r>
          </a:p>
          <a:p>
            <a:endParaRPr lang="en-GB" sz="1050" b="1" dirty="0" smtClean="0">
              <a:solidFill>
                <a:srgbClr val="002060"/>
              </a:solidFill>
              <a:latin typeface="Arial" panose="020B0604020202020204" pitchFamily="34" charset="0"/>
              <a:cs typeface="Arial" panose="020B0604020202020204" pitchFamily="34" charset="0"/>
            </a:endParaRPr>
          </a:p>
          <a:p>
            <a:pPr lvl="0">
              <a:spcBef>
                <a:spcPts val="0"/>
              </a:spcBef>
            </a:pPr>
            <a:r>
              <a:rPr lang="en-GB" sz="2000" dirty="0">
                <a:solidFill>
                  <a:srgbClr val="1F497D"/>
                </a:solidFill>
                <a:latin typeface="Arial" panose="020B0604020202020204" pitchFamily="34" charset="0"/>
                <a:ea typeface="+mn-ea"/>
                <a:cs typeface="Arial" panose="020B0604020202020204" pitchFamily="34" charset="0"/>
              </a:rPr>
              <a:t>Middle East Rotating Machinery Technology &amp; Innovation</a:t>
            </a:r>
          </a:p>
          <a:p>
            <a:pPr lvl="0">
              <a:spcBef>
                <a:spcPts val="0"/>
              </a:spcBef>
            </a:pPr>
            <a:r>
              <a:rPr lang="en-GB" sz="2000" dirty="0">
                <a:solidFill>
                  <a:srgbClr val="1F497D"/>
                </a:solidFill>
                <a:latin typeface="Arial" panose="020B0604020202020204" pitchFamily="34" charset="0"/>
                <a:ea typeface="+mn-ea"/>
                <a:cs typeface="Arial" panose="020B0604020202020204" pitchFamily="34" charset="0"/>
              </a:rPr>
              <a:t>10-12 October 2017, Dubai UAE</a:t>
            </a:r>
          </a:p>
          <a:p>
            <a:endParaRPr lang="en-GB" sz="3600" dirty="0">
              <a:solidFill>
                <a:srgbClr val="002060"/>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0220" y="-3961"/>
            <a:ext cx="1453780" cy="97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2732" y="2057906"/>
            <a:ext cx="2918868" cy="3872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0940" y="1676400"/>
            <a:ext cx="3633060" cy="1905000"/>
          </a:xfrm>
          <a:prstGeom prst="rect">
            <a:avLst/>
          </a:prstGeom>
        </p:spPr>
        <p:txBody>
          <a:bodyPr vert="horz" wrap="square" lIns="91440" tIns="45720" rIns="91440" bIns="45720" rtlCol="0" anchor="ctr">
            <a:normAutofit/>
          </a:bodyPr>
          <a:lstStyle/>
          <a:p>
            <a:pPr algn="l"/>
            <a:endParaRPr lang="en-GB" sz="3200" dirty="0" smtClean="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1524000" y="1752600"/>
            <a:ext cx="3657600" cy="1828800"/>
          </a:xfrm>
          <a:prstGeom prst="rect">
            <a:avLst/>
          </a:prstGeom>
        </p:spPr>
        <p:txBody>
          <a:bodyPr vert="horz" wrap="square" lIns="91440" tIns="45720" rIns="91440" bIns="45720" rtlCol="0" anchor="ctr">
            <a:normAutofit/>
          </a:bodyPr>
          <a:lstStyle/>
          <a:p>
            <a:pPr algn="l"/>
            <a:endParaRPr lang="en-GB" sz="3200" dirty="0" smtClean="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488560" y="2057400"/>
            <a:ext cx="5166281" cy="3339376"/>
          </a:xfrm>
          <a:prstGeom prst="rect">
            <a:avLst/>
          </a:prstGeom>
        </p:spPr>
        <p:txBody>
          <a:bodyPr wrap="square">
            <a:spAutoFit/>
          </a:bodyPr>
          <a:lstStyle/>
          <a:p>
            <a:pPr algn="just">
              <a:spcAft>
                <a:spcPts val="0"/>
              </a:spcAft>
            </a:pPr>
            <a:r>
              <a:rPr lang="en-US" sz="2000" dirty="0" smtClean="0">
                <a:solidFill>
                  <a:srgbClr val="002060"/>
                </a:solidFill>
                <a:latin typeface="Arial"/>
              </a:rPr>
              <a:t>Bernard Quoix, ETN </a:t>
            </a:r>
            <a:r>
              <a:rPr lang="en-US" sz="2000" dirty="0">
                <a:solidFill>
                  <a:srgbClr val="002060"/>
                </a:solidFill>
                <a:latin typeface="Arial"/>
              </a:rPr>
              <a:t>President </a:t>
            </a:r>
            <a:r>
              <a:rPr lang="en-US" sz="2000" dirty="0" smtClean="0">
                <a:solidFill>
                  <a:srgbClr val="002060"/>
                </a:solidFill>
                <a:latin typeface="Arial"/>
              </a:rPr>
              <a:t>delivered a </a:t>
            </a:r>
            <a:r>
              <a:rPr lang="en-US" sz="2000" dirty="0">
                <a:solidFill>
                  <a:srgbClr val="002060"/>
                </a:solidFill>
                <a:latin typeface="Arial"/>
              </a:rPr>
              <a:t>keynote opening </a:t>
            </a:r>
            <a:r>
              <a:rPr lang="en-US" sz="2000" dirty="0" smtClean="0">
                <a:solidFill>
                  <a:srgbClr val="002060"/>
                </a:solidFill>
                <a:latin typeface="Arial"/>
              </a:rPr>
              <a:t>speech and highlighted:</a:t>
            </a:r>
          </a:p>
          <a:p>
            <a:pPr algn="just">
              <a:spcAft>
                <a:spcPts val="0"/>
              </a:spcAft>
            </a:pPr>
            <a:endParaRPr lang="en-US" sz="1000" dirty="0" smtClean="0">
              <a:solidFill>
                <a:srgbClr val="002060"/>
              </a:solidFill>
              <a:latin typeface="Arial"/>
            </a:endParaRPr>
          </a:p>
          <a:p>
            <a:pPr marL="285750" indent="-285750" algn="just">
              <a:spcAft>
                <a:spcPts val="0"/>
              </a:spcAft>
              <a:buFont typeface="Arial" panose="020B0604020202020204" pitchFamily="34" charset="0"/>
              <a:buChar char="•"/>
            </a:pPr>
            <a:r>
              <a:rPr lang="en-US" sz="2000" dirty="0">
                <a:solidFill>
                  <a:srgbClr val="002060"/>
                </a:solidFill>
                <a:latin typeface="Arial"/>
              </a:rPr>
              <a:t>M</a:t>
            </a:r>
            <a:r>
              <a:rPr lang="en-US" sz="2000" dirty="0" smtClean="0">
                <a:solidFill>
                  <a:srgbClr val="002060"/>
                </a:solidFill>
                <a:latin typeface="Arial"/>
              </a:rPr>
              <a:t>ost important topics for rotating </a:t>
            </a:r>
            <a:r>
              <a:rPr lang="en-US" sz="2000" dirty="0">
                <a:solidFill>
                  <a:srgbClr val="002060"/>
                </a:solidFill>
                <a:latin typeface="Arial"/>
              </a:rPr>
              <a:t>machinery in the Oil &amp; Gas and power generation </a:t>
            </a:r>
            <a:r>
              <a:rPr lang="en-US" sz="2000" dirty="0" smtClean="0">
                <a:solidFill>
                  <a:srgbClr val="002060"/>
                </a:solidFill>
                <a:latin typeface="Arial"/>
              </a:rPr>
              <a:t>industry.</a:t>
            </a:r>
          </a:p>
          <a:p>
            <a:pPr marL="285750" indent="-285750" algn="just">
              <a:spcAft>
                <a:spcPts val="0"/>
              </a:spcAft>
              <a:buFont typeface="Arial" panose="020B0604020202020204" pitchFamily="34" charset="0"/>
              <a:buChar char="•"/>
            </a:pPr>
            <a:endParaRPr lang="en-US" sz="1050" dirty="0" smtClean="0">
              <a:solidFill>
                <a:srgbClr val="002060"/>
              </a:solidFill>
              <a:latin typeface="Arial"/>
            </a:endParaRPr>
          </a:p>
          <a:p>
            <a:pPr marL="285750" indent="-285750" algn="just">
              <a:spcAft>
                <a:spcPts val="0"/>
              </a:spcAft>
              <a:buFont typeface="Arial" panose="020B0604020202020204" pitchFamily="34" charset="0"/>
              <a:buChar char="•"/>
            </a:pPr>
            <a:r>
              <a:rPr lang="en-US" sz="2000" dirty="0" smtClean="0">
                <a:solidFill>
                  <a:srgbClr val="002060"/>
                </a:solidFill>
                <a:latin typeface="Arial"/>
              </a:rPr>
              <a:t>Key </a:t>
            </a:r>
            <a:r>
              <a:rPr lang="en-US" sz="2000" dirty="0">
                <a:solidFill>
                  <a:srgbClr val="002060"/>
                </a:solidFill>
                <a:latin typeface="Arial"/>
              </a:rPr>
              <a:t>requirements in terms of technology and innovation. </a:t>
            </a:r>
            <a:endParaRPr lang="en-US" sz="2000" dirty="0" smtClean="0">
              <a:solidFill>
                <a:srgbClr val="002060"/>
              </a:solidFill>
              <a:latin typeface="Arial"/>
            </a:endParaRPr>
          </a:p>
          <a:p>
            <a:pPr marL="285750" indent="-285750" algn="just">
              <a:spcAft>
                <a:spcPts val="0"/>
              </a:spcAft>
              <a:buFont typeface="Arial" panose="020B0604020202020204" pitchFamily="34" charset="0"/>
              <a:buChar char="•"/>
            </a:pPr>
            <a:endParaRPr lang="en-US" sz="1050" dirty="0" smtClean="0">
              <a:solidFill>
                <a:srgbClr val="002060"/>
              </a:solidFill>
              <a:latin typeface="Arial"/>
            </a:endParaRPr>
          </a:p>
          <a:p>
            <a:pPr marL="285750" indent="-285750" algn="just">
              <a:spcAft>
                <a:spcPts val="0"/>
              </a:spcAft>
              <a:buFont typeface="Arial" panose="020B0604020202020204" pitchFamily="34" charset="0"/>
              <a:buChar char="•"/>
            </a:pPr>
            <a:r>
              <a:rPr lang="en-US" sz="2000" dirty="0" smtClean="0">
                <a:solidFill>
                  <a:srgbClr val="002060"/>
                </a:solidFill>
                <a:latin typeface="Arial"/>
              </a:rPr>
              <a:t>ETN </a:t>
            </a:r>
            <a:r>
              <a:rPr lang="en-US" sz="2000" dirty="0">
                <a:solidFill>
                  <a:srgbClr val="002060"/>
                </a:solidFill>
                <a:latin typeface="Arial"/>
              </a:rPr>
              <a:t>and our activities, and invited the local user community to join our Network.</a:t>
            </a:r>
            <a:endParaRPr lang="en-GB" sz="2000" dirty="0">
              <a:solidFill>
                <a:srgbClr val="002060"/>
              </a:solidFill>
              <a:effectLst/>
            </a:endParaRPr>
          </a:p>
        </p:txBody>
      </p:sp>
    </p:spTree>
    <p:extLst>
      <p:ext uri="{BB962C8B-B14F-4D97-AF65-F5344CB8AC3E}">
        <p14:creationId xmlns:p14="http://schemas.microsoft.com/office/powerpoint/2010/main" val="2337248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22" y="304800"/>
            <a:ext cx="9399712" cy="1143000"/>
          </a:xfrm>
        </p:spPr>
        <p:txBody>
          <a:bodyPr>
            <a:noAutofit/>
          </a:bodyPr>
          <a:lstStyle/>
          <a:p>
            <a:r>
              <a:rPr lang="fr-BE" sz="3000" b="1" dirty="0" smtClean="0"/>
              <a:t>The </a:t>
            </a:r>
            <a:r>
              <a:rPr lang="fr-BE" sz="3000" b="1" dirty="0" err="1" smtClean="0"/>
              <a:t>Board</a:t>
            </a:r>
            <a:r>
              <a:rPr lang="fr-BE" sz="3000" b="1" dirty="0" smtClean="0"/>
              <a:t> of </a:t>
            </a:r>
            <a:r>
              <a:rPr lang="fr-BE" sz="3000" b="1" dirty="0" err="1"/>
              <a:t>D</a:t>
            </a:r>
            <a:r>
              <a:rPr lang="fr-BE" sz="3000" b="1" dirty="0" err="1" smtClean="0"/>
              <a:t>irectors</a:t>
            </a:r>
            <a:r>
              <a:rPr lang="fr-BE" sz="3000" b="1" dirty="0" smtClean="0"/>
              <a:t> 2016-2018</a:t>
            </a:r>
            <a:endParaRPr lang="fr-FR" sz="3000" b="1" dirty="0"/>
          </a:p>
        </p:txBody>
      </p:sp>
      <p:grpSp>
        <p:nvGrpSpPr>
          <p:cNvPr id="4" name="Group 3"/>
          <p:cNvGrpSpPr/>
          <p:nvPr/>
        </p:nvGrpSpPr>
        <p:grpSpPr>
          <a:xfrm>
            <a:off x="1955956" y="1759057"/>
            <a:ext cx="5560934" cy="4554810"/>
            <a:chOff x="1851201" y="1182955"/>
            <a:chExt cx="6956234" cy="5527959"/>
          </a:xfrm>
        </p:grpSpPr>
        <p:pic>
          <p:nvPicPr>
            <p:cNvPr id="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7114" y="4820013"/>
              <a:ext cx="1193774" cy="150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9784" y="1182955"/>
              <a:ext cx="1299238" cy="1422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6660" y="4773052"/>
              <a:ext cx="1295504" cy="1554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9172" y="1222088"/>
              <a:ext cx="1296732" cy="1418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6244" y="4773052"/>
              <a:ext cx="1280217" cy="1542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9730" y="2961229"/>
              <a:ext cx="1226174" cy="141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2961228"/>
              <a:ext cx="1094807" cy="1473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0" descr="\\ETN-NAS-SERVER\all ETN docs\ETN\06 Communications\03 Photos\ETN members\Niko Cornelis.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66" t="9208" b="9210"/>
            <a:stretch/>
          </p:blipFill>
          <p:spPr bwMode="auto">
            <a:xfrm>
              <a:off x="6367469" y="1222088"/>
              <a:ext cx="1223420" cy="1354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97113" y="2961229"/>
              <a:ext cx="1176286" cy="1466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851201" y="6300027"/>
              <a:ext cx="6956234" cy="410887"/>
            </a:xfrm>
            <a:prstGeom prst="rect">
              <a:avLst/>
            </a:prstGeom>
            <a:noFill/>
          </p:spPr>
          <p:txBody>
            <a:bodyPr wrap="square" rtlCol="0">
              <a:spAutoFit/>
            </a:bodyPr>
            <a:lstStyle>
              <a:defPPr>
                <a:defRPr lang="en-US"/>
              </a:defPPr>
              <a:lvl1pPr fontAlgn="base">
                <a:spcBef>
                  <a:spcPct val="0"/>
                </a:spcBef>
                <a:spcAft>
                  <a:spcPct val="0"/>
                </a:spcAft>
                <a:defRPr sz="1100">
                  <a:solidFill>
                    <a:srgbClr val="002A5C"/>
                  </a:solidFill>
                  <a:cs typeface="Arial" pitchFamily="34" charset="0"/>
                </a:defRPr>
              </a:lvl1pPr>
            </a:lstStyle>
            <a:p>
              <a:pPr defTabSz="457200"/>
              <a:r>
                <a:rPr lang="sv-SE" sz="1600" dirty="0" smtClean="0"/>
                <a:t>         Giovanni Cerri   Herwart Hoenen     Pericles Pilidis</a:t>
              </a:r>
              <a:endParaRPr lang="sv-SE" sz="1600" dirty="0"/>
            </a:p>
          </p:txBody>
        </p:sp>
        <p:sp>
          <p:nvSpPr>
            <p:cNvPr id="16" name="TextBox 15"/>
            <p:cNvSpPr txBox="1"/>
            <p:nvPr/>
          </p:nvSpPr>
          <p:spPr>
            <a:xfrm>
              <a:off x="2181316" y="2610869"/>
              <a:ext cx="6592719" cy="410887"/>
            </a:xfrm>
            <a:prstGeom prst="rect">
              <a:avLst/>
            </a:prstGeom>
            <a:noFill/>
          </p:spPr>
          <p:txBody>
            <a:bodyPr wrap="square" rtlCol="0">
              <a:spAutoFit/>
            </a:bodyPr>
            <a:lstStyle>
              <a:defPPr>
                <a:defRPr lang="en-US"/>
              </a:defPPr>
              <a:lvl1pPr fontAlgn="base">
                <a:spcBef>
                  <a:spcPct val="0"/>
                </a:spcBef>
                <a:spcAft>
                  <a:spcPct val="0"/>
                </a:spcAft>
                <a:defRPr sz="1600">
                  <a:solidFill>
                    <a:srgbClr val="002A5C"/>
                  </a:solidFill>
                  <a:cs typeface="Arial" pitchFamily="34" charset="0"/>
                </a:defRPr>
              </a:lvl1pPr>
            </a:lstStyle>
            <a:p>
              <a:pPr defTabSz="457200"/>
              <a:r>
                <a:rPr lang="sv-SE" dirty="0"/>
                <a:t>Bernard Quoix    </a:t>
              </a:r>
              <a:r>
                <a:rPr lang="sv-SE" dirty="0" smtClean="0"/>
                <a:t> Catherine </a:t>
              </a:r>
              <a:r>
                <a:rPr lang="sv-SE" dirty="0"/>
                <a:t>Goy      </a:t>
              </a:r>
              <a:r>
                <a:rPr lang="sv-SE" dirty="0" smtClean="0"/>
                <a:t>   Niko Cornelis</a:t>
              </a:r>
              <a:endParaRPr lang="en-GB" dirty="0"/>
            </a:p>
          </p:txBody>
        </p:sp>
        <p:sp>
          <p:nvSpPr>
            <p:cNvPr id="17" name="TextBox 16"/>
            <p:cNvSpPr txBox="1"/>
            <p:nvPr/>
          </p:nvSpPr>
          <p:spPr>
            <a:xfrm>
              <a:off x="2131463" y="4409945"/>
              <a:ext cx="6434878" cy="410887"/>
            </a:xfrm>
            <a:prstGeom prst="rect">
              <a:avLst/>
            </a:prstGeom>
            <a:noFill/>
          </p:spPr>
          <p:txBody>
            <a:bodyPr wrap="square" rtlCol="0">
              <a:spAutoFit/>
            </a:bodyPr>
            <a:lstStyle>
              <a:defPPr>
                <a:defRPr lang="en-US"/>
              </a:defPPr>
              <a:lvl1pPr fontAlgn="base">
                <a:spcBef>
                  <a:spcPct val="0"/>
                </a:spcBef>
                <a:spcAft>
                  <a:spcPct val="0"/>
                </a:spcAft>
                <a:defRPr sz="1600">
                  <a:solidFill>
                    <a:srgbClr val="002A5C"/>
                  </a:solidFill>
                  <a:cs typeface="Arial" pitchFamily="34" charset="0"/>
                </a:defRPr>
              </a:lvl1pPr>
            </a:lstStyle>
            <a:p>
              <a:pPr defTabSz="457200"/>
              <a:r>
                <a:rPr lang="sv-SE" dirty="0"/>
                <a:t>     Thomas Volks     </a:t>
              </a:r>
              <a:r>
                <a:rPr lang="sv-SE" dirty="0" smtClean="0"/>
                <a:t>Andy </a:t>
              </a:r>
              <a:r>
                <a:rPr lang="sv-SE" dirty="0"/>
                <a:t>William</a:t>
              </a:r>
              <a:r>
                <a:rPr lang="en-GB" dirty="0"/>
                <a:t>s</a:t>
              </a:r>
              <a:r>
                <a:rPr lang="sv-SE" dirty="0"/>
                <a:t> </a:t>
              </a:r>
              <a:r>
                <a:rPr lang="sv-SE" dirty="0" smtClean="0"/>
                <a:t>       Gary </a:t>
              </a:r>
              <a:r>
                <a:rPr lang="sv-SE" dirty="0"/>
                <a:t>Lock</a:t>
              </a:r>
            </a:p>
          </p:txBody>
        </p:sp>
      </p:grpSp>
      <p:pic>
        <p:nvPicPr>
          <p:cNvPr id="18" name="Picture 17"/>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99310" y="1775553"/>
            <a:ext cx="973090" cy="1131799"/>
          </a:xfrm>
          <a:prstGeom prst="rect">
            <a:avLst/>
          </a:prstGeom>
          <a:noFill/>
          <a:ln>
            <a:noFill/>
          </a:ln>
          <a:extLst/>
        </p:spPr>
      </p:pic>
      <p:sp>
        <p:nvSpPr>
          <p:cNvPr id="3" name="Rectangle 2"/>
          <p:cNvSpPr/>
          <p:nvPr/>
        </p:nvSpPr>
        <p:spPr>
          <a:xfrm>
            <a:off x="6728190" y="2950199"/>
            <a:ext cx="1958610" cy="830997"/>
          </a:xfrm>
          <a:prstGeom prst="rect">
            <a:avLst/>
          </a:prstGeom>
        </p:spPr>
        <p:txBody>
          <a:bodyPr wrap="square">
            <a:spAutoFit/>
          </a:bodyPr>
          <a:lstStyle/>
          <a:p>
            <a:r>
              <a:rPr lang="en-GB" sz="1600" dirty="0">
                <a:solidFill>
                  <a:srgbClr val="002A5C"/>
                </a:solidFill>
                <a:cs typeface="Arial" pitchFamily="34" charset="0"/>
              </a:rPr>
              <a:t>Robert </a:t>
            </a:r>
            <a:r>
              <a:rPr lang="en-GB" sz="1600" dirty="0" smtClean="0">
                <a:solidFill>
                  <a:srgbClr val="002A5C"/>
                </a:solidFill>
                <a:cs typeface="Arial" pitchFamily="34" charset="0"/>
              </a:rPr>
              <a:t>Rijsdijk -2016</a:t>
            </a:r>
          </a:p>
          <a:p>
            <a:r>
              <a:rPr lang="en-GB" sz="1600" dirty="0" smtClean="0">
                <a:solidFill>
                  <a:srgbClr val="002A5C"/>
                </a:solidFill>
                <a:cs typeface="Arial" pitchFamily="34" charset="0"/>
              </a:rPr>
              <a:t>Adri </a:t>
            </a:r>
            <a:r>
              <a:rPr lang="en-GB" sz="1600" dirty="0" err="1" smtClean="0">
                <a:solidFill>
                  <a:srgbClr val="002A5C"/>
                </a:solidFill>
                <a:cs typeface="Arial" pitchFamily="34" charset="0"/>
              </a:rPr>
              <a:t>Postema</a:t>
            </a:r>
            <a:r>
              <a:rPr lang="en-GB" sz="1600" dirty="0" smtClean="0">
                <a:solidFill>
                  <a:srgbClr val="002A5C"/>
                </a:solidFill>
                <a:cs typeface="Arial" pitchFamily="34" charset="0"/>
              </a:rPr>
              <a:t> 2017</a:t>
            </a:r>
          </a:p>
          <a:p>
            <a:endParaRPr lang="en-GB" sz="1600" dirty="0">
              <a:solidFill>
                <a:srgbClr val="002A5C"/>
              </a:solidFill>
              <a:cs typeface="Arial" pitchFamily="34" charset="0"/>
            </a:endParaRPr>
          </a:p>
        </p:txBody>
      </p:sp>
    </p:spTree>
    <p:extLst>
      <p:ext uri="{BB962C8B-B14F-4D97-AF65-F5344CB8AC3E}">
        <p14:creationId xmlns:p14="http://schemas.microsoft.com/office/powerpoint/2010/main" val="33367917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40</a:t>
            </a:fld>
            <a:endParaRPr lang="en-GB" dirty="0">
              <a:solidFill>
                <a:prstClr val="white"/>
              </a:solidFill>
            </a:endParaRPr>
          </a:p>
        </p:txBody>
      </p:sp>
      <p:sp>
        <p:nvSpPr>
          <p:cNvPr id="3" name="Title 2"/>
          <p:cNvSpPr>
            <a:spLocks noGrp="1"/>
          </p:cNvSpPr>
          <p:nvPr>
            <p:ph type="title"/>
          </p:nvPr>
        </p:nvSpPr>
        <p:spPr/>
        <p:txBody>
          <a:bodyPr>
            <a:normAutofit fontScale="90000"/>
          </a:bodyPr>
          <a:lstStyle/>
          <a:p>
            <a:pPr marL="0" lvl="0">
              <a:spcBef>
                <a:spcPts val="0"/>
              </a:spcBef>
            </a:pPr>
            <a:r>
              <a:rPr lang="en-GB" sz="3200" dirty="0">
                <a:solidFill>
                  <a:srgbClr val="002060"/>
                </a:solidFill>
                <a:latin typeface="Arial Bold"/>
                <a:ea typeface="+mn-ea"/>
                <a:cs typeface="Arial Bold"/>
              </a:rPr>
              <a:t>Cooperation Conferences</a:t>
            </a:r>
            <a:br>
              <a:rPr lang="en-GB" sz="3200" dirty="0">
                <a:solidFill>
                  <a:srgbClr val="002060"/>
                </a:solidFill>
                <a:latin typeface="Arial Bold"/>
                <a:ea typeface="+mn-ea"/>
                <a:cs typeface="Arial Bold"/>
              </a:rPr>
            </a:br>
            <a:r>
              <a:rPr lang="en-GB" sz="1050" dirty="0">
                <a:solidFill>
                  <a:srgbClr val="002060"/>
                </a:solidFill>
                <a:ea typeface="+mn-ea"/>
              </a:rPr>
              <a:t/>
            </a:r>
            <a:br>
              <a:rPr lang="en-GB" sz="1050" dirty="0">
                <a:solidFill>
                  <a:srgbClr val="002060"/>
                </a:solidFill>
                <a:ea typeface="+mn-ea"/>
              </a:rPr>
            </a:br>
            <a:r>
              <a:rPr lang="en-GB" sz="2000" b="0" dirty="0" err="1" smtClean="0">
                <a:solidFill>
                  <a:srgbClr val="1F497D"/>
                </a:solidFill>
                <a:ea typeface="+mn-ea"/>
              </a:rPr>
              <a:t>NexTurbine</a:t>
            </a:r>
            <a:r>
              <a:rPr lang="en-GB" sz="2000" b="0" dirty="0" smtClean="0">
                <a:solidFill>
                  <a:srgbClr val="1F497D"/>
                </a:solidFill>
                <a:ea typeface="+mn-ea"/>
              </a:rPr>
              <a:t> 2017</a:t>
            </a:r>
            <a:r>
              <a:rPr lang="en-GB" sz="2000" b="0" dirty="0">
                <a:solidFill>
                  <a:srgbClr val="1F497D"/>
                </a:solidFill>
                <a:ea typeface="+mn-ea"/>
              </a:rPr>
              <a:t/>
            </a:r>
            <a:br>
              <a:rPr lang="en-GB" sz="2000" b="0" dirty="0">
                <a:solidFill>
                  <a:srgbClr val="1F497D"/>
                </a:solidFill>
                <a:ea typeface="+mn-ea"/>
              </a:rPr>
            </a:br>
            <a:r>
              <a:rPr lang="en-GB" sz="2000" b="0" dirty="0">
                <a:latin typeface="Arial"/>
                <a:ea typeface="Times New Roman"/>
              </a:rPr>
              <a:t>17-18 May 2017</a:t>
            </a:r>
            <a:r>
              <a:rPr lang="en-GB" sz="2000" b="0" dirty="0" smtClean="0">
                <a:solidFill>
                  <a:srgbClr val="1F497D"/>
                </a:solidFill>
                <a:ea typeface="+mn-ea"/>
              </a:rPr>
              <a:t>, </a:t>
            </a:r>
            <a:r>
              <a:rPr lang="en-GB" sz="2000" b="0" dirty="0">
                <a:latin typeface="Arial"/>
                <a:ea typeface="Times New Roman"/>
              </a:rPr>
              <a:t>Wuxi, China</a:t>
            </a:r>
            <a:r>
              <a:rPr lang="en-GB" sz="2000" b="0" dirty="0">
                <a:solidFill>
                  <a:srgbClr val="1F497D"/>
                </a:solidFill>
                <a:ea typeface="+mn-ea"/>
              </a:rPr>
              <a:t/>
            </a:r>
            <a:br>
              <a:rPr lang="en-GB" sz="2000" b="0" dirty="0">
                <a:solidFill>
                  <a:srgbClr val="1F497D"/>
                </a:solidFill>
                <a:ea typeface="+mn-ea"/>
              </a:rPr>
            </a:br>
            <a:endParaRPr lang="en-GB" sz="2000" b="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1453" y="2858712"/>
            <a:ext cx="3545940" cy="184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19639"/>
            <a:ext cx="1447800" cy="96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1459" y="1124153"/>
            <a:ext cx="2342541" cy="1561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3964904"/>
            <a:ext cx="2209800" cy="147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9400" y="4487689"/>
            <a:ext cx="2298167" cy="153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993331" y="1905000"/>
            <a:ext cx="2769669" cy="1427833"/>
          </a:xfrm>
          <a:prstGeom prst="rect">
            <a:avLst/>
          </a:prstGeom>
        </p:spPr>
        <p:txBody>
          <a:bodyPr vert="horz" wrap="square" lIns="91440" tIns="45720" rIns="91440" bIns="45720" rtlCol="0" anchor="ctr">
            <a:normAutofit/>
          </a:bodyPr>
          <a:lstStyle/>
          <a:p>
            <a:pPr algn="l"/>
            <a:endParaRPr lang="en-GB" sz="3200" dirty="0" smtClean="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533400" y="2018751"/>
            <a:ext cx="5048839" cy="1631216"/>
          </a:xfrm>
          <a:prstGeom prst="rect">
            <a:avLst/>
          </a:prstGeom>
        </p:spPr>
        <p:txBody>
          <a:bodyPr wrap="square">
            <a:spAutoFit/>
          </a:bodyPr>
          <a:lstStyle/>
          <a:p>
            <a:pPr marL="342900" indent="-342900">
              <a:buClr>
                <a:schemeClr val="accent1"/>
              </a:buClr>
              <a:buFont typeface="Wingdings" panose="05000000000000000000" pitchFamily="2" charset="2"/>
              <a:buChar char="v"/>
            </a:pPr>
            <a:r>
              <a:rPr lang="en-GB" sz="2000" dirty="0" smtClean="0">
                <a:solidFill>
                  <a:srgbClr val="002060"/>
                </a:solidFill>
                <a:latin typeface="Arial" panose="020B0604020202020204" pitchFamily="34" charset="0"/>
                <a:cs typeface="Arial" panose="020B0604020202020204" pitchFamily="34" charset="0"/>
              </a:rPr>
              <a:t>ETN keynote speech</a:t>
            </a:r>
          </a:p>
          <a:p>
            <a:pPr marL="342900" indent="-342900">
              <a:buClr>
                <a:schemeClr val="accent1"/>
              </a:buClr>
              <a:buFont typeface="Wingdings" panose="05000000000000000000" pitchFamily="2" charset="2"/>
              <a:buChar char="v"/>
            </a:pPr>
            <a:r>
              <a:rPr lang="en-GB" sz="2000" dirty="0" smtClean="0">
                <a:solidFill>
                  <a:srgbClr val="002060"/>
                </a:solidFill>
                <a:latin typeface="Arial" panose="020B0604020202020204" pitchFamily="34" charset="0"/>
                <a:cs typeface="Arial" panose="020B0604020202020204" pitchFamily="34" charset="0"/>
              </a:rPr>
              <a:t>ETN </a:t>
            </a:r>
            <a:r>
              <a:rPr lang="en-GB" sz="2000" dirty="0">
                <a:solidFill>
                  <a:srgbClr val="002060"/>
                </a:solidFill>
                <a:latin typeface="Arial" panose="020B0604020202020204" pitchFamily="34" charset="0"/>
                <a:cs typeface="Arial" panose="020B0604020202020204" pitchFamily="34" charset="0"/>
              </a:rPr>
              <a:t>stand at the conference </a:t>
            </a:r>
            <a:endParaRPr lang="en-GB" sz="2000" dirty="0" smtClean="0">
              <a:solidFill>
                <a:srgbClr val="002060"/>
              </a:solidFill>
              <a:latin typeface="Arial" panose="020B0604020202020204" pitchFamily="34" charset="0"/>
              <a:cs typeface="Arial" panose="020B0604020202020204" pitchFamily="34" charset="0"/>
            </a:endParaRPr>
          </a:p>
          <a:p>
            <a:pPr marL="342900" indent="-342900">
              <a:buClr>
                <a:schemeClr val="accent1"/>
              </a:buClr>
              <a:buFont typeface="Wingdings" panose="05000000000000000000" pitchFamily="2" charset="2"/>
              <a:buChar char="v"/>
            </a:pPr>
            <a:r>
              <a:rPr lang="en-GB" sz="2000" dirty="0" smtClean="0">
                <a:solidFill>
                  <a:srgbClr val="002060"/>
                </a:solidFill>
                <a:latin typeface="Arial" panose="020B0604020202020204" pitchFamily="34" charset="0"/>
                <a:cs typeface="Arial" panose="020B0604020202020204" pitchFamily="34" charset="0"/>
              </a:rPr>
              <a:t>Opportunity </a:t>
            </a:r>
            <a:r>
              <a:rPr lang="en-GB" sz="2000" dirty="0">
                <a:solidFill>
                  <a:srgbClr val="002060"/>
                </a:solidFill>
                <a:latin typeface="Arial" panose="020B0604020202020204" pitchFamily="34" charset="0"/>
                <a:cs typeface="Arial" panose="020B0604020202020204" pitchFamily="34" charset="0"/>
              </a:rPr>
              <a:t>to connect with the Chinese user community and to explain about ETN’s activities</a:t>
            </a:r>
          </a:p>
        </p:txBody>
      </p:sp>
    </p:spTree>
    <p:extLst>
      <p:ext uri="{BB962C8B-B14F-4D97-AF65-F5344CB8AC3E}">
        <p14:creationId xmlns:p14="http://schemas.microsoft.com/office/powerpoint/2010/main" val="35917516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41</a:t>
            </a:fld>
            <a:endParaRPr lang="en-GB" dirty="0">
              <a:solidFill>
                <a:prstClr val="white"/>
              </a:solidFill>
            </a:endParaRPr>
          </a:p>
        </p:txBody>
      </p:sp>
      <p:sp>
        <p:nvSpPr>
          <p:cNvPr id="11" name="Title 2"/>
          <p:cNvSpPr>
            <a:spLocks noGrp="1"/>
          </p:cNvSpPr>
          <p:nvPr>
            <p:ph type="title"/>
          </p:nvPr>
        </p:nvSpPr>
        <p:spPr>
          <a:xfrm>
            <a:off x="-152400" y="3886200"/>
            <a:ext cx="8229600" cy="1143000"/>
          </a:xfrm>
        </p:spPr>
        <p:txBody>
          <a:bodyPr>
            <a:noAutofit/>
          </a:bodyPr>
          <a:lstStyle/>
          <a:p>
            <a:pPr marL="0" lvl="0">
              <a:spcBef>
                <a:spcPts val="0"/>
              </a:spcBef>
            </a:pPr>
            <a:r>
              <a:rPr lang="en-GB" sz="2800" b="0" dirty="0">
                <a:latin typeface="Arial"/>
                <a:ea typeface="Times New Roman"/>
              </a:rPr>
              <a:t/>
            </a:r>
            <a:br>
              <a:rPr lang="en-GB" sz="2800" b="0" dirty="0">
                <a:latin typeface="Arial"/>
                <a:ea typeface="Times New Roman"/>
              </a:rPr>
            </a:br>
            <a:r>
              <a:rPr lang="en-GB" sz="2800" b="0" dirty="0">
                <a:latin typeface="Arial"/>
                <a:ea typeface="Times New Roman"/>
              </a:rPr>
              <a:t>IAGT Symposium 2017</a:t>
            </a:r>
            <a:br>
              <a:rPr lang="en-GB" sz="2800" b="0" dirty="0">
                <a:latin typeface="Arial"/>
                <a:ea typeface="Times New Roman"/>
              </a:rPr>
            </a:br>
            <a:r>
              <a:rPr lang="en-GB" sz="2800" b="0" dirty="0">
                <a:latin typeface="Arial"/>
                <a:ea typeface="Times New Roman"/>
              </a:rPr>
              <a:t>23-25 October 2017</a:t>
            </a:r>
            <a:br>
              <a:rPr lang="en-GB" sz="2800" b="0" dirty="0">
                <a:latin typeface="Arial"/>
                <a:ea typeface="Times New Roman"/>
              </a:rPr>
            </a:br>
            <a:endParaRPr lang="en-GB" sz="2800" b="0" dirty="0">
              <a:latin typeface="Arial"/>
              <a:ea typeface="Times New Roman"/>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810512"/>
            <a:ext cx="6743700" cy="1618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39624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2"/>
          <p:cNvSpPr txBox="1">
            <a:spLocks/>
          </p:cNvSpPr>
          <p:nvPr/>
        </p:nvSpPr>
        <p:spPr>
          <a:xfrm>
            <a:off x="933450" y="667512"/>
            <a:ext cx="8229600" cy="1143000"/>
          </a:xfrm>
          <a:prstGeom prst="rect">
            <a:avLst/>
          </a:prstGeom>
        </p:spPr>
        <p:txBody>
          <a:bodyPr vert="horz" lIns="91440" tIns="45720" rIns="91440" bIns="45720" rtlCol="0" anchor="ctr">
            <a:noAutofit/>
          </a:bodyPr>
          <a:lstStyle>
            <a:lvl1pPr marL="168275" indent="0" algn="ctr" defTabSz="914400" rtl="0" eaLnBrk="1" latinLnBrk="0" hangingPunct="1">
              <a:spcBef>
                <a:spcPct val="0"/>
              </a:spcBef>
              <a:buNone/>
              <a:defRPr sz="4000" b="1" kern="1200">
                <a:solidFill>
                  <a:srgbClr val="002A5C"/>
                </a:solidFill>
                <a:latin typeface="Arial" panose="020B0604020202020204" pitchFamily="34" charset="0"/>
                <a:ea typeface="+mj-ea"/>
                <a:cs typeface="Arial" panose="020B0604020202020204" pitchFamily="34" charset="0"/>
              </a:defRPr>
            </a:lvl1pPr>
          </a:lstStyle>
          <a:p>
            <a:pPr marL="0">
              <a:spcBef>
                <a:spcPts val="0"/>
              </a:spcBef>
            </a:pPr>
            <a:r>
              <a:rPr lang="en-GB" sz="3400" dirty="0" smtClean="0">
                <a:solidFill>
                  <a:srgbClr val="002060"/>
                </a:solidFill>
                <a:latin typeface="Arial Bold"/>
                <a:ea typeface="+mn-ea"/>
                <a:cs typeface="Arial Bold"/>
              </a:rPr>
              <a:t>Cooperation Conferences</a:t>
            </a:r>
            <a:r>
              <a:rPr lang="en-GB" sz="3200" dirty="0" smtClean="0">
                <a:solidFill>
                  <a:srgbClr val="002060"/>
                </a:solidFill>
                <a:latin typeface="Arial Bold"/>
                <a:ea typeface="+mn-ea"/>
                <a:cs typeface="Arial Bold"/>
              </a:rPr>
              <a:t/>
            </a:r>
            <a:br>
              <a:rPr lang="en-GB" sz="3200" dirty="0" smtClean="0">
                <a:solidFill>
                  <a:srgbClr val="002060"/>
                </a:solidFill>
                <a:latin typeface="Arial Bold"/>
                <a:ea typeface="+mn-ea"/>
                <a:cs typeface="Arial Bold"/>
              </a:rPr>
            </a:br>
            <a:endParaRPr lang="en-GB" sz="300" dirty="0" smtClean="0">
              <a:solidFill>
                <a:srgbClr val="002060"/>
              </a:solidFill>
              <a:latin typeface="Arial Bold"/>
              <a:ea typeface="+mn-ea"/>
              <a:cs typeface="Arial Bold"/>
            </a:endParaRPr>
          </a:p>
          <a:p>
            <a:pPr marL="0">
              <a:spcBef>
                <a:spcPts val="0"/>
              </a:spcBef>
            </a:pPr>
            <a:r>
              <a:rPr lang="en-GB" sz="2800" b="0" dirty="0" smtClean="0">
                <a:latin typeface="Arial"/>
                <a:ea typeface="Times New Roman"/>
              </a:rPr>
              <a:t>ASME Turbo Expo, 26-30 June 2017</a:t>
            </a:r>
            <a:endParaRPr lang="en-GB" sz="3000" b="0" dirty="0" smtClean="0">
              <a:latin typeface="Arial"/>
              <a:ea typeface="Times New Roman"/>
            </a:endParaRPr>
          </a:p>
          <a:p>
            <a:pPr marL="0">
              <a:spcBef>
                <a:spcPts val="0"/>
              </a:spcBef>
            </a:pPr>
            <a:r>
              <a:rPr lang="en-GB" sz="2000" b="0" dirty="0" smtClean="0">
                <a:solidFill>
                  <a:srgbClr val="1F497D"/>
                </a:solidFill>
                <a:ea typeface="+mn-ea"/>
              </a:rPr>
              <a:t/>
            </a:r>
            <a:br>
              <a:rPr lang="en-GB" sz="2000" b="0" dirty="0" smtClean="0">
                <a:solidFill>
                  <a:srgbClr val="1F497D"/>
                </a:solidFill>
                <a:ea typeface="+mn-ea"/>
              </a:rPr>
            </a:br>
            <a:endParaRPr lang="en-GB" sz="2000" b="0" dirty="0"/>
          </a:p>
        </p:txBody>
      </p:sp>
    </p:spTree>
    <p:extLst>
      <p:ext uri="{BB962C8B-B14F-4D97-AF65-F5344CB8AC3E}">
        <p14:creationId xmlns:p14="http://schemas.microsoft.com/office/powerpoint/2010/main" val="840106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C12D94-30F6-44A3-86BB-22F78514B9F0}" type="slidenum">
              <a:rPr lang="en-GB" smtClean="0">
                <a:solidFill>
                  <a:prstClr val="white"/>
                </a:solidFill>
              </a:rPr>
              <a:pPr/>
              <a:t>42</a:t>
            </a:fld>
            <a:endParaRPr lang="en-GB" dirty="0">
              <a:solidFill>
                <a:prstClr val="white"/>
              </a:solidFill>
            </a:endParaRPr>
          </a:p>
        </p:txBody>
      </p:sp>
      <p:sp>
        <p:nvSpPr>
          <p:cNvPr id="2" name="Title 1"/>
          <p:cNvSpPr>
            <a:spLocks noGrp="1"/>
          </p:cNvSpPr>
          <p:nvPr>
            <p:ph type="title"/>
          </p:nvPr>
        </p:nvSpPr>
        <p:spPr/>
        <p:txBody>
          <a:bodyPr vert="horz" lIns="91440" tIns="45720" rIns="91440" bIns="45720" rtlCol="0" anchor="ctr">
            <a:normAutofit/>
          </a:bodyPr>
          <a:lstStyle/>
          <a:p>
            <a:pPr defTabSz="457200" eaLnBrk="1" hangingPunct="1"/>
            <a:r>
              <a:rPr lang="en-GB" sz="3600" b="1" kern="1200" dirty="0" smtClean="0">
                <a:solidFill>
                  <a:srgbClr val="002A5C"/>
                </a:solidFill>
              </a:rPr>
              <a:t>ETN Best Practise Award</a:t>
            </a:r>
            <a:endParaRPr lang="en-GB" sz="3600" b="1" kern="1200" dirty="0">
              <a:solidFill>
                <a:srgbClr val="002A5C"/>
              </a:solidFill>
            </a:endParaRPr>
          </a:p>
        </p:txBody>
      </p:sp>
      <p:sp>
        <p:nvSpPr>
          <p:cNvPr id="3" name="Content Placeholder 2"/>
          <p:cNvSpPr>
            <a:spLocks noGrp="1"/>
          </p:cNvSpPr>
          <p:nvPr>
            <p:ph idx="4294967295"/>
          </p:nvPr>
        </p:nvSpPr>
        <p:spPr>
          <a:xfrm>
            <a:off x="914400" y="1905000"/>
            <a:ext cx="8229600" cy="4221163"/>
          </a:xfrm>
          <a:prstGeom prst="rect">
            <a:avLst/>
          </a:prstGeom>
        </p:spPr>
        <p:txBody>
          <a:bodyPr>
            <a:normAutofit/>
          </a:bodyPr>
          <a:lstStyle/>
          <a:p>
            <a:pPr>
              <a:lnSpc>
                <a:spcPct val="130000"/>
              </a:lnSpc>
              <a:spcBef>
                <a:spcPts val="0"/>
              </a:spcBef>
              <a:buClr>
                <a:schemeClr val="accent1"/>
              </a:buClr>
              <a:buFont typeface="Wingdings" panose="05000000000000000000" pitchFamily="2" charset="2"/>
              <a:buChar char="v"/>
            </a:pPr>
            <a:r>
              <a:rPr lang="en-GB" sz="2000" dirty="0">
                <a:solidFill>
                  <a:srgbClr val="00295C"/>
                </a:solidFill>
                <a:latin typeface="Arial" panose="020B0604020202020204" pitchFamily="34" charset="0"/>
                <a:cs typeface="Arial" panose="020B0604020202020204" pitchFamily="34" charset="0"/>
              </a:rPr>
              <a:t>Opportunity for members to improve their expertise through interactions with other peers.</a:t>
            </a:r>
          </a:p>
          <a:p>
            <a:pPr>
              <a:buClr>
                <a:schemeClr val="accent1"/>
              </a:buClr>
              <a:buFont typeface="Wingdings" panose="05000000000000000000" pitchFamily="2" charset="2"/>
              <a:buChar char="v"/>
            </a:pPr>
            <a:endParaRPr lang="es-ES" sz="2000" dirty="0" smtClean="0">
              <a:latin typeface="Arial" panose="020B0604020202020204" pitchFamily="34" charset="0"/>
              <a:cs typeface="Arial" panose="020B0604020202020204" pitchFamily="34" charset="0"/>
            </a:endParaRPr>
          </a:p>
          <a:p>
            <a:pPr>
              <a:lnSpc>
                <a:spcPct val="130000"/>
              </a:lnSpc>
              <a:spcBef>
                <a:spcPts val="0"/>
              </a:spcBef>
              <a:buClr>
                <a:schemeClr val="accent1"/>
              </a:buClr>
              <a:buFont typeface="Wingdings" panose="05000000000000000000" pitchFamily="2" charset="2"/>
              <a:buChar char="v"/>
            </a:pPr>
            <a:r>
              <a:rPr lang="es-ES" sz="2000" dirty="0" err="1">
                <a:solidFill>
                  <a:srgbClr val="00295C"/>
                </a:solidFill>
                <a:latin typeface="Arial" panose="020B0604020202020204" pitchFamily="34" charset="0"/>
                <a:cs typeface="Arial" panose="020B0604020202020204" pitchFamily="34" charset="0"/>
              </a:rPr>
              <a:t>Starting</a:t>
            </a:r>
            <a:r>
              <a:rPr lang="es-ES" sz="2000" dirty="0">
                <a:solidFill>
                  <a:srgbClr val="00295C"/>
                </a:solidFill>
                <a:latin typeface="Arial" panose="020B0604020202020204" pitchFamily="34" charset="0"/>
                <a:cs typeface="Arial" panose="020B0604020202020204" pitchFamily="34" charset="0"/>
              </a:rPr>
              <a:t> </a:t>
            </a:r>
            <a:r>
              <a:rPr lang="es-ES" sz="2000" dirty="0" err="1">
                <a:solidFill>
                  <a:srgbClr val="00295C"/>
                </a:solidFill>
                <a:latin typeface="Arial" panose="020B0604020202020204" pitchFamily="34" charset="0"/>
                <a:cs typeface="Arial" panose="020B0604020202020204" pitchFamily="34" charset="0"/>
              </a:rPr>
              <a:t>with</a:t>
            </a:r>
            <a:r>
              <a:rPr lang="es-ES" sz="2000" dirty="0">
                <a:solidFill>
                  <a:srgbClr val="00295C"/>
                </a:solidFill>
                <a:latin typeface="Arial" panose="020B0604020202020204" pitchFamily="34" charset="0"/>
                <a:cs typeface="Arial" panose="020B0604020202020204" pitchFamily="34" charset="0"/>
              </a:rPr>
              <a:t> </a:t>
            </a:r>
            <a:r>
              <a:rPr lang="es-ES" sz="2000" dirty="0" err="1">
                <a:solidFill>
                  <a:srgbClr val="00295C"/>
                </a:solidFill>
                <a:latin typeface="Arial" panose="020B0604020202020204" pitchFamily="34" charset="0"/>
                <a:cs typeface="Arial" panose="020B0604020202020204" pitchFamily="34" charset="0"/>
              </a:rPr>
              <a:t>two</a:t>
            </a:r>
            <a:r>
              <a:rPr lang="es-ES" sz="2000" dirty="0">
                <a:solidFill>
                  <a:srgbClr val="00295C"/>
                </a:solidFill>
                <a:latin typeface="Arial" panose="020B0604020202020204" pitchFamily="34" charset="0"/>
                <a:cs typeface="Arial" panose="020B0604020202020204" pitchFamily="34" charset="0"/>
              </a:rPr>
              <a:t> </a:t>
            </a:r>
            <a:r>
              <a:rPr lang="es-ES" sz="2000" dirty="0" err="1">
                <a:solidFill>
                  <a:srgbClr val="00295C"/>
                </a:solidFill>
                <a:latin typeface="Arial" panose="020B0604020202020204" pitchFamily="34" charset="0"/>
                <a:cs typeface="Arial" panose="020B0604020202020204" pitchFamily="34" charset="0"/>
              </a:rPr>
              <a:t>major</a:t>
            </a:r>
            <a:r>
              <a:rPr lang="es-ES" sz="2000" dirty="0">
                <a:solidFill>
                  <a:srgbClr val="00295C"/>
                </a:solidFill>
                <a:latin typeface="Arial" panose="020B0604020202020204" pitchFamily="34" charset="0"/>
                <a:cs typeface="Arial" panose="020B0604020202020204" pitchFamily="34" charset="0"/>
              </a:rPr>
              <a:t> </a:t>
            </a:r>
            <a:r>
              <a:rPr lang="es-ES" sz="2000" dirty="0" err="1">
                <a:solidFill>
                  <a:srgbClr val="00295C"/>
                </a:solidFill>
                <a:latin typeface="Arial" panose="020B0604020202020204" pitchFamily="34" charset="0"/>
                <a:cs typeface="Arial" panose="020B0604020202020204" pitchFamily="34" charset="0"/>
              </a:rPr>
              <a:t>areas</a:t>
            </a:r>
            <a:r>
              <a:rPr lang="es-ES" sz="2000" dirty="0">
                <a:solidFill>
                  <a:srgbClr val="00295C"/>
                </a:solidFill>
                <a:latin typeface="Arial" panose="020B0604020202020204" pitchFamily="34" charset="0"/>
                <a:cs typeface="Arial" panose="020B0604020202020204" pitchFamily="34" charset="0"/>
              </a:rPr>
              <a:t> </a:t>
            </a:r>
          </a:p>
          <a:p>
            <a:pPr marL="742950" lvl="2" indent="-342900">
              <a:lnSpc>
                <a:spcPct val="130000"/>
              </a:lnSpc>
              <a:spcBef>
                <a:spcPts val="0"/>
              </a:spcBef>
              <a:buClr>
                <a:schemeClr val="accent1"/>
              </a:buClr>
              <a:buFont typeface="Wingdings" panose="05000000000000000000" pitchFamily="2" charset="2"/>
              <a:buChar char="ü"/>
            </a:pPr>
            <a:r>
              <a:rPr lang="es-ES" sz="2000" dirty="0">
                <a:solidFill>
                  <a:srgbClr val="00295C"/>
                </a:solidFill>
                <a:latin typeface="Arial" panose="020B0604020202020204" pitchFamily="34" charset="0"/>
                <a:cs typeface="Arial" panose="020B0604020202020204" pitchFamily="34" charset="0"/>
              </a:rPr>
              <a:t>EHS: </a:t>
            </a:r>
            <a:r>
              <a:rPr lang="es-ES" sz="2000" dirty="0" err="1">
                <a:solidFill>
                  <a:srgbClr val="00295C"/>
                </a:solidFill>
                <a:latin typeface="Arial" panose="020B0604020202020204" pitchFamily="34" charset="0"/>
                <a:cs typeface="Arial" panose="020B0604020202020204" pitchFamily="34" charset="0"/>
              </a:rPr>
              <a:t>Environment</a:t>
            </a:r>
            <a:r>
              <a:rPr lang="es-ES" sz="2000" dirty="0">
                <a:solidFill>
                  <a:srgbClr val="00295C"/>
                </a:solidFill>
                <a:latin typeface="Arial" panose="020B0604020202020204" pitchFamily="34" charset="0"/>
                <a:cs typeface="Arial" panose="020B0604020202020204" pitchFamily="34" charset="0"/>
              </a:rPr>
              <a:t>, </a:t>
            </a:r>
            <a:r>
              <a:rPr lang="es-ES" sz="2000" dirty="0" err="1">
                <a:solidFill>
                  <a:srgbClr val="00295C"/>
                </a:solidFill>
                <a:latin typeface="Arial" panose="020B0604020202020204" pitchFamily="34" charset="0"/>
                <a:cs typeface="Arial" panose="020B0604020202020204" pitchFamily="34" charset="0"/>
              </a:rPr>
              <a:t>Health</a:t>
            </a:r>
            <a:r>
              <a:rPr lang="es-ES" sz="2000" dirty="0">
                <a:solidFill>
                  <a:srgbClr val="00295C"/>
                </a:solidFill>
                <a:latin typeface="Arial" panose="020B0604020202020204" pitchFamily="34" charset="0"/>
                <a:cs typeface="Arial" panose="020B0604020202020204" pitchFamily="34" charset="0"/>
              </a:rPr>
              <a:t> and Safety</a:t>
            </a:r>
            <a:endParaRPr lang="nl-NL" sz="2000" dirty="0">
              <a:solidFill>
                <a:srgbClr val="00295C"/>
              </a:solidFill>
              <a:latin typeface="Arial" panose="020B0604020202020204" pitchFamily="34" charset="0"/>
              <a:cs typeface="Arial" panose="020B0604020202020204" pitchFamily="34" charset="0"/>
            </a:endParaRPr>
          </a:p>
          <a:p>
            <a:pPr marL="742950" lvl="2" indent="-342900">
              <a:lnSpc>
                <a:spcPct val="130000"/>
              </a:lnSpc>
              <a:spcBef>
                <a:spcPts val="0"/>
              </a:spcBef>
              <a:buClr>
                <a:schemeClr val="accent1"/>
              </a:buClr>
              <a:buFont typeface="Wingdings" panose="05000000000000000000" pitchFamily="2" charset="2"/>
              <a:buChar char="ü"/>
            </a:pPr>
            <a:r>
              <a:rPr lang="es-ES" sz="2000" dirty="0" err="1">
                <a:solidFill>
                  <a:srgbClr val="00295C"/>
                </a:solidFill>
                <a:latin typeface="Arial" panose="020B0604020202020204" pitchFamily="34" charset="0"/>
                <a:cs typeface="Arial" panose="020B0604020202020204" pitchFamily="34" charset="0"/>
              </a:rPr>
              <a:t>Workforce</a:t>
            </a:r>
            <a:r>
              <a:rPr lang="es-ES" sz="2000" dirty="0">
                <a:solidFill>
                  <a:srgbClr val="00295C"/>
                </a:solidFill>
                <a:latin typeface="Arial" panose="020B0604020202020204" pitchFamily="34" charset="0"/>
                <a:cs typeface="Arial" panose="020B0604020202020204" pitchFamily="34" charset="0"/>
              </a:rPr>
              <a:t> </a:t>
            </a:r>
            <a:r>
              <a:rPr lang="es-ES" sz="2000" dirty="0" err="1">
                <a:solidFill>
                  <a:srgbClr val="00295C"/>
                </a:solidFill>
                <a:latin typeface="Arial" panose="020B0604020202020204" pitchFamily="34" charset="0"/>
                <a:cs typeface="Arial" panose="020B0604020202020204" pitchFamily="34" charset="0"/>
              </a:rPr>
              <a:t>development</a:t>
            </a:r>
            <a:endParaRPr lang="es-ES" sz="2000" dirty="0">
              <a:solidFill>
                <a:srgbClr val="00295C"/>
              </a:solidFill>
              <a:latin typeface="Arial" panose="020B0604020202020204" pitchFamily="34" charset="0"/>
              <a:cs typeface="Arial" panose="020B0604020202020204" pitchFamily="34" charset="0"/>
            </a:endParaRPr>
          </a:p>
          <a:p>
            <a:pPr lvl="1">
              <a:buClr>
                <a:schemeClr val="accent1"/>
              </a:buClr>
              <a:buFont typeface="Wingdings" panose="05000000000000000000" pitchFamily="2" charset="2"/>
              <a:buChar char="v"/>
            </a:pPr>
            <a:endParaRPr lang="es-ES" sz="2000" dirty="0">
              <a:latin typeface="Arial" panose="020B0604020202020204" pitchFamily="34" charset="0"/>
              <a:cs typeface="Arial" panose="020B0604020202020204" pitchFamily="34" charset="0"/>
            </a:endParaRPr>
          </a:p>
          <a:p>
            <a:pPr>
              <a:lnSpc>
                <a:spcPct val="130000"/>
              </a:lnSpc>
              <a:spcBef>
                <a:spcPts val="0"/>
              </a:spcBef>
              <a:buClr>
                <a:schemeClr val="accent1"/>
              </a:buClr>
              <a:buFont typeface="Wingdings" panose="05000000000000000000" pitchFamily="2" charset="2"/>
              <a:buChar char="v"/>
            </a:pPr>
            <a:r>
              <a:rPr lang="es-ES" sz="2000" dirty="0" err="1" smtClean="0">
                <a:solidFill>
                  <a:srgbClr val="00295C"/>
                </a:solidFill>
                <a:latin typeface="Arial" panose="020B0604020202020204" pitchFamily="34" charset="0"/>
                <a:cs typeface="Arial" panose="020B0604020202020204" pitchFamily="34" charset="0"/>
              </a:rPr>
              <a:t>Award</a:t>
            </a:r>
            <a:r>
              <a:rPr lang="es-ES" sz="2000" dirty="0" smtClean="0">
                <a:solidFill>
                  <a:srgbClr val="00295C"/>
                </a:solidFill>
                <a:latin typeface="Arial" panose="020B0604020202020204" pitchFamily="34" charset="0"/>
                <a:cs typeface="Arial" panose="020B0604020202020204" pitchFamily="34" charset="0"/>
              </a:rPr>
              <a:t> </a:t>
            </a:r>
            <a:r>
              <a:rPr lang="es-ES" sz="2000" dirty="0">
                <a:solidFill>
                  <a:srgbClr val="00295C"/>
                </a:solidFill>
                <a:latin typeface="Arial" panose="020B0604020202020204" pitchFamily="34" charset="0"/>
                <a:cs typeface="Arial" panose="020B0604020202020204" pitchFamily="34" charset="0"/>
              </a:rPr>
              <a:t>and </a:t>
            </a:r>
            <a:r>
              <a:rPr lang="es-ES" sz="2000" dirty="0" err="1">
                <a:solidFill>
                  <a:srgbClr val="00295C"/>
                </a:solidFill>
                <a:latin typeface="Arial" panose="020B0604020202020204" pitchFamily="34" charset="0"/>
                <a:cs typeface="Arial" panose="020B0604020202020204" pitchFamily="34" charset="0"/>
              </a:rPr>
              <a:t>recognition</a:t>
            </a:r>
            <a:r>
              <a:rPr lang="es-ES" sz="2000" dirty="0">
                <a:solidFill>
                  <a:srgbClr val="00295C"/>
                </a:solidFill>
                <a:latin typeface="Arial" panose="020B0604020202020204" pitchFamily="34" charset="0"/>
                <a:cs typeface="Arial" panose="020B0604020202020204" pitchFamily="34" charset="0"/>
              </a:rPr>
              <a:t> to </a:t>
            </a:r>
            <a:r>
              <a:rPr lang="es-ES" sz="2000" dirty="0" err="1">
                <a:solidFill>
                  <a:srgbClr val="00295C"/>
                </a:solidFill>
                <a:latin typeface="Arial" panose="020B0604020202020204" pitchFamily="34" charset="0"/>
                <a:cs typeface="Arial" panose="020B0604020202020204" pitchFamily="34" charset="0"/>
              </a:rPr>
              <a:t>the</a:t>
            </a:r>
            <a:r>
              <a:rPr lang="es-ES" sz="2000" dirty="0">
                <a:solidFill>
                  <a:srgbClr val="00295C"/>
                </a:solidFill>
                <a:latin typeface="Arial" panose="020B0604020202020204" pitchFamily="34" charset="0"/>
                <a:cs typeface="Arial" panose="020B0604020202020204" pitchFamily="34" charset="0"/>
              </a:rPr>
              <a:t> </a:t>
            </a:r>
            <a:r>
              <a:rPr lang="es-ES" sz="2000" dirty="0" err="1" smtClean="0">
                <a:solidFill>
                  <a:srgbClr val="00295C"/>
                </a:solidFill>
                <a:latin typeface="Arial" panose="020B0604020202020204" pitchFamily="34" charset="0"/>
                <a:cs typeface="Arial" panose="020B0604020202020204" pitchFamily="34" charset="0"/>
              </a:rPr>
              <a:t>winners</a:t>
            </a:r>
            <a:endParaRPr lang="en-GB" sz="6400" dirty="0">
              <a:solidFill>
                <a:srgbClr val="00295C"/>
              </a:solidFill>
              <a:latin typeface="Arial" panose="020B0604020202020204" pitchFamily="34" charset="0"/>
              <a:cs typeface="Arial" panose="020B0604020202020204" pitchFamily="34" charset="0"/>
            </a:endParaRPr>
          </a:p>
          <a:p>
            <a:pPr marL="0" indent="0">
              <a:buNone/>
            </a:pPr>
            <a:endParaRPr lang="en-US" dirty="0" smtClean="0">
              <a:solidFill>
                <a:srgbClr val="00295C"/>
              </a:solidFill>
            </a:endParaRPr>
          </a:p>
        </p:txBody>
      </p:sp>
      <p:sp>
        <p:nvSpPr>
          <p:cNvPr id="5" name="AutoShape 2" descr="Image result for awar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 name="AutoShape 4" descr="Image result for awar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 name="AutoShape 6" descr="Image result for awar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6152" name="Picture 8" descr="https://blog.citeab.com/wp-content/uploads/2015/11/shutterstockgold_cup_for_winn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666999"/>
            <a:ext cx="2720304" cy="2013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9354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43</a:t>
            </a:fld>
            <a:endParaRPr lang="en-GB" dirty="0">
              <a:solidFill>
                <a:prstClr val="white"/>
              </a:solidFill>
            </a:endParaRPr>
          </a:p>
        </p:txBody>
      </p:sp>
      <p:sp>
        <p:nvSpPr>
          <p:cNvPr id="3" name="Title 2"/>
          <p:cNvSpPr>
            <a:spLocks noGrp="1"/>
          </p:cNvSpPr>
          <p:nvPr>
            <p:ph type="title"/>
          </p:nvPr>
        </p:nvSpPr>
        <p:spPr>
          <a:xfrm>
            <a:off x="-762000" y="485800"/>
            <a:ext cx="8229600" cy="1143000"/>
          </a:xfrm>
        </p:spPr>
        <p:txBody>
          <a:bodyPr>
            <a:normAutofit/>
          </a:bodyPr>
          <a:lstStyle/>
          <a:p>
            <a:r>
              <a:rPr lang="en-GB" sz="3700" dirty="0" smtClean="0"/>
              <a:t>Communications</a:t>
            </a:r>
            <a:endParaRPr lang="en-GB" sz="3700" dirty="0"/>
          </a:p>
        </p:txBody>
      </p:sp>
      <p:sp>
        <p:nvSpPr>
          <p:cNvPr id="5" name="Content Placeholder 3"/>
          <p:cNvSpPr txBox="1">
            <a:spLocks/>
          </p:cNvSpPr>
          <p:nvPr/>
        </p:nvSpPr>
        <p:spPr>
          <a:xfrm>
            <a:off x="990600" y="1676400"/>
            <a:ext cx="8077200" cy="4403220"/>
          </a:xfrm>
          <a:prstGeom prst="rect">
            <a:avLst/>
          </a:prstGeom>
        </p:spPr>
        <p:txBody>
          <a:bodyPr/>
          <a:lstStyle>
            <a:lvl1pPr marL="342900" indent="-342900" algn="l" defTabSz="914400" rtl="0" eaLnBrk="1" latinLnBrk="0" hangingPunct="1">
              <a:spcBef>
                <a:spcPct val="20000"/>
              </a:spcBef>
              <a:buClr>
                <a:srgbClr val="FF9933"/>
              </a:buClr>
              <a:buFont typeface="Wingdings" panose="05000000000000000000" pitchFamily="2" charset="2"/>
              <a:buChar char="v"/>
              <a:defRPr sz="3200" kern="1200">
                <a:solidFill>
                  <a:srgbClr val="002A5C"/>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FF9933"/>
              </a:buClr>
              <a:buFont typeface="Wingdings" panose="05000000000000000000" pitchFamily="2" charset="2"/>
              <a:buChar char="v"/>
              <a:defRPr sz="2800" kern="1200">
                <a:solidFill>
                  <a:srgbClr val="002A5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FF9933"/>
              </a:buClr>
              <a:buFont typeface="Wingdings" panose="05000000000000000000" pitchFamily="2" charset="2"/>
              <a:buChar char="v"/>
              <a:defRPr sz="2400" kern="1200">
                <a:solidFill>
                  <a:srgbClr val="002A5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FF9933"/>
              </a:buClr>
              <a:buFont typeface="Wingdings" panose="05000000000000000000" pitchFamily="2" charset="2"/>
              <a:buChar char="v"/>
              <a:defRPr sz="2000" kern="1200">
                <a:solidFill>
                  <a:srgbClr val="002A5C"/>
                </a:solidFill>
                <a:latin typeface="Arial" panose="020B0604020202020204" pitchFamily="34" charset="0"/>
                <a:ea typeface="+mn-ea"/>
                <a:cs typeface="Arial" panose="020B0604020202020204" pitchFamily="34" charset="0"/>
              </a:defRPr>
            </a:lvl4pPr>
            <a:lvl5pPr marL="0" indent="0" algn="r" defTabSz="914400" rtl="0" eaLnBrk="1" latinLnBrk="0" hangingPunct="1">
              <a:spcBef>
                <a:spcPct val="20000"/>
              </a:spcBef>
              <a:buFont typeface="Arial" panose="020B0604020202020204" pitchFamily="34" charset="0"/>
              <a:buNone/>
              <a:defRPr sz="2000" kern="1200" baseline="0">
                <a:solidFill>
                  <a:srgbClr val="002A5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4EA5D9"/>
              </a:buClr>
              <a:buNone/>
            </a:pPr>
            <a:r>
              <a:rPr lang="en-GB" sz="2000" b="1" dirty="0"/>
              <a:t>New </a:t>
            </a:r>
            <a:r>
              <a:rPr lang="en-GB" sz="2000" b="1" dirty="0">
                <a:solidFill>
                  <a:srgbClr val="4EA5D9"/>
                </a:solidFill>
              </a:rPr>
              <a:t>www.etn.global</a:t>
            </a:r>
            <a:r>
              <a:rPr lang="en-GB" sz="2000" b="1" dirty="0"/>
              <a:t> website</a:t>
            </a:r>
          </a:p>
          <a:p>
            <a:pPr>
              <a:buClr>
                <a:srgbClr val="4EA5D9"/>
              </a:buClr>
            </a:pPr>
            <a:r>
              <a:rPr lang="en-GB" sz="2000" dirty="0"/>
              <a:t>Main communications platform and database for member information</a:t>
            </a:r>
          </a:p>
          <a:p>
            <a:pPr>
              <a:buClr>
                <a:srgbClr val="4EA5D9"/>
              </a:buClr>
            </a:pPr>
            <a:r>
              <a:rPr lang="en-GB" sz="2000" dirty="0"/>
              <a:t>New feature: event registration </a:t>
            </a:r>
          </a:p>
          <a:p>
            <a:pPr marL="0" indent="0">
              <a:buClr>
                <a:srgbClr val="4EA5D9"/>
              </a:buClr>
              <a:buNone/>
            </a:pPr>
            <a:endParaRPr lang="en-GB" sz="1200" b="1" dirty="0" smtClean="0"/>
          </a:p>
          <a:p>
            <a:pPr marL="0" indent="0">
              <a:buClr>
                <a:srgbClr val="4EA5D9"/>
              </a:buClr>
              <a:buNone/>
            </a:pPr>
            <a:r>
              <a:rPr lang="en-GB" sz="2000" b="1" dirty="0" smtClean="0"/>
              <a:t>Social </a:t>
            </a:r>
            <a:r>
              <a:rPr lang="en-GB" sz="2000" b="1" dirty="0"/>
              <a:t>media</a:t>
            </a:r>
          </a:p>
          <a:p>
            <a:pPr>
              <a:buClr>
                <a:srgbClr val="4EA5D9"/>
              </a:buClr>
            </a:pPr>
            <a:r>
              <a:rPr lang="en-GB" sz="2000" dirty="0"/>
              <a:t>ETN accounts on Twitter (</a:t>
            </a:r>
            <a:r>
              <a:rPr lang="en-GB" sz="2000" dirty="0">
                <a:solidFill>
                  <a:srgbClr val="4EA5D9"/>
                </a:solidFill>
              </a:rPr>
              <a:t>@</a:t>
            </a:r>
            <a:r>
              <a:rPr lang="en-GB" sz="2000" dirty="0" err="1">
                <a:solidFill>
                  <a:srgbClr val="4EA5D9"/>
                </a:solidFill>
              </a:rPr>
              <a:t>etngasturbine</a:t>
            </a:r>
            <a:r>
              <a:rPr lang="en-GB" sz="2000" dirty="0"/>
              <a:t>) and </a:t>
            </a:r>
            <a:r>
              <a:rPr lang="en-GB" sz="2000" dirty="0" err="1"/>
              <a:t>Linkedin</a:t>
            </a:r>
            <a:r>
              <a:rPr lang="en-GB" sz="2000" dirty="0"/>
              <a:t> </a:t>
            </a:r>
            <a:r>
              <a:rPr lang="en-GB" sz="2000" dirty="0" smtClean="0"/>
              <a:t>         (</a:t>
            </a:r>
            <a:r>
              <a:rPr lang="en-GB" sz="2000" dirty="0">
                <a:solidFill>
                  <a:srgbClr val="4EA5D9"/>
                </a:solidFill>
              </a:rPr>
              <a:t>ETN – European Turbine Network</a:t>
            </a:r>
            <a:r>
              <a:rPr lang="en-GB" sz="2000" dirty="0"/>
              <a:t>) </a:t>
            </a:r>
          </a:p>
          <a:p>
            <a:pPr marL="0" indent="0">
              <a:buClr>
                <a:srgbClr val="4EA5D9"/>
              </a:buClr>
              <a:buNone/>
            </a:pPr>
            <a:endParaRPr lang="en-GB" sz="1200" b="1" dirty="0" smtClean="0"/>
          </a:p>
          <a:p>
            <a:pPr marL="0" indent="0">
              <a:buClr>
                <a:srgbClr val="4EA5D9"/>
              </a:buClr>
              <a:buNone/>
            </a:pPr>
            <a:r>
              <a:rPr lang="en-GB" sz="2000" b="1" dirty="0" smtClean="0"/>
              <a:t>ETN </a:t>
            </a:r>
            <a:r>
              <a:rPr lang="en-GB" sz="2000" b="1" dirty="0"/>
              <a:t>publications</a:t>
            </a:r>
          </a:p>
          <a:p>
            <a:pPr>
              <a:buClr>
                <a:srgbClr val="4EA5D9"/>
              </a:buClr>
            </a:pPr>
            <a:r>
              <a:rPr lang="en-GB" sz="2000" dirty="0"/>
              <a:t>Monthly News Summary: distributed internally to ETN members every month</a:t>
            </a:r>
          </a:p>
          <a:p>
            <a:pPr>
              <a:buClr>
                <a:srgbClr val="4EA5D9"/>
              </a:buClr>
            </a:pPr>
            <a:r>
              <a:rPr lang="en-GB" sz="2000" dirty="0" smtClean="0"/>
              <a:t>Quarterly Newsletter: sent </a:t>
            </a:r>
            <a:r>
              <a:rPr lang="en-GB" sz="2000" dirty="0"/>
              <a:t>to more than 1500 </a:t>
            </a:r>
            <a:r>
              <a:rPr lang="en-GB" sz="2000" dirty="0" smtClean="0"/>
              <a:t>contacts (members and external contacts) four times a year</a:t>
            </a:r>
          </a:p>
          <a:p>
            <a:pPr>
              <a:buClr>
                <a:srgbClr val="4EA5D9"/>
              </a:buClr>
            </a:pPr>
            <a:endParaRPr lang="en-GB" sz="500" b="1" dirty="0"/>
          </a:p>
          <a:p>
            <a:pPr marL="0" indent="0">
              <a:buClr>
                <a:srgbClr val="4EA5D9"/>
              </a:buClr>
              <a:buNone/>
            </a:pPr>
            <a:endParaRPr lang="en-GB" sz="500" b="1" dirty="0"/>
          </a:p>
          <a:p>
            <a:pPr>
              <a:buClr>
                <a:srgbClr val="4EA5D9"/>
              </a:buClr>
            </a:pPr>
            <a:endParaRPr lang="en-GB" sz="2000" b="1" dirty="0">
              <a:solidFill>
                <a:srgbClr val="4EA5D9"/>
              </a:solidFill>
            </a:endParaRPr>
          </a:p>
        </p:txBody>
      </p:sp>
      <p:pic>
        <p:nvPicPr>
          <p:cNvPr id="1026" name="Picture 2" descr="C:\Users\Noora\Desktop\website pic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337" y="25095"/>
            <a:ext cx="3141663" cy="1830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1271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46339" y="914400"/>
            <a:ext cx="3810000" cy="3048000"/>
          </a:xfrm>
        </p:spPr>
        <p:txBody>
          <a:bodyPr/>
          <a:lstStyle/>
          <a:p>
            <a:r>
              <a:rPr lang="en-GB" sz="3600" dirty="0" smtClean="0"/>
              <a:t>Upcoming Meetings </a:t>
            </a:r>
          </a:p>
          <a:p>
            <a:r>
              <a:rPr lang="en-GB" sz="3600" dirty="0" smtClean="0"/>
              <a:t> </a:t>
            </a:r>
            <a:endParaRPr lang="en-GB" sz="3600" dirty="0"/>
          </a:p>
          <a:p>
            <a:endParaRPr lang="en-GB" dirty="0"/>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5383063"/>
            <a:ext cx="1487864" cy="147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14714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User Group Meetings</a:t>
            </a:r>
            <a:endParaRPr lang="en-GB" dirty="0"/>
          </a:p>
        </p:txBody>
      </p:sp>
      <p:sp>
        <p:nvSpPr>
          <p:cNvPr id="6" name="Slide Number Placeholder 5"/>
          <p:cNvSpPr>
            <a:spLocks noGrp="1"/>
          </p:cNvSpPr>
          <p:nvPr>
            <p:ph type="sldNum" sz="quarter" idx="12"/>
          </p:nvPr>
        </p:nvSpPr>
        <p:spPr/>
        <p:txBody>
          <a:bodyPr/>
          <a:lstStyle/>
          <a:p>
            <a:fld id="{2066355A-084C-D24E-9AD2-7E4FC41EA627}" type="slidenum">
              <a:rPr lang="en-US" smtClean="0">
                <a:solidFill>
                  <a:srgbClr val="244F82"/>
                </a:solidFill>
              </a:rPr>
              <a:pPr/>
              <a:t>45</a:t>
            </a:fld>
            <a:endParaRPr lang="en-US" dirty="0">
              <a:solidFill>
                <a:srgbClr val="244F82"/>
              </a:solidFill>
            </a:endParaRPr>
          </a:p>
        </p:txBody>
      </p:sp>
      <p:pic>
        <p:nvPicPr>
          <p:cNvPr id="1029"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20837" y="4345710"/>
            <a:ext cx="2880000" cy="981776"/>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3022" y="1573790"/>
            <a:ext cx="2891177" cy="96621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 1"/>
          <p:cNvGraphicFramePr/>
          <p:nvPr>
            <p:extLst>
              <p:ext uri="{D42A27DB-BD31-4B8C-83A1-F6EECF244321}">
                <p14:modId xmlns:p14="http://schemas.microsoft.com/office/powerpoint/2010/main" val="46987300"/>
              </p:ext>
            </p:extLst>
          </p:nvPr>
        </p:nvGraphicFramePr>
        <p:xfrm>
          <a:off x="3260436" y="997527"/>
          <a:ext cx="5426364" cy="22906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6" name="Diagram 45"/>
          <p:cNvGraphicFramePr/>
          <p:nvPr>
            <p:extLst>
              <p:ext uri="{D42A27DB-BD31-4B8C-83A1-F6EECF244321}">
                <p14:modId xmlns:p14="http://schemas.microsoft.com/office/powerpoint/2010/main" val="2830315539"/>
              </p:ext>
            </p:extLst>
          </p:nvPr>
        </p:nvGraphicFramePr>
        <p:xfrm>
          <a:off x="230810" y="3726874"/>
          <a:ext cx="5786777" cy="229061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9" name="TextBox 48"/>
          <p:cNvSpPr txBox="1"/>
          <p:nvPr/>
        </p:nvSpPr>
        <p:spPr>
          <a:xfrm>
            <a:off x="230809" y="2540000"/>
            <a:ext cx="2893390" cy="523220"/>
          </a:xfrm>
          <a:prstGeom prst="rect">
            <a:avLst/>
          </a:prstGeom>
          <a:noFill/>
        </p:spPr>
        <p:txBody>
          <a:bodyPr wrap="square" rtlCol="0">
            <a:spAutoFit/>
          </a:bodyPr>
          <a:lstStyle/>
          <a:p>
            <a:pPr algn="ctr" defTabSz="457200"/>
            <a:r>
              <a:rPr lang="en-GB" sz="1400" dirty="0" smtClean="0">
                <a:solidFill>
                  <a:srgbClr val="244F82"/>
                </a:solidFill>
              </a:rPr>
              <a:t>Sitges (Barcelona) Spain, </a:t>
            </a:r>
          </a:p>
          <a:p>
            <a:pPr algn="ctr" defTabSz="457200"/>
            <a:r>
              <a:rPr lang="en-GB" sz="1400" dirty="0" smtClean="0">
                <a:solidFill>
                  <a:srgbClr val="244F82"/>
                </a:solidFill>
              </a:rPr>
              <a:t>26-27 April 2018</a:t>
            </a:r>
            <a:endParaRPr lang="en-GB" sz="1400" dirty="0">
              <a:solidFill>
                <a:srgbClr val="244F82"/>
              </a:solidFill>
            </a:endParaRPr>
          </a:p>
        </p:txBody>
      </p:sp>
      <p:sp>
        <p:nvSpPr>
          <p:cNvPr id="56" name="TextBox 55"/>
          <p:cNvSpPr txBox="1"/>
          <p:nvPr/>
        </p:nvSpPr>
        <p:spPr>
          <a:xfrm>
            <a:off x="6107447" y="5327486"/>
            <a:ext cx="2893390" cy="523220"/>
          </a:xfrm>
          <a:prstGeom prst="rect">
            <a:avLst/>
          </a:prstGeom>
          <a:noFill/>
        </p:spPr>
        <p:txBody>
          <a:bodyPr wrap="square" rtlCol="0">
            <a:spAutoFit/>
          </a:bodyPr>
          <a:lstStyle/>
          <a:p>
            <a:pPr algn="ctr" defTabSz="457200"/>
            <a:r>
              <a:rPr lang="en-GB" sz="1400" dirty="0" smtClean="0">
                <a:solidFill>
                  <a:srgbClr val="244F82"/>
                </a:solidFill>
              </a:rPr>
              <a:t>Berlin, Germany, </a:t>
            </a:r>
          </a:p>
          <a:p>
            <a:pPr algn="ctr" defTabSz="457200"/>
            <a:r>
              <a:rPr lang="en-GB" sz="1400" dirty="0" smtClean="0">
                <a:solidFill>
                  <a:srgbClr val="244F82"/>
                </a:solidFill>
              </a:rPr>
              <a:t>20-21 June 2018</a:t>
            </a:r>
            <a:endParaRPr lang="en-GB" sz="1400" dirty="0">
              <a:solidFill>
                <a:srgbClr val="244F82"/>
              </a:solidFill>
            </a:endParaRPr>
          </a:p>
        </p:txBody>
      </p:sp>
    </p:spTree>
    <p:extLst>
      <p:ext uri="{BB962C8B-B14F-4D97-AF65-F5344CB8AC3E}">
        <p14:creationId xmlns:p14="http://schemas.microsoft.com/office/powerpoint/2010/main" val="28493197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66355A-084C-D24E-9AD2-7E4FC41EA627}" type="slidenum">
              <a:rPr lang="en-US" smtClean="0">
                <a:solidFill>
                  <a:srgbClr val="244F82"/>
                </a:solidFill>
              </a:rPr>
              <a:pPr/>
              <a:t>46</a:t>
            </a:fld>
            <a:endParaRPr lang="en-US" dirty="0">
              <a:solidFill>
                <a:srgbClr val="244F82"/>
              </a:solidFill>
            </a:endParaRPr>
          </a:p>
        </p:txBody>
      </p:sp>
      <p:sp>
        <p:nvSpPr>
          <p:cNvPr id="10" name="Date Placeholder 2"/>
          <p:cNvSpPr>
            <a:spLocks noGrp="1"/>
          </p:cNvSpPr>
          <p:nvPr>
            <p:ph type="dt" sz="half" idx="4294967295"/>
          </p:nvPr>
        </p:nvSpPr>
        <p:spPr>
          <a:xfrm>
            <a:off x="457200" y="6468102"/>
            <a:ext cx="2133600" cy="278145"/>
          </a:xfrm>
        </p:spPr>
        <p:txBody>
          <a:bodyPr/>
          <a:lstStyle/>
          <a:p>
            <a:r>
              <a:rPr lang="en-US" dirty="0" smtClean="0">
                <a:solidFill>
                  <a:srgbClr val="244F82"/>
                </a:solidFill>
              </a:rPr>
              <a:t>14/03/2018</a:t>
            </a:r>
            <a:endParaRPr lang="en-US" dirty="0">
              <a:solidFill>
                <a:srgbClr val="244F82"/>
              </a:solidFill>
            </a:endParaRPr>
          </a:p>
        </p:txBody>
      </p:sp>
      <p:sp>
        <p:nvSpPr>
          <p:cNvPr id="11" name="Footer Placeholder 3"/>
          <p:cNvSpPr>
            <a:spLocks noGrp="1"/>
          </p:cNvSpPr>
          <p:nvPr>
            <p:ph type="ftr" sz="quarter" idx="11"/>
          </p:nvPr>
        </p:nvSpPr>
        <p:spPr>
          <a:xfrm>
            <a:off x="3124200" y="6468102"/>
            <a:ext cx="2895600" cy="278145"/>
          </a:xfrm>
        </p:spPr>
        <p:txBody>
          <a:bodyPr/>
          <a:lstStyle/>
          <a:p>
            <a:r>
              <a:rPr lang="en-GB" dirty="0" smtClean="0">
                <a:solidFill>
                  <a:srgbClr val="244F82"/>
                </a:solidFill>
              </a:rPr>
              <a:t>AGM 2018</a:t>
            </a:r>
            <a:endParaRPr lang="en-US" dirty="0">
              <a:solidFill>
                <a:srgbClr val="244F82"/>
              </a:solidFill>
            </a:endParaRPr>
          </a:p>
        </p:txBody>
      </p:sp>
      <p:sp>
        <p:nvSpPr>
          <p:cNvPr id="12" name="Title 5"/>
          <p:cNvSpPr txBox="1">
            <a:spLocks/>
          </p:cNvSpPr>
          <p:nvPr/>
        </p:nvSpPr>
        <p:spPr>
          <a:xfrm>
            <a:off x="785004" y="152400"/>
            <a:ext cx="7901796" cy="1295399"/>
          </a:xfrm>
          <a:prstGeom prst="rect">
            <a:avLst/>
          </a:prstGeom>
          <a:solidFill>
            <a:schemeClr val="accent5"/>
          </a:solidFill>
        </p:spPr>
        <p:txBody>
          <a:bodyPr vert="horz" lIns="91440" tIns="45720" rIns="91440" bIns="45720" rtlCol="0" anchor="ctr">
            <a:noAutofit/>
          </a:bodyPr>
          <a:lstStyle>
            <a:lvl1pPr algn="ctr" defTabSz="457200" rtl="0" eaLnBrk="1" latinLnBrk="0" hangingPunct="1">
              <a:spcBef>
                <a:spcPct val="0"/>
              </a:spcBef>
              <a:buNone/>
              <a:defRPr sz="3200" b="0" kern="1200">
                <a:solidFill>
                  <a:schemeClr val="accent1"/>
                </a:solidFill>
                <a:latin typeface="+mj-lt"/>
                <a:ea typeface="+mj-ea"/>
                <a:cs typeface="+mj-cs"/>
              </a:defRPr>
            </a:lvl1pPr>
          </a:lstStyle>
          <a:p>
            <a:pPr marL="3175" indent="-3175">
              <a:spcBef>
                <a:spcPct val="20000"/>
              </a:spcBef>
            </a:pPr>
            <a:r>
              <a:rPr lang="en-GB" dirty="0" err="1" smtClean="0">
                <a:solidFill>
                  <a:srgbClr val="002A5C"/>
                </a:solidFill>
              </a:rPr>
              <a:t>NexTurbine</a:t>
            </a:r>
            <a:r>
              <a:rPr lang="en-GB" dirty="0" smtClean="0">
                <a:solidFill>
                  <a:srgbClr val="002A5C"/>
                </a:solidFill>
              </a:rPr>
              <a:t> 2018</a:t>
            </a:r>
            <a:br>
              <a:rPr lang="en-GB" dirty="0" smtClean="0">
                <a:solidFill>
                  <a:srgbClr val="002A5C"/>
                </a:solidFill>
              </a:rPr>
            </a:br>
            <a:r>
              <a:rPr lang="en-GB" sz="2200" b="1" dirty="0">
                <a:solidFill>
                  <a:srgbClr val="002A5C"/>
                </a:solidFill>
              </a:rPr>
              <a:t>“Fight a good fight, for the blue-sky”</a:t>
            </a:r>
            <a:r>
              <a:rPr lang="en-GB" sz="2200" dirty="0">
                <a:solidFill>
                  <a:srgbClr val="002A5C"/>
                </a:solidFill>
              </a:rPr>
              <a:t/>
            </a:r>
            <a:br>
              <a:rPr lang="en-GB" sz="2200" dirty="0">
                <a:solidFill>
                  <a:srgbClr val="002A5C"/>
                </a:solidFill>
              </a:rPr>
            </a:br>
            <a:r>
              <a:rPr lang="en-GB" sz="2200" dirty="0">
                <a:solidFill>
                  <a:srgbClr val="002A5C"/>
                </a:solidFill>
              </a:rPr>
              <a:t>The 7</a:t>
            </a:r>
            <a:r>
              <a:rPr lang="en-GB" sz="2200" baseline="30000" dirty="0">
                <a:solidFill>
                  <a:srgbClr val="002A5C"/>
                </a:solidFill>
              </a:rPr>
              <a:t>th</a:t>
            </a:r>
            <a:r>
              <a:rPr lang="en-GB" sz="2200" dirty="0">
                <a:solidFill>
                  <a:srgbClr val="002A5C"/>
                </a:solidFill>
              </a:rPr>
              <a:t> Annual </a:t>
            </a:r>
            <a:r>
              <a:rPr lang="en-GB" sz="2200" dirty="0" smtClean="0">
                <a:solidFill>
                  <a:srgbClr val="002A5C"/>
                </a:solidFill>
              </a:rPr>
              <a:t>Summit</a:t>
            </a:r>
            <a:endParaRPr lang="en-GB" sz="2200" dirty="0">
              <a:solidFill>
                <a:srgbClr val="002A5C"/>
              </a:solidFill>
            </a:endParaRPr>
          </a:p>
        </p:txBody>
      </p:sp>
      <p:sp>
        <p:nvSpPr>
          <p:cNvPr id="7" name="Content Placeholder 1"/>
          <p:cNvSpPr>
            <a:spLocks noGrp="1"/>
          </p:cNvSpPr>
          <p:nvPr>
            <p:ph idx="1"/>
          </p:nvPr>
        </p:nvSpPr>
        <p:spPr>
          <a:xfrm>
            <a:off x="457200" y="1519239"/>
            <a:ext cx="8229600" cy="5795961"/>
          </a:xfrm>
        </p:spPr>
        <p:txBody>
          <a:bodyPr>
            <a:normAutofit/>
          </a:bodyPr>
          <a:lstStyle/>
          <a:p>
            <a:pPr marL="4763" lvl="1" indent="0" algn="ctr">
              <a:buNone/>
            </a:pPr>
            <a:r>
              <a:rPr lang="en-GB" sz="2400" b="1" dirty="0" smtClean="0"/>
              <a:t>24-25 May 2018</a:t>
            </a:r>
            <a:endParaRPr lang="en-GB" sz="2400" dirty="0" smtClean="0"/>
          </a:p>
          <a:p>
            <a:pPr marL="0" lvl="1" indent="0" algn="ctr">
              <a:buNone/>
            </a:pPr>
            <a:r>
              <a:rPr lang="en-GB" sz="2400" dirty="0" smtClean="0"/>
              <a:t>Crown Plaza in </a:t>
            </a:r>
            <a:r>
              <a:rPr lang="en-GB" sz="2400" dirty="0" err="1" smtClean="0"/>
              <a:t>Kunshan</a:t>
            </a:r>
            <a:r>
              <a:rPr lang="en-GB" sz="2400" dirty="0" smtClean="0"/>
              <a:t>, Jiangsu</a:t>
            </a:r>
            <a:r>
              <a:rPr lang="en-GB" sz="2400" dirty="0"/>
              <a:t>, </a:t>
            </a:r>
            <a:r>
              <a:rPr lang="en-GB" sz="2400" dirty="0" smtClean="0"/>
              <a:t>China</a:t>
            </a:r>
            <a:endParaRPr lang="en-GB" sz="2400" dirty="0"/>
          </a:p>
          <a:p>
            <a:pPr marL="0" lvl="1" indent="0" algn="ctr">
              <a:buNone/>
            </a:pPr>
            <a:endParaRPr lang="en-GB" sz="2400" dirty="0" smtClean="0"/>
          </a:p>
          <a:p>
            <a:pPr marL="0" indent="0">
              <a:buNone/>
            </a:pPr>
            <a:endParaRPr lang="en-GB" sz="500" dirty="0" smtClean="0"/>
          </a:p>
          <a:p>
            <a:pPr marL="0" indent="0">
              <a:buNone/>
            </a:pPr>
            <a:endParaRPr lang="en-GB" sz="500" dirty="0" smtClean="0"/>
          </a:p>
          <a:p>
            <a:pPr marL="0" indent="0">
              <a:buNone/>
            </a:pPr>
            <a:r>
              <a:rPr lang="en-GB" sz="2000" dirty="0" smtClean="0"/>
              <a:t>23</a:t>
            </a:r>
            <a:r>
              <a:rPr lang="en-GB" sz="2000" baseline="30000" dirty="0" smtClean="0"/>
              <a:t>rd</a:t>
            </a:r>
            <a:r>
              <a:rPr lang="en-GB" sz="2000" dirty="0" smtClean="0"/>
              <a:t> (PM) </a:t>
            </a:r>
            <a:r>
              <a:rPr lang="en-GB" sz="2000" b="1" dirty="0" smtClean="0"/>
              <a:t>	</a:t>
            </a:r>
            <a:r>
              <a:rPr lang="en-GB" sz="2000" dirty="0" smtClean="0"/>
              <a:t>Inlet Air Filtration &amp; Cooling Workshop</a:t>
            </a:r>
          </a:p>
          <a:p>
            <a:pPr marL="0" indent="0">
              <a:buNone/>
            </a:pPr>
            <a:r>
              <a:rPr lang="en-GB" sz="2000" dirty="0" smtClean="0"/>
              <a:t>24</a:t>
            </a:r>
            <a:r>
              <a:rPr lang="en-GB" sz="2000" baseline="30000" dirty="0" smtClean="0"/>
              <a:t>th</a:t>
            </a:r>
            <a:r>
              <a:rPr lang="en-GB" sz="2000" dirty="0" smtClean="0"/>
              <a:t> 		Plenary</a:t>
            </a:r>
          </a:p>
          <a:p>
            <a:pPr marL="0" indent="0">
              <a:buNone/>
            </a:pPr>
            <a:r>
              <a:rPr lang="en-GB" sz="2000" dirty="0" smtClean="0"/>
              <a:t>25</a:t>
            </a:r>
            <a:r>
              <a:rPr lang="en-GB" sz="2000" baseline="30000" dirty="0" smtClean="0"/>
              <a:t>th</a:t>
            </a:r>
            <a:r>
              <a:rPr lang="en-GB" sz="2000" dirty="0"/>
              <a:t> 		GT O&amp;M Track </a:t>
            </a:r>
            <a:r>
              <a:rPr lang="en-GB" sz="2000" dirty="0" smtClean="0"/>
              <a:t>|| </a:t>
            </a:r>
            <a:r>
              <a:rPr lang="en-GB" sz="2000" dirty="0"/>
              <a:t>Gas-powered DE Track </a:t>
            </a:r>
            <a:r>
              <a:rPr lang="en-GB" sz="2000" dirty="0" smtClean="0"/>
              <a:t>|| </a:t>
            </a:r>
            <a:r>
              <a:rPr lang="en-GB" sz="2000" dirty="0"/>
              <a:t>GT R&amp;D Track</a:t>
            </a:r>
            <a:endParaRPr lang="en-GB" sz="2200" dirty="0" smtClean="0"/>
          </a:p>
          <a:p>
            <a:pPr marL="0" indent="0" algn="ctr">
              <a:buNone/>
            </a:pPr>
            <a:endParaRPr lang="en-GB" sz="600" dirty="0" smtClean="0"/>
          </a:p>
          <a:p>
            <a:pPr marL="0" indent="0" algn="ctr">
              <a:buNone/>
            </a:pPr>
            <a:endParaRPr lang="en-GB" sz="2200" b="1" dirty="0" smtClean="0"/>
          </a:p>
          <a:p>
            <a:pPr marL="0" indent="0">
              <a:buNone/>
            </a:pPr>
            <a:r>
              <a:rPr lang="en-GB" sz="2200" b="1" dirty="0" smtClean="0"/>
              <a:t>								20 Exhibitors</a:t>
            </a:r>
            <a:endParaRPr lang="en-GB" sz="200" dirty="0" smtClean="0"/>
          </a:p>
          <a:p>
            <a:pPr marL="0" indent="0">
              <a:buNone/>
            </a:pPr>
            <a:endParaRPr lang="en-GB" sz="600" dirty="0"/>
          </a:p>
          <a:p>
            <a:pPr marL="0" indent="0">
              <a:buNone/>
            </a:pPr>
            <a:r>
              <a:rPr lang="en-GB" sz="2400" b="1" dirty="0" smtClean="0"/>
              <a:t>								54 </a:t>
            </a:r>
            <a:r>
              <a:rPr lang="en-GB" sz="2200" b="1" dirty="0" smtClean="0"/>
              <a:t>Speakers</a:t>
            </a:r>
            <a:endParaRPr lang="en-GB" sz="100" dirty="0"/>
          </a:p>
          <a:p>
            <a:pPr marL="0" indent="0">
              <a:buNone/>
            </a:pPr>
            <a:endParaRPr lang="en-GB" sz="500" dirty="0" smtClean="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165" y="4399800"/>
            <a:ext cx="3130435"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35627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66355A-084C-D24E-9AD2-7E4FC41EA627}" type="slidenum">
              <a:rPr lang="en-US" smtClean="0">
                <a:solidFill>
                  <a:srgbClr val="244F82"/>
                </a:solidFill>
              </a:rPr>
              <a:pPr/>
              <a:t>47</a:t>
            </a:fld>
            <a:endParaRPr lang="en-US" dirty="0">
              <a:solidFill>
                <a:srgbClr val="244F82"/>
              </a:solidFill>
            </a:endParaRPr>
          </a:p>
        </p:txBody>
      </p:sp>
      <p:sp>
        <p:nvSpPr>
          <p:cNvPr id="4" name="Date Placeholder 2"/>
          <p:cNvSpPr>
            <a:spLocks noGrp="1"/>
          </p:cNvSpPr>
          <p:nvPr>
            <p:ph type="dt" sz="half" idx="4294967295"/>
          </p:nvPr>
        </p:nvSpPr>
        <p:spPr>
          <a:xfrm>
            <a:off x="457200" y="6468102"/>
            <a:ext cx="2133600" cy="278145"/>
          </a:xfrm>
        </p:spPr>
        <p:txBody>
          <a:bodyPr/>
          <a:lstStyle/>
          <a:p>
            <a:r>
              <a:rPr lang="en-US" dirty="0" smtClean="0">
                <a:solidFill>
                  <a:srgbClr val="244F82"/>
                </a:solidFill>
              </a:rPr>
              <a:t>14/03/2018</a:t>
            </a:r>
            <a:endParaRPr lang="en-US" dirty="0">
              <a:solidFill>
                <a:srgbClr val="244F82"/>
              </a:solidFill>
            </a:endParaRPr>
          </a:p>
        </p:txBody>
      </p:sp>
      <p:sp>
        <p:nvSpPr>
          <p:cNvPr id="5" name="Footer Placeholder 3"/>
          <p:cNvSpPr>
            <a:spLocks noGrp="1"/>
          </p:cNvSpPr>
          <p:nvPr>
            <p:ph type="ftr" sz="quarter" idx="11"/>
          </p:nvPr>
        </p:nvSpPr>
        <p:spPr>
          <a:xfrm>
            <a:off x="3124200" y="6468102"/>
            <a:ext cx="2895600" cy="278145"/>
          </a:xfrm>
        </p:spPr>
        <p:txBody>
          <a:bodyPr/>
          <a:lstStyle/>
          <a:p>
            <a:r>
              <a:rPr lang="en-GB" dirty="0" smtClean="0">
                <a:solidFill>
                  <a:srgbClr val="244F82"/>
                </a:solidFill>
              </a:rPr>
              <a:t>AGM 2018</a:t>
            </a:r>
            <a:endParaRPr lang="en-US" dirty="0">
              <a:solidFill>
                <a:srgbClr val="244F82"/>
              </a:solidFill>
            </a:endParaRPr>
          </a:p>
        </p:txBody>
      </p:sp>
      <p:sp>
        <p:nvSpPr>
          <p:cNvPr id="2" name="Rectangle 1"/>
          <p:cNvSpPr>
            <a:spLocks noChangeArrowheads="1"/>
          </p:cNvSpPr>
          <p:nvPr/>
        </p:nvSpPr>
        <p:spPr bwMode="auto">
          <a:xfrm>
            <a:off x="3533775" y="1341105"/>
            <a:ext cx="4919770" cy="118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 altLang="" dirty="0" smtClean="0">
                <a:solidFill>
                  <a:srgbClr val="013173"/>
                </a:solidFill>
                <a:cs typeface="Arial" charset="0"/>
              </a:rPr>
              <a:t>2nd Annual </a:t>
            </a:r>
            <a:br>
              <a:rPr lang="" altLang="" dirty="0" smtClean="0">
                <a:solidFill>
                  <a:srgbClr val="013173"/>
                </a:solidFill>
                <a:cs typeface="Arial" charset="0"/>
              </a:rPr>
            </a:br>
            <a:r>
              <a:rPr lang="" altLang="" dirty="0" smtClean="0">
                <a:solidFill>
                  <a:srgbClr val="013173"/>
                </a:solidFill>
                <a:cs typeface="Arial" charset="0"/>
              </a:rPr>
              <a:t>MIDDLE EAST ROTATING MACHINERY </a:t>
            </a:r>
            <a:br>
              <a:rPr lang="" altLang="" dirty="0" smtClean="0">
                <a:solidFill>
                  <a:srgbClr val="013173"/>
                </a:solidFill>
                <a:cs typeface="Arial" charset="0"/>
              </a:rPr>
            </a:br>
            <a:r>
              <a:rPr lang="" altLang="" dirty="0" smtClean="0">
                <a:solidFill>
                  <a:srgbClr val="013173"/>
                </a:solidFill>
                <a:cs typeface="Arial" charset="0"/>
              </a:rPr>
              <a:t>TECHNOLOGY AND INNOVATION </a:t>
            </a:r>
            <a:endParaRPr lang="fr-BE" altLang="" dirty="0" smtClean="0">
              <a:solidFill>
                <a:srgbClr val="013173"/>
              </a:solidFill>
              <a:cs typeface="Arial" charset="0"/>
            </a:endParaRPr>
          </a:p>
          <a:p>
            <a:pPr fontAlgn="base">
              <a:spcBef>
                <a:spcPct val="0"/>
              </a:spcBef>
              <a:spcAft>
                <a:spcPct val="0"/>
              </a:spcAft>
            </a:pPr>
            <a:r>
              <a:rPr lang="" altLang="" sz="1700" dirty="0" smtClean="0">
                <a:solidFill>
                  <a:srgbClr val="013173"/>
                </a:solidFill>
                <a:cs typeface="Arial" charset="0"/>
              </a:rPr>
              <a:t>CONFERENCE &amp; SHOWCASE</a:t>
            </a:r>
            <a:r>
              <a:rPr lang="" altLang="" sz="600" dirty="0" smtClean="0">
                <a:solidFill>
                  <a:srgbClr val="013173"/>
                </a:solidFill>
                <a:cs typeface="Arial" charset="0"/>
              </a:rPr>
              <a:t> </a:t>
            </a:r>
            <a:endParaRPr lang="" altLang="" dirty="0" smtClean="0">
              <a:solidFill>
                <a:srgbClr val="013173"/>
              </a:solidFill>
              <a:cs typeface="Arial" charset="0"/>
            </a:endParaRPr>
          </a:p>
        </p:txBody>
      </p:sp>
      <p:pic>
        <p:nvPicPr>
          <p:cNvPr id="1026" name="Picture 2" descr="Middle East Rotating Machinery Technology &amp; Innovation Conferenc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2238375" cy="1276351"/>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
          <p:cNvSpPr>
            <a:spLocks noGrp="1"/>
          </p:cNvSpPr>
          <p:nvPr>
            <p:ph idx="1"/>
          </p:nvPr>
        </p:nvSpPr>
        <p:spPr>
          <a:xfrm>
            <a:off x="457200" y="3048000"/>
            <a:ext cx="8229600" cy="4267200"/>
          </a:xfrm>
        </p:spPr>
        <p:txBody>
          <a:bodyPr>
            <a:normAutofit/>
          </a:bodyPr>
          <a:lstStyle/>
          <a:p>
            <a:pPr marL="4763" lvl="1" indent="0" algn="ctr">
              <a:buNone/>
            </a:pPr>
            <a:r>
              <a:rPr lang="en-GB" sz="2400" b="1" dirty="0" smtClean="0"/>
              <a:t>25-27 September 2018</a:t>
            </a:r>
            <a:endParaRPr lang="en-GB" sz="2400" dirty="0" smtClean="0"/>
          </a:p>
          <a:p>
            <a:pPr marL="0" lvl="1" indent="0" algn="ctr">
              <a:buNone/>
            </a:pPr>
            <a:r>
              <a:rPr lang="en-GB" sz="2400" dirty="0" smtClean="0"/>
              <a:t>Dubai, United Arab Emirates</a:t>
            </a:r>
          </a:p>
          <a:p>
            <a:pPr marL="0" lvl="1" indent="0" algn="ctr">
              <a:buNone/>
            </a:pPr>
            <a:endParaRPr lang="en-GB" sz="2400" dirty="0" smtClean="0"/>
          </a:p>
          <a:p>
            <a:endParaRPr lang="en-GB" sz="500" dirty="0" smtClean="0"/>
          </a:p>
          <a:p>
            <a:endParaRPr lang="en-GB" sz="500" dirty="0"/>
          </a:p>
          <a:p>
            <a:pPr marL="0" indent="0">
              <a:buNone/>
            </a:pPr>
            <a:endParaRPr lang="en-GB" sz="500" dirty="0" smtClean="0"/>
          </a:p>
          <a:p>
            <a:pPr marL="0" indent="0" algn="ctr">
              <a:buNone/>
            </a:pPr>
            <a:r>
              <a:rPr lang="en-GB" sz="2200" b="1" dirty="0" smtClean="0"/>
              <a:t>Call for papers</a:t>
            </a:r>
            <a:r>
              <a:rPr lang="en-GB" sz="2200" dirty="0" smtClean="0"/>
              <a:t> open</a:t>
            </a:r>
            <a:endParaRPr lang="en-GB" sz="200" dirty="0"/>
          </a:p>
          <a:p>
            <a:pPr marL="0" indent="0" algn="ctr">
              <a:buNone/>
            </a:pPr>
            <a:endParaRPr lang="en-GB" sz="600" dirty="0"/>
          </a:p>
          <a:p>
            <a:pPr marL="0" indent="0" algn="ctr">
              <a:buNone/>
            </a:pPr>
            <a:r>
              <a:rPr lang="en-GB" sz="2400" b="1" dirty="0" smtClean="0"/>
              <a:t>2</a:t>
            </a:r>
            <a:r>
              <a:rPr lang="en-GB" sz="2200" b="1" dirty="0" smtClean="0"/>
              <a:t>6 Exhibitors</a:t>
            </a:r>
            <a:endParaRPr lang="en-GB" sz="100" dirty="0" smtClean="0"/>
          </a:p>
          <a:p>
            <a:pPr marL="0" indent="0" algn="ctr">
              <a:buNone/>
            </a:pPr>
            <a:endParaRPr lang="en-GB" sz="500" dirty="0" smtClean="0"/>
          </a:p>
          <a:p>
            <a:pPr marL="0" indent="0" algn="ctr">
              <a:buNone/>
            </a:pPr>
            <a:r>
              <a:rPr lang="en-GB" sz="2200" b="1" dirty="0" smtClean="0"/>
              <a:t>Registrations</a:t>
            </a:r>
            <a:r>
              <a:rPr lang="en-GB" sz="2200" dirty="0" smtClean="0"/>
              <a:t> open (by </a:t>
            </a:r>
            <a:r>
              <a:rPr lang="en-GB" sz="2200" dirty="0"/>
              <a:t>i</a:t>
            </a:r>
            <a:r>
              <a:rPr lang="en-GB" sz="2200" dirty="0" smtClean="0"/>
              <a:t>nvitation only)</a:t>
            </a:r>
          </a:p>
        </p:txBody>
      </p:sp>
      <p:sp>
        <p:nvSpPr>
          <p:cNvPr id="13" name="Title 5"/>
          <p:cNvSpPr txBox="1">
            <a:spLocks/>
          </p:cNvSpPr>
          <p:nvPr/>
        </p:nvSpPr>
        <p:spPr>
          <a:xfrm>
            <a:off x="785004" y="152401"/>
            <a:ext cx="7901796" cy="914400"/>
          </a:xfrm>
          <a:prstGeom prst="rect">
            <a:avLst/>
          </a:prstGeom>
          <a:solidFill>
            <a:schemeClr val="accent5"/>
          </a:solidFill>
        </p:spPr>
        <p:txBody>
          <a:bodyPr vert="horz" lIns="91440" tIns="45720" rIns="91440" bIns="45720" rtlCol="0" anchor="ctr">
            <a:noAutofit/>
          </a:bodyPr>
          <a:lstStyle>
            <a:lvl1pPr algn="ctr" defTabSz="457200" rtl="0" eaLnBrk="1" latinLnBrk="0" hangingPunct="1">
              <a:spcBef>
                <a:spcPct val="0"/>
              </a:spcBef>
              <a:buNone/>
              <a:defRPr sz="3200" b="0" kern="1200">
                <a:solidFill>
                  <a:schemeClr val="accent1"/>
                </a:solidFill>
                <a:latin typeface="+mj-lt"/>
                <a:ea typeface="+mj-ea"/>
                <a:cs typeface="+mj-cs"/>
              </a:defRPr>
            </a:lvl1pPr>
          </a:lstStyle>
          <a:p>
            <a:pPr marL="342900" indent="-342900">
              <a:spcBef>
                <a:spcPct val="20000"/>
              </a:spcBef>
            </a:pPr>
            <a:r>
              <a:rPr lang="en-GB" dirty="0" smtClean="0">
                <a:solidFill>
                  <a:srgbClr val="002A5C"/>
                </a:solidFill>
              </a:rPr>
              <a:t>Middle East </a:t>
            </a:r>
            <a:r>
              <a:rPr lang="en-GB" dirty="0" err="1" smtClean="0">
                <a:solidFill>
                  <a:srgbClr val="002A5C"/>
                </a:solidFill>
              </a:rPr>
              <a:t>RoTIC</a:t>
            </a:r>
            <a:endParaRPr lang="en-GB" dirty="0">
              <a:solidFill>
                <a:srgbClr val="002A5C"/>
              </a:solidFill>
            </a:endParaRPr>
          </a:p>
          <a:p>
            <a:pPr marL="342900" indent="-342900">
              <a:spcBef>
                <a:spcPct val="20000"/>
              </a:spcBef>
            </a:pPr>
            <a:r>
              <a:rPr lang="en-GB" sz="2200" b="1" dirty="0" smtClean="0">
                <a:solidFill>
                  <a:srgbClr val="002A5C"/>
                </a:solidFill>
              </a:rPr>
              <a:t>“</a:t>
            </a:r>
            <a:r>
              <a:rPr lang="en-GB" sz="2000" b="1" dirty="0" smtClean="0">
                <a:solidFill>
                  <a:srgbClr val="002A5C"/>
                </a:solidFill>
              </a:rPr>
              <a:t>Achieving </a:t>
            </a:r>
            <a:r>
              <a:rPr lang="en-GB" sz="2000" b="1" dirty="0">
                <a:solidFill>
                  <a:srgbClr val="002A5C"/>
                </a:solidFill>
              </a:rPr>
              <a:t>Asset Integrity &amp; Reliability </a:t>
            </a:r>
            <a:r>
              <a:rPr lang="en-GB" sz="2000" b="1" dirty="0" smtClean="0">
                <a:solidFill>
                  <a:srgbClr val="002A5C"/>
                </a:solidFill>
              </a:rPr>
              <a:t>Excellence</a:t>
            </a:r>
            <a:r>
              <a:rPr lang="en-GB" sz="2200" b="1" dirty="0" smtClean="0">
                <a:solidFill>
                  <a:srgbClr val="002A5C"/>
                </a:solidFill>
              </a:rPr>
              <a:t>”</a:t>
            </a:r>
            <a:endParaRPr lang="en-GB" sz="2800" dirty="0">
              <a:solidFill>
                <a:srgbClr val="002A5C"/>
              </a:solidFill>
            </a:endParaRPr>
          </a:p>
        </p:txBody>
      </p:sp>
    </p:spTree>
    <p:extLst>
      <p:ext uri="{BB962C8B-B14F-4D97-AF65-F5344CB8AC3E}">
        <p14:creationId xmlns:p14="http://schemas.microsoft.com/office/powerpoint/2010/main" val="26771358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525963"/>
          </a:xfrm>
        </p:spPr>
        <p:txBody>
          <a:bodyPr>
            <a:normAutofit fontScale="92500" lnSpcReduction="20000"/>
          </a:bodyPr>
          <a:lstStyle/>
          <a:p>
            <a:pPr marL="457200" lvl="1" indent="0" algn="ctr">
              <a:buNone/>
            </a:pPr>
            <a:r>
              <a:rPr lang="en-GB" sz="2400" b="1" dirty="0" smtClean="0"/>
              <a:t>10-11 </a:t>
            </a:r>
            <a:r>
              <a:rPr lang="en-GB" sz="2400" b="1" dirty="0"/>
              <a:t>October </a:t>
            </a:r>
            <a:r>
              <a:rPr lang="en-GB" sz="2400" b="1" dirty="0" smtClean="0"/>
              <a:t>2018</a:t>
            </a:r>
            <a:r>
              <a:rPr lang="en-GB" sz="2400" dirty="0" smtClean="0"/>
              <a:t>, </a:t>
            </a:r>
          </a:p>
          <a:p>
            <a:pPr marL="457200" lvl="1" indent="0" algn="ctr">
              <a:buNone/>
            </a:pPr>
            <a:r>
              <a:rPr lang="en-GB" sz="2400" dirty="0" smtClean="0"/>
              <a:t>Le </a:t>
            </a:r>
            <a:r>
              <a:rPr lang="en-GB" sz="2400" dirty="0"/>
              <a:t>Plaza Hotel </a:t>
            </a:r>
            <a:r>
              <a:rPr lang="en-GB" sz="2400" dirty="0" smtClean="0"/>
              <a:t>in Brussels, Belgium</a:t>
            </a:r>
          </a:p>
          <a:p>
            <a:pPr marL="457200" lvl="1" indent="0" algn="ctr">
              <a:buNone/>
            </a:pPr>
            <a:endParaRPr lang="en-GB" sz="2400" dirty="0"/>
          </a:p>
          <a:p>
            <a:pPr marL="457200" lvl="1" indent="0" algn="ctr">
              <a:buNone/>
            </a:pPr>
            <a:endParaRPr lang="en-GB" sz="2400" dirty="0" smtClean="0"/>
          </a:p>
          <a:p>
            <a:pPr marL="457200" lvl="1" indent="0" algn="ctr">
              <a:buNone/>
            </a:pPr>
            <a:endParaRPr lang="en-GB" sz="2400" dirty="0" smtClean="0"/>
          </a:p>
          <a:p>
            <a:pPr marL="457200" lvl="1" indent="0" algn="ctr">
              <a:buNone/>
            </a:pPr>
            <a:endParaRPr lang="en-GB" sz="2400" dirty="0"/>
          </a:p>
          <a:p>
            <a:pPr marL="457200" lvl="1" indent="0" algn="ctr">
              <a:buNone/>
            </a:pPr>
            <a:endParaRPr lang="en-GB" sz="2400" dirty="0" smtClean="0"/>
          </a:p>
          <a:p>
            <a:pPr marL="457200" lvl="1" indent="0" algn="ctr">
              <a:buNone/>
            </a:pPr>
            <a:endParaRPr lang="en-GB" sz="2400" dirty="0" smtClean="0"/>
          </a:p>
          <a:p>
            <a:endParaRPr lang="en-GB" sz="500" dirty="0" smtClean="0"/>
          </a:p>
          <a:p>
            <a:endParaRPr lang="en-GB" sz="500" dirty="0"/>
          </a:p>
          <a:p>
            <a:endParaRPr lang="en-GB" sz="500" dirty="0" smtClean="0"/>
          </a:p>
          <a:p>
            <a:pPr marL="0" indent="0" algn="ctr">
              <a:buNone/>
            </a:pPr>
            <a:r>
              <a:rPr lang="en-GB" sz="2200" b="1" dirty="0" smtClean="0"/>
              <a:t>4 </a:t>
            </a:r>
            <a:r>
              <a:rPr lang="en-GB" sz="2200" b="1" dirty="0"/>
              <a:t>keynote </a:t>
            </a:r>
            <a:r>
              <a:rPr lang="en-GB" sz="2200" b="1" dirty="0" smtClean="0"/>
              <a:t>sessions</a:t>
            </a:r>
            <a:r>
              <a:rPr lang="en-GB" sz="2200" dirty="0" smtClean="0"/>
              <a:t>: speakers from the European Commission, International Energy Agency, US DoE</a:t>
            </a:r>
          </a:p>
          <a:p>
            <a:pPr algn="ctr"/>
            <a:endParaRPr lang="en-GB" sz="500" dirty="0" smtClean="0"/>
          </a:p>
          <a:p>
            <a:pPr marL="0" indent="0" algn="ctr">
              <a:buNone/>
            </a:pPr>
            <a:r>
              <a:rPr lang="en-GB" sz="2200" b="1" dirty="0" smtClean="0"/>
              <a:t>6 technical sessions</a:t>
            </a:r>
            <a:r>
              <a:rPr lang="en-GB" sz="2200" dirty="0" smtClean="0"/>
              <a:t>: 30 technical papers to be presented</a:t>
            </a:r>
          </a:p>
          <a:p>
            <a:pPr algn="ctr"/>
            <a:endParaRPr lang="en-GB" sz="500" dirty="0" smtClean="0"/>
          </a:p>
          <a:p>
            <a:pPr marL="0" indent="0" algn="ctr">
              <a:buNone/>
            </a:pPr>
            <a:r>
              <a:rPr lang="en-GB" sz="2200" b="1" dirty="0" smtClean="0"/>
              <a:t>Registrations</a:t>
            </a:r>
            <a:r>
              <a:rPr lang="en-GB" sz="2200" dirty="0" smtClean="0"/>
              <a:t> will open 1 May 2018</a:t>
            </a:r>
          </a:p>
        </p:txBody>
      </p:sp>
      <p:sp>
        <p:nvSpPr>
          <p:cNvPr id="3" name="Date Placeholder 2"/>
          <p:cNvSpPr>
            <a:spLocks noGrp="1"/>
          </p:cNvSpPr>
          <p:nvPr>
            <p:ph type="dt" sz="half" idx="4294967295"/>
          </p:nvPr>
        </p:nvSpPr>
        <p:spPr>
          <a:xfrm>
            <a:off x="457200" y="6468102"/>
            <a:ext cx="2133600" cy="278145"/>
          </a:xfrm>
        </p:spPr>
        <p:txBody>
          <a:bodyPr/>
          <a:lstStyle/>
          <a:p>
            <a:r>
              <a:rPr lang="en-US" dirty="0" smtClean="0">
                <a:solidFill>
                  <a:srgbClr val="244F82"/>
                </a:solidFill>
              </a:rPr>
              <a:t>14/03/2018</a:t>
            </a:r>
            <a:endParaRPr lang="en-US" dirty="0">
              <a:solidFill>
                <a:srgbClr val="244F82"/>
              </a:solidFill>
            </a:endParaRPr>
          </a:p>
        </p:txBody>
      </p:sp>
      <p:sp>
        <p:nvSpPr>
          <p:cNvPr id="4" name="Footer Placeholder 3"/>
          <p:cNvSpPr>
            <a:spLocks noGrp="1"/>
          </p:cNvSpPr>
          <p:nvPr>
            <p:ph type="ftr" sz="quarter" idx="11"/>
          </p:nvPr>
        </p:nvSpPr>
        <p:spPr/>
        <p:txBody>
          <a:bodyPr/>
          <a:lstStyle/>
          <a:p>
            <a:r>
              <a:rPr lang="en-GB" dirty="0" smtClean="0">
                <a:solidFill>
                  <a:srgbClr val="244F82"/>
                </a:solidFill>
              </a:rPr>
              <a:t>AGM 2018</a:t>
            </a:r>
            <a:endParaRPr lang="en-US" dirty="0">
              <a:solidFill>
                <a:srgbClr val="244F82"/>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srgbClr val="244F82"/>
                </a:solidFill>
              </a:rPr>
              <a:pPr/>
              <a:t>48</a:t>
            </a:fld>
            <a:endParaRPr lang="en-US">
              <a:solidFill>
                <a:srgbClr val="244F82"/>
              </a:solidFill>
            </a:endParaRPr>
          </a:p>
        </p:txBody>
      </p:sp>
      <p:sp>
        <p:nvSpPr>
          <p:cNvPr id="6" name="Title 5"/>
          <p:cNvSpPr>
            <a:spLocks noGrp="1"/>
          </p:cNvSpPr>
          <p:nvPr>
            <p:ph type="title"/>
          </p:nvPr>
        </p:nvSpPr>
        <p:spPr>
          <a:xfrm>
            <a:off x="785004" y="152400"/>
            <a:ext cx="7901796" cy="1295399"/>
          </a:xfrm>
        </p:spPr>
        <p:txBody>
          <a:bodyPr/>
          <a:lstStyle/>
          <a:p>
            <a:pPr marL="342900" lvl="0" indent="-342900">
              <a:spcBef>
                <a:spcPct val="20000"/>
              </a:spcBef>
            </a:pPr>
            <a:r>
              <a:rPr lang="en-GB" dirty="0" smtClean="0"/>
              <a:t>IGTC-18</a:t>
            </a:r>
            <a:br>
              <a:rPr lang="en-GB" dirty="0" smtClean="0"/>
            </a:br>
            <a:r>
              <a:rPr lang="en-GB" sz="2200" b="1" dirty="0">
                <a:solidFill>
                  <a:srgbClr val="002A5C"/>
                </a:solidFill>
                <a:ea typeface="+mn-ea"/>
                <a:cs typeface="+mn-cs"/>
              </a:rPr>
              <a:t>“The Future of Gas Turbine Technology</a:t>
            </a:r>
            <a:r>
              <a:rPr lang="en-GB" sz="2200" b="1" dirty="0" smtClean="0">
                <a:solidFill>
                  <a:srgbClr val="002A5C"/>
                </a:solidFill>
                <a:ea typeface="+mn-ea"/>
                <a:cs typeface="+mn-cs"/>
              </a:rPr>
              <a:t>”</a:t>
            </a:r>
            <a:r>
              <a:rPr lang="en-GB" sz="2200" dirty="0" smtClean="0">
                <a:solidFill>
                  <a:srgbClr val="002A5C"/>
                </a:solidFill>
                <a:ea typeface="+mn-ea"/>
                <a:cs typeface="+mn-cs"/>
              </a:rPr>
              <a:t/>
            </a:r>
            <a:br>
              <a:rPr lang="en-GB" sz="2200" dirty="0" smtClean="0">
                <a:solidFill>
                  <a:srgbClr val="002A5C"/>
                </a:solidFill>
                <a:ea typeface="+mn-ea"/>
                <a:cs typeface="+mn-cs"/>
              </a:rPr>
            </a:br>
            <a:r>
              <a:rPr lang="en-GB" sz="2000" dirty="0" smtClean="0">
                <a:solidFill>
                  <a:srgbClr val="002A5C"/>
                </a:solidFill>
                <a:ea typeface="+mn-ea"/>
                <a:cs typeface="+mn-cs"/>
              </a:rPr>
              <a:t>The </a:t>
            </a:r>
            <a:r>
              <a:rPr lang="en-GB" sz="2000" dirty="0">
                <a:solidFill>
                  <a:srgbClr val="002A5C"/>
                </a:solidFill>
                <a:ea typeface="+mn-ea"/>
                <a:cs typeface="+mn-cs"/>
              </a:rPr>
              <a:t>9</a:t>
            </a:r>
            <a:r>
              <a:rPr lang="en-GB" sz="2000" baseline="30000" dirty="0">
                <a:solidFill>
                  <a:srgbClr val="002A5C"/>
                </a:solidFill>
                <a:ea typeface="+mn-ea"/>
                <a:cs typeface="+mn-cs"/>
              </a:rPr>
              <a:t>th</a:t>
            </a:r>
            <a:r>
              <a:rPr lang="en-GB" sz="2000" dirty="0">
                <a:solidFill>
                  <a:srgbClr val="002A5C"/>
                </a:solidFill>
                <a:ea typeface="+mn-ea"/>
                <a:cs typeface="+mn-cs"/>
              </a:rPr>
              <a:t> International Gas Turbine </a:t>
            </a:r>
            <a:r>
              <a:rPr lang="en-GB" sz="2000" dirty="0" smtClean="0">
                <a:solidFill>
                  <a:srgbClr val="002A5C"/>
                </a:solidFill>
                <a:ea typeface="+mn-ea"/>
                <a:cs typeface="+mn-cs"/>
              </a:rPr>
              <a:t>Conference</a:t>
            </a:r>
            <a:endParaRPr lang="en-GB" sz="28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2514600"/>
            <a:ext cx="2133600" cy="1778000"/>
          </a:xfrm>
          <a:prstGeom prst="rect">
            <a:avLst/>
          </a:prstGeom>
        </p:spPr>
      </p:pic>
      <p:pic>
        <p:nvPicPr>
          <p:cNvPr id="8" name="Picture 7" descr="C:\Users\Noora\Desktop\IGTC.jp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0600" y="2684291"/>
            <a:ext cx="2418422" cy="1438617"/>
          </a:xfrm>
          <a:prstGeom prst="rect">
            <a:avLst/>
          </a:prstGeom>
          <a:noFill/>
          <a:ln>
            <a:noFill/>
          </a:ln>
        </p:spPr>
      </p:pic>
      <p:pic>
        <p:nvPicPr>
          <p:cNvPr id="10" name="Picture 9" descr="C:\Users\Noora\Desktop\Conference_Brussels_2016_048.jp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47295" y="2684291"/>
            <a:ext cx="2403467" cy="1438617"/>
          </a:xfrm>
          <a:prstGeom prst="rect">
            <a:avLst/>
          </a:prstGeom>
          <a:noFill/>
          <a:ln>
            <a:noFill/>
          </a:ln>
        </p:spPr>
      </p:pic>
    </p:spTree>
    <p:extLst>
      <p:ext uri="{BB962C8B-B14F-4D97-AF65-F5344CB8AC3E}">
        <p14:creationId xmlns:p14="http://schemas.microsoft.com/office/powerpoint/2010/main" val="26465270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1648D88F-4CF9-48E2-A752-74E51304D858}" type="slidenum">
              <a:rPr lang="en-US" smtClean="0">
                <a:solidFill>
                  <a:prstClr val="white"/>
                </a:solidFill>
              </a:rPr>
              <a:pPr>
                <a:defRPr/>
              </a:pPr>
              <a:t>49</a:t>
            </a:fld>
            <a:endParaRPr lang="en-US" dirty="0">
              <a:solidFill>
                <a:prstClr val="white"/>
              </a:solidFill>
            </a:endParaRPr>
          </a:p>
        </p:txBody>
      </p:sp>
      <p:sp>
        <p:nvSpPr>
          <p:cNvPr id="7" name="Title 1"/>
          <p:cNvSpPr>
            <a:spLocks noGrp="1"/>
          </p:cNvSpPr>
          <p:nvPr>
            <p:ph type="title"/>
          </p:nvPr>
        </p:nvSpPr>
        <p:spPr>
          <a:xfrm>
            <a:off x="1219200" y="485800"/>
            <a:ext cx="7696200" cy="1143000"/>
          </a:xfrm>
        </p:spPr>
        <p:txBody>
          <a:bodyPr>
            <a:noAutofit/>
          </a:bodyPr>
          <a:lstStyle/>
          <a:p>
            <a:pPr defTabSz="457200" eaLnBrk="1" hangingPunct="1">
              <a:lnSpc>
                <a:spcPct val="80000"/>
              </a:lnSpc>
            </a:pPr>
            <a:r>
              <a:rPr lang="sv-SE" sz="3200" b="1" dirty="0" smtClean="0">
                <a:latin typeface="+mj-lt"/>
                <a:cs typeface="Arial Bold"/>
              </a:rPr>
              <a:t>Education/Training Platform</a:t>
            </a:r>
            <a:br>
              <a:rPr lang="sv-SE" sz="3200" b="1" dirty="0" smtClean="0">
                <a:latin typeface="+mj-lt"/>
                <a:cs typeface="Arial Bold"/>
              </a:rPr>
            </a:br>
            <a:r>
              <a:rPr lang="sv-SE" sz="2400" b="0" kern="1200" dirty="0" smtClean="0">
                <a:solidFill>
                  <a:srgbClr val="002A5C"/>
                </a:solidFill>
                <a:latin typeface="+mj-lt"/>
                <a:cs typeface="Arial Bold"/>
              </a:rPr>
              <a:t>Involvement of the ETN community</a:t>
            </a:r>
            <a:endParaRPr lang="en-GB" sz="2400" b="0" kern="1200" dirty="0">
              <a:solidFill>
                <a:srgbClr val="002A5C"/>
              </a:solidFill>
              <a:latin typeface="+mj-lt"/>
              <a:cs typeface="Arial Bold"/>
            </a:endParaRPr>
          </a:p>
        </p:txBody>
      </p:sp>
      <p:sp>
        <p:nvSpPr>
          <p:cNvPr id="16" name="TextBox 15"/>
          <p:cNvSpPr txBox="1"/>
          <p:nvPr/>
        </p:nvSpPr>
        <p:spPr>
          <a:xfrm>
            <a:off x="5105400" y="2256079"/>
            <a:ext cx="3886200" cy="2862322"/>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marR="0" lvl="0" indent="0" algn="ctr" fontAlgn="base">
              <a:lnSpc>
                <a:spcPct val="100000"/>
              </a:lnSpc>
              <a:spcBef>
                <a:spcPct val="0"/>
              </a:spcBef>
              <a:spcAft>
                <a:spcPct val="0"/>
              </a:spcAft>
              <a:buClrTx/>
              <a:buSzTx/>
              <a:buFontTx/>
              <a:buNone/>
              <a:tabLst/>
              <a:defRPr kumimoji="0" sz="2000" b="0" i="0" u="none" strike="noStrike" kern="0" cap="none" spc="0" normalizeH="0" baseline="0">
                <a:ln>
                  <a:noFill/>
                </a:ln>
                <a:solidFill>
                  <a:srgbClr val="002A5C"/>
                </a:solidFill>
                <a:effectLst/>
                <a:uLnTx/>
                <a:uFillTx/>
                <a:latin typeface="Arial Black" panose="020B0A040201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b="1" dirty="0" smtClean="0"/>
              <a:t>ETN is collecting Turbomachinery related educational courses</a:t>
            </a:r>
          </a:p>
          <a:p>
            <a:r>
              <a:rPr lang="sv-SE" b="1" dirty="0"/>
              <a:t>f</a:t>
            </a:r>
            <a:r>
              <a:rPr lang="sv-SE" b="1" dirty="0" smtClean="0"/>
              <a:t>rom Members</a:t>
            </a:r>
          </a:p>
          <a:p>
            <a:endParaRPr lang="sv-SE" b="1" dirty="0"/>
          </a:p>
          <a:p>
            <a:r>
              <a:rPr lang="sv-SE" b="1" dirty="0" smtClean="0"/>
              <a:t>Please send us relevant courses with a short description and link to be displayed on our website</a:t>
            </a:r>
            <a:endParaRPr lang="en-GB" b="1" dirty="0"/>
          </a:p>
        </p:txBody>
      </p:sp>
      <p:sp>
        <p:nvSpPr>
          <p:cNvPr id="5" name="AutoShape 6" descr="data:image/jpeg;base64,/9j/4AAQSkZJRgABAQAAAQABAAD/2wCEAAkGBxETEhUSExMVFhUVGBUWFxcYGBkYGBcYFRUYFxYYGBUYHSggGBonGxgVIjEiJSkrLi4uFx8zODMtNygtLisBCgoKDg0OGxAQGy4lHyYtLS8tLTAvLS0tLjUtLy8uLS0tLi0tLS0tLS4uLS0vLS4tLS0vLS0vLS8tLy0tLS0tLf/AABEIAL8BCQMBEQACEQEDEQH/xAAbAAEAAwEBAQEAAAAAAAAAAAAAAgMEAQUGB//EADkQAAEDAgQDBQcDAwQDAAAAAAEAAhEDIQQSMUEFUWEGEyJxgTJCkaGxwfDR4fEUI2IHgpKyFVJy/8QAGgEBAAMBAQEAAAAAAAAAAAAAAAECAwQFBv/EADQRAAIBAgQDBQgDAAIDAAAAAAABAgMRBBIhMUFRYQUTcYHwFCIykaGxwdEj4fFSYhUzQv/aAAwDAQACEQMRAD8A/cUAQBAEAQBAEAQBAEAQBAEAQBAEAQHynb7tJWwbKQosaXVC7xOBLWhgFoBHiOb5FceMxLoxVlue32L2bSxkp963aNtFu73+it9j0+yXF34rCsrPaGuOYED2SWuLSWztb0uFth6rq01JnH2nhI4XEypQd1p46q+p7C2OAIAgCAIAgCAIAgCAIAgCAIAgCAIAgCAIAgCAIAgCAIAgCAIAgCAIDz62Dp1ye9Y17G+FrXAOBIPidB3kQPI/+yxyxqP3ldevX+nVGtOgl3bak9W1p4L8vy5G2lTa0BrQGtAgACAANgBoFqkkrI55Scm5Sd2yakqEAQBAEAQBAEB4fbHBVa2HyUnQczSRMZxcZZ8y34Lix8Kk6Nqb1+/Q9LsqvSo181RX0fW3X5XNHZnBVaOHZTquzPE75oBMhubeB+my0wkKkKSjUepl2hWp1q7nSVl8vM9RdJxBAEAQBAEAQBAEAQBAEAQBAEAQBAEAQFFPFsc8sB8TdbfG65KeNo1K0qMX70dzSVKUYqb2ZeuszKq5MQNXWnkNz6fWFlVk/hW79N+X3sXgle72RNjAAALACB5BaJJKyKttu7JKSAgCAIAgCAycSxhpMzBua4GsfErg7Rx3sdLvMt9bG+HoqrLK3YvoVMzWuiJAMcpC6qFVVacaiVrpP5mU45ZOPIsWpUqqCXAbDxH6N+cn/as5O81Hlr+vXQvF2i35fv11LVoUCAIAgCAIAgCAIAgOOWdXNl90lHGKtDNbUMktiAgCAIAgCAIAovrYFZoNnMBDjuNf3WDwtPO6kVaT4rfz5+D/AEXzu1nsRqVsov8Az6LkxXaMMLC9dpa24u/gvvd2XNhQzbHaLwbzO3l0VsFi6WJ/lhK6ei4Wtws+PHqvASTWhavRKBAEAQBAEAQBAQiNNNx9wsGnTeaO3Fflflcd1ro7XvuSzBad7Cyd1rsVsRbuef02/OqzpyWV1G9Hr5cP35lnyOVJIIFuv6BUqupVg40vduvif4W/zt0uFZO7FBhDQCZPNTg6NSjRjCrLNJbsTknK6VixdJUIAgCAIAgCAIAVDdkAiVlYBSAgCA41ypCeZXAAUxjYHVYHJVc2moAKiMlLVA6rgx4qlnFjpME6Geq+b7X7O9vgnTdsrdm/hadr6+Oz2fAtGdjuEo5RE31t8LTqtOyOzXhYOm5+83mbW21klda9Xbp1Ep5macp5/EfovayVFtP5pfixUqxOfKcsE9B+64e0VjfZ5dw05abKz62u366kksLmyjNqtezPafZo+0/Hr99L26f3qQy1d4CAIAgOFQ3ZaAqoVXESWkdFw4PE161PNUpOLu9GwY8fVeCIkDpznT6L5ztyrjKVSPc3jF/8f+V3o7dLacb3JU0tzXRcYBcDMCeh8ua9/BufdxlWi81lfo+OnB8XZcWRck3ENLss3iYXRDHUZ1nQi/eSvazIui1dZIQBAEAQBAQqPhZ1JuK0IbsSaZCtF3Vwnc6rEnCokDqkBAEAQFZfeFg6nvWK5tScra5Y45/zVXNJpENnYUtX3JK6rgxrnRMAmPILGo1Rpyna9k3YpKWWLfIowVXvWh5EA+7z6k7hc2Dqe10lUlHKn/8APPx5rptzvwpSn3sc3A2L0TYqxMhpcASWgkRvA09Vz4m6pucVeUU2v157fbWxSekW1wIYGuXsDi0tN7FUwWInXoqc45XyK0pucbtWNC6zUIAgCAgSQf8AGPWd/TRZtzUv+v1v+tirbT6FYrgnwuFj4v089Fn38ZytCS03/Xq/1K94m9H4khXbmyTeM3pMa6K6r03U7tPW1/LbfYnvI5svHcrrY1rXtpmZdpa3qsKuNp0q0KMr3lty8ys60YzUHuy2qND1A+JhbVYrR9UXkTAWqSSsiwyiZgTz3Ve7jmz2V+fEWOq4CAIAgCAIAgOEKLciLHM3NL8xfmczXUXTZF1cmrFggCAoqUnZYY6DIMkTve3ULCVOWS0HZ89zKUJZbQdn8yQqC022jqr5lxJzricol5LicuS2SJnqTtrpGyim5uUm7ZeHPrf8dCIObk27ZeHPrf8ABaVqzVleGrh7Q4AidnCCOhGxWdKoqkVJaeO5nSqqpBSV146PzR03MbDXz2H3+CfFK3r1/RO7tyJuMK7dizdjqkkIAgCAgx8kiNFSM7toqpXbRNXLBAV1SbANmbE2hog3I35W5qk29Elv9Ck3LRJXv9PXQy4PCMpkuHvEyes/dcmGwtOhJzivibv8zCjRjSbkuLNy7jqK6gu09fq0rOaWaL6/hlJbrx/Bl4riXMDctMvJc2w1ABkn6Dldc+NrTpxjkg5Ntbfc58XWlTUcsXJtrY3LsOsIAgCAIAgCAIAgIOqgGOaq5pOxRzSdjpKMltmVlN0/dYRg0znjCWY1AHmuizOizIhrpmbKqUk7lUpKV3sTLla5dvQEgCTYDdG0lqG1FXZ4vG8NWqlho1Mt7kT4hrqNQL62M9AvMxtGtWcXRlb8+vk/keR2hRr13F0JW68/lv8AZ8dkerTcWgBw9RcdJ5fRd8W4q0j0oNwVpL168upaDNwtE77GqaeqPG7QurZZoRmkA6aXn2vCTMddeq83tDvnH+Hfy689OXq55Hajr5L4ffS+3Xnpfbrvbia+HB4YC4S4gTBETHisYtmnddGHU1BOS16fX6nXhVUVNOS14258frf/AA6eIt70UYObLm0tExrvdS8THve642uHjId93Fnmtf62Nocum52XK/6hmzgYMGDMHkeSp3sODM++hwZBlAMLntHtmXam8RI9Bp+GqpqnJyjx3/fr/axpRpSlOK+LV/tfr5deUGjO85yc2UwTIbAjwjYGxSmkpyea97aX0XgRTSVSTzN3tpfRacC01WiJIGYwJMSeQ5myvmit3uzTPGO7td2XUsVzQzU6lTvXtIbkAaWkE5iTMyPT82xjKp3sotLLZW5+vXhzwnVdaUWllsrc+t/X9aVsdBSxmVmVxLtbmJcSegAWSjkhlbv938rGMY5IZZNv7v5WKcCK7WnvS15kwW28OwIMXWdBV4xfe2bvw5GWHWIjF99aTvpblw3sVcS4pTpBucxJGoPO+gJ0noqYnF06KWZ216/ozxeOpUEs7trxv+v6LTiYaX5XuJizRO8QDpaefNaOrljms2+i9LQ1dfLHPlbfJLrbw0468zYug6ggCAIAgCAIAgCA5CA6gIkXCi2pVrVElJY46dlDvwId+BVWpk7qkotmdSDZKpSzNLTcEQQQCIOohTKClFxZM6anFxezKa1amw02S1smGtkDRpAAHwHqFSU4QcYXS5LyMqlWlSlTg2ld2S24cPojUtjpPM4rgg4sqd6aTWHM+8Bwke0ZA6XnVcWKoKTjPPlSd3yfiedjcMpSjU7zIou74J+Oq8Nb7noyI6Ls0sd90l0PPw9Gp376neE0yABTiwdAJP3n/JcdOnU7+U83u226+vucFKnV9plUz+5b4eun++ZY/GHOxopucHEy4ey2BIk7zotHWeeKUW0+PBF3iW5xjGDad9eCtz8Tcuk7jDhOE0qZe5oMvOYyT105alctLB0qTlKK1buziodn0KMpSitZO7/o09wNi4ep+hst+7XC/wAzp7pLZv5s8OjgqraznmoSx3stkwIIkgTbeDqcxXmQw9WNZzctHsvXp3PEp4avDEOpKbcXsvX0e7uz1KNNpMloJaQQSJIOmp3XdGEW7tXaPTpxjJ3kk2tnxL6OIa6cpBykgwQYI1B6rSFWM75Xe2jN4VoVL5GnZ2euzKHY1gqZZbmI0zCbSZjU+9ssnXgqmW6v4+nzMHiqcauW6u1tdX06b8yzGYkMALiGyQBfUnYcyr1aqgrt2L4iuqUU5NK7sdwsnxO126fupp3esi1G8vekTxIflPdlodtmBLdbyBfSVapnyvJa/XYvW7zI+6tm4X2+hnxvDKdUDvBmi4nmNLD8O8rGthKdZe/r69fm5z4jA0q6Xea+vXjxuaaHsj5+e/zW8PhOmn8JYrFwgCAIAgCAIAgCAIAgIVXQJ8lDKVJZVck0qSyd1c6hJkxPeh7SC3uwDnHvTsQeX7rKefMmvh4nJW79VYyi1ks8y49PLmagtTqRkq4OnVc2o5oJYZYb+c9bgR5dVjKjCpJSkttjknhqVecas1fL8P7/AF8+JsWx2EajA4Q4Ag6giQfRQ4qSsysoRmssldGfFUYYctjHp/xWc4e68uhz16dqbyaP6fIwcEw1VoIrEEkmOR06CTY/gthh6Uoq0/Xr108/syhXpxy4h3d3blw6Lr6WnrhwmN12HsZle3EMbG8qErCKaWrJKSx5+P4k1j2UiHTUgAgWEmPisalTK1Hmedi+0KdGtCg73nxXDW3rkaMRQzZQHFuVwNgLgAjKZ2urThmtZ2s/SOmtSz5Unazvw1S4eBYAByCskkaJKJV3TBIaxpJJJsAJOpcY106qmSC0SRl3dJNqEVe93ot+b6/U8t3AWur97mu0t8pa0ZTGsARabxqFyvBp1M99rfTY8uXZEZ4rv76q3hdJWf20vrzR6jKFMw0sbIgwQDcaOBj5rqVOD0cUepGlSdoyirrXZcOKNK1OkIAgKqdANc5wmXxMkkWECBoFSNNRk5LiZQpRjOU1e8rX15aaLgWq5qEAQBAEAQBAEAQBAEAQBAEBiOIq98Wd3/byzn6/loUHnvEYj2p0u7/jt8XX1pbfiY//ACw73uIPnG2XNGvLeP1TK7dDg/8ALQ9p9ks/6tmtvy6dP+x7Kk98IAgKa1MlzTmhomWwPETEGdouotcwqQk5xlmtFXuufLXp62LXNmxUmzSaszDxHiAoAFwLgTAIied5RJnm47tCGAipVE2m7K2/n61+psbVaRIIhDvjVhKOZPQkXAXKF3JJXZSyHPJscogeZufll+ai2tzCLjUquW+VWXnq/wAfUGrDiNTsBc/t6qSHVyzaer5Lf+vOx53G+GVK7W+INyknLcgzuTz9NzdUlDNueZ2r2dXx0IpSUbPbf5vny056npYSlkptbM5WgTzgXKslZWPVw9PuaMYN3slrz6k6It53+N4RF6S93Xjr89TmIplzSAYdBynkYsUauRWg5wai7Pg+T4MrwFOo1gFRwc+8kedvkiVkZYOFaFFRryzS4tel9jQpOoIAgCAIAgCAIAgCAIAgCAIAgCAIAgM4w7C4uyidNBPM31i+mim+hyLDUpVXNxV9tvPfe2u23Qm2jDswJiIy+7rqBzS+hpGjlqZ1J2tbLw8fH6EoM625JwL2ee99Cag0IVWA+ilGdSCktSag0OEIQ0nuQqUGu1F+YsfiLpcyqUKc9ZLXns/mtTzONVn06ZLSSZaJMeEGbi3QC/Nb0YKcrM8XtnEVsLhnKk3e6V9PdTvrtxtbXXUxcAxdSpma8lwGWHTcS4AiRe4n4LXEUVCzR5nYONxGJcoVW2lbXiru1r76r7aH0TGACAIXGfYwhGCtFWJIWPM4pVrMZ4GZpMEQTY9BdbU4wk9XY8TtOtjKNK9GGa7s9G9PBano0ySASIMCRyPJZPc9iDk4pyVnbVciSguEAQBAEAQBAEAQBAEAQBAEAQBAEAQBAEBhweD7kHKS4F0mbn05repV7166Hl4PAewxaptyTd3ffy/PP6G1rgbhYtWPTTTV0VU60vc2HeGLx4TOwPMfdWcbRTvuZQq5qkoWelteDvy8OJcqGxwoQzLj+IMosDqhIBIbpNyJ+xW1KjKrLLA5MVjaWFpqdXa9tjUHCJ21WVuB1pq1wHAqLBNPVGau8F2XYWdvqPZjyIJ9Oa1imlf5fs5K7U55eHHj5cur8uZ1mFAHh8MGQAABPUDX80UOo3vqRHBxgkqXu21Vkkr+C36/Sz1LKdWTlNnaxzHMcx9FVx0utjohUu8stH61XrTiWqpqEAQBAEAQBAEAQBAEAQBAEAQBAEAQFOMz92/u4z5XZJ0zQcs+sK9PLnWfa+vgZ1c+SWT4rO3jwPjOymLxbazzXFUUgDnNQOgOmx8Wm8kWA1XtY+nh3TSpWzcLW/HrkfP9le1wrSdZyy8b338/XM+5XhH0gQBAEB852h4pVpAGhTLySMwALo1mzbzYf8hOt/SwmHp1HarK30+/rlseXja1WnG9GN3xW/r1c9XhleWAEgOM2Opub9ecixXJWhaTtsdlBvKk9zTSL7zCzll4Gsc/EViYPOEilcid7GOlDrOAc3UzcW0N95W0vd1W5zxipaSV11NLmZeZbuNx1AGo6fDksk7+Jvkt4FOLINNzKbwHuBDSCCQSLH01V6aampTWi3KVYp03CDs2tH+Svg2Beyi1tR2dwJJJ6kne59VbE1ozqOUFZGWDw0qVFQqPM9dfE35ogHfRc9rnXe2hytSDhB8wRqDzBUxk4sicFJa/4ZqmOFIHvnBoAkPNmuA+jum+03A1VJ1P/Wr9OP8AnX59ad5kX8mnXh/vpdJcN4nRrtLqNQPAMGNQeoNworUKlF2qKxNGvTrLNB3RLu/72aXexGWfD7Uzl59VXN/Ha3HzI7v+XPd7WtfTflz6mlZmxmxVd7XMhgLDm7x+aMkDwnLuCdeWq1hCMou714Ln6+plOcoyjZacXy5eP4JYjE5XMbkc7O4tkRDYaXS6TpZRCGZSd7W+pac8rStv9C9ZlwgCAIAgCAIAgCAIAgCAIAgMDmOo3aC6luwCXMHNgF3N/wANR7uzV0XVX4tJc+D8evX58yiWXbY2UqjXAOaQWkSCDIIOhBGqwlFxdnuXO1HhoLnEAAEkmwAFySdgiTbsgfPdn+FVxUrVq1Z76dZxdTpOzDI0uJbmaTA8JAyx56W9HF4ik4Qp04JOKs2ra+D8eJy0aMlKUpSbT2XI9SoHurtpmiDRbTLhUlsd5OUM7vWzcxnS65U4qk5KXvN2trtve+2/mbNXlZrQ0ljXhzXCRoZGs3WV3FpplrJ6M5gsKylTbTYIYwBrRJMAdSZKVKkqk3OW7EIKEVGOyLX6X2VVuWZTicRTpMNSq9rGtALnOIa0bXJtqrwhKpPJTV29ktyraSuyDcSHQaXjBvIP9uDuH7/7Z8lZwa0qaff5fuwvyPmOHcIxDMW+u6uSywDHGGyMpMGbizhIG5nQg+nWxNKWHVNQ158ePT88rcLccKEo1XNy05H0tXiGR9Nj6b5qOLQWgvYCGl13D2RA1IC82NHNGUotac9Hy24+R2ZtbM1UqgcJGixlFxdmSncmoJPM7ScJ/qsO+hmyF0EOiYLXBwkbiy6sHifZ6yqWvYwxFFVqbg+J43Y3spVwYqF1Zrn1MogNlgDZjUgk3PL1XZ2j2jDFOKUbJdddfoc+DwXs6eu5lbxTHf15YWN7hoALs0QcrSQRJgZjHs2b4r+0dXh8L7IpJvNy9dOu+nRWzVu+293168D2cdi8eMTRZToU3UHA94/OZab72j3fdMzsuOlSwjoSlObU1srb+vFG0pVc6SStxPW7141pz/8ALgf+2VcmWL2fz/q5td8j5TtP2qbgn0Wupvh7jlEAlsNAIEOuIqCGjqJAAB9XBdnPFxm1JaLXr9Omr+5y1a3dtKx9P31V7ZY1rSQYLjInYgN9ps9QV5mWEZe87+HrR/M6btrQtwgeGNFQtL8ozloIaXRcgHQSqVHFyeTbhfcmN7a7lyoSEAQBAEAQBAEAQBAEAQBAeLxfEMwodXzhjA19SqCMzYaJc9rQRD8xaIHtZtJuu3DwliGqdrvRLnrwfS1/C3kUemp8j2d/1Ew+PrDDgV2uu9rX93FYUwXFksu11s0aHJBN7+vi+xK2Cpd68ttm1f3b6X14cOavczjUUnY/R2OBAI0Nx6r5xqzszc6oAQBAQraecD4mFaO4K8dg6dZjqVVjXsd7TXCQYMiQeoB9FalVnSmpwdmuKIaTVmWU6Ya0NaAAAAABAAAgADYKjk27vck8/C8ILKTKZqvqFmaaj8pc7M4uObKAN402XTPE5qjmopJ20WytpxuVy6WN7GloAFwLdf3XO3d3JKnYlrTBOun0/JVlTbVxctc3MIOh+J/RVTyvqCbWwABtZQ3d3JK6tcNDiZhokmOQmymMHJpLiCnAvGS5EmS7lLiSb8hp5ALSqnm08iEYsXxF1CtQoCjVqMrlwD2NltDKAf7jtmmbeR5QtqdBVqc6jkk420e8r8uvPyIvZ2PYXGWPG4qzO11QNJiWsjNNp8UNu7xWGvT2l20Hlag34/rXpv8A0Ukr6m/heK72jTqBjqedrXZHtyuZI9lzdiFz16fd1JQunZ7rVPrcsndGpZEhAEAQBAEAQBAEAQBAEAQGfFY1jCA4+I6MaC552kMF45nQbrSFKU9Vtz2XzFzyuMcNfi6T6dVmWm+m+mWSDVh+W4d7DHAtBA8QPMLrw9eOGmpQd2mnfhp9WnfoyrVz4vsP/ptTwtduLbXdWOUmiTS7trO8aRndmcc5ykwBvGmo9rtPt2eIpOg4KOvva3btwWmmu7M4UrO5+g06demA1uSo0AAAzTcABzEtefRoXzzlSm7u6fzX4a+prqeZi+2WHpYujgqjKzK1e7QWtLWySG5nNcRctIGWYi8Lqp9l1amHniINOMer152uuHW3S5GbWx9GvNLBAQfq3zn4A/eFZbME1UHHGATqpW4M+ExDngnLF4WlSCi9wX5Tufhb91ncGWvg2ucD9+R3569FrGq0iLGmm4abjUfdZtcSSRVQfOdpqnEBUwrcNSp1KTqg/qS4wWNDmEFviBiM5967RbY+lglhMlV1pNSS9zq9d9H05fqss2lj3hSawGwjdcGZyfUsWscCARodFVqz1B5vFsK3FUquG7ypTzAAvpnK8XB8LvSDzBK6MPUeHqRq5U+j1XmQ1dWNWGw4ptp0wSQxoALjLiGNDQXHc6FZTm5ylN8X99QaVmSEAQBAEAQBAEAQBAEAQBAfBcb7P8UqcUp16WIc3Cg05AqEBrGgCow09HOd4iDB9oXEBe/hsbgYYCVKcL1NeG74O/BLTT9lvdt1PtsLhGUwQxsTqblzjpLnG7j1JK8OdSU/if6Xgtl5FTw+2vaSjg6TRVzjvyaYLBJYLB7zf3QZAFyYtrHf2bgamKqNwt7uuvHkvMvCm57H0TWgAACALALzm76sodUApqYWm57ajmNL2TlcWgubm1yu1E9FdVJqLim7PdcGC5UAQHl4qhUNSRPQ8v0XVCcFCzLKx6i5SoQBAEBW14LiJ0H1/ArNNIHe6bMwJ5qMztYHcvU/nmlwQAdnuRlj1lW93L1BaqAqdXaHBm505flldQbWYmx2oIvv9R+fRQuRBClXaXGCDoLef8K0oNImxcXAarOxBHvB5+QJ+inKwY8RWqB4DQYtaNecnZbQhDLqWSN6wKhAEAQBAEAQBAEAQBAEBXXw7Hxna12UhwzAGHDQidD1VozlH4XYlOxYqkBAEBwkDVLAFwSwKcRWgTr/ACrwjd2LRjdkqLy4Toklldg1Zk6bABA0VW23dlSSgBAQbSAJIFzqpcm1Ym5NQQceTFtVK31CK31AIJtz/lSo32LJX2J5p0+Ki1tyAGjX5pdkEKgzCBpe/mIsrL3WStDJh8IWnWbGNR5ytZ1E0Xcro2sjlBWLuUJqpAQBAEAQBAEAQBAEAQBAEAQBAEAQBAV1qQcIKtGTi7otGTTuibWgaKG7lbnHhESisVIdlg3vKtlvG5bLeOYuVCgQBAEAQBAU16Idbkrxk4l4yynWgCG/DXZQ7vUjV6jufFMmOWynNpYZtLFqoVKq9QNAJ5/VWis2heEc2hYQCo2K7Fbc+b/GNd1b3bdS3u5epaqFAgCAIAgCAIAgCAIAgCAIAgCAIAgCAICBaZBm3JTdWLJq1iTgoRCI1ACI2P8AKlOzuSm07k1BUIAgCAICLGwIUt3dyW7u5JQQEAQBAEAQBAEAQBAEAQBAEAQBAEAQBAEAQBAEAQBAQqvjYm8WUpFoxuSzdCoIsZmVTmiPwq2ljVwWW5oawCTz1UXMm2ySggIAgCAIAgCAIAgCAIAgCAIAgCAIAgCAIAgCAIAgCAIAgCAIAgCAi8Hbnfy3jqhKtxGQckF2GkyQRbY8/RCXa2hJCoQBAEAQBAEAQBAEAQBAEAQBAEAQBAEAQBAEAQBAEAQBAEAQBAEAQBAEAQBAEAQBAEAQBAEAQBAEAQBAEAQBAE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
          </a:p>
        </p:txBody>
      </p:sp>
      <p:grpSp>
        <p:nvGrpSpPr>
          <p:cNvPr id="3" name="Group 2"/>
          <p:cNvGrpSpPr/>
          <p:nvPr/>
        </p:nvGrpSpPr>
        <p:grpSpPr>
          <a:xfrm>
            <a:off x="361763" y="2114082"/>
            <a:ext cx="4580239" cy="3487928"/>
            <a:chOff x="1295400" y="1638782"/>
            <a:chExt cx="6129217" cy="4667500"/>
          </a:xfrm>
        </p:grpSpPr>
        <p:pic>
          <p:nvPicPr>
            <p:cNvPr id="2" name="Picture 2" descr="C:\Users\Valentin Moens\Desktop\swClus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828800"/>
              <a:ext cx="5023837" cy="44017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alentin Moens\Desktop\LOGO-ETN_GLOBAL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918" y="2966544"/>
              <a:ext cx="756000" cy="21262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encrypted-tbn0.gstatic.com/images?q=tbn:ANd9GcQff6OdNKqLeNOfIr1xMm85jNdmwzuJIRW-UTQ1MHLb8eZTY_Uh"/>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26845" r="28543"/>
            <a:stretch/>
          </p:blipFill>
          <p:spPr bwMode="auto">
            <a:xfrm>
              <a:off x="6472998" y="5126710"/>
              <a:ext cx="526228" cy="1179572"/>
            </a:xfrm>
            <a:prstGeom prst="rect">
              <a:avLst/>
            </a:prstGeom>
            <a:solidFill>
              <a:schemeClr val="bg1"/>
            </a:solidFill>
          </p:spPr>
        </p:pic>
        <p:pic>
          <p:nvPicPr>
            <p:cNvPr id="10" name="Picture 5" descr="https://encrypted-tbn0.gstatic.com/images?q=tbn:ANd9GcQff6OdNKqLeNOfIr1xMm85jNdmwzuJIRW-UTQ1MHLb8eZTY_Uh"/>
            <p:cNvPicPr>
              <a:picLocks noChangeAspect="1" noChangeArrowheads="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26845" r="28543"/>
            <a:stretch/>
          </p:blipFill>
          <p:spPr bwMode="auto">
            <a:xfrm>
              <a:off x="1295400" y="4304794"/>
              <a:ext cx="526228" cy="1179572"/>
            </a:xfrm>
            <a:prstGeom prst="rect">
              <a:avLst/>
            </a:prstGeom>
            <a:solidFill>
              <a:schemeClr val="bg1"/>
            </a:solidFill>
          </p:spPr>
        </p:pic>
        <p:pic>
          <p:nvPicPr>
            <p:cNvPr id="11" name="Picture 5" descr="https://encrypted-tbn0.gstatic.com/images?q=tbn:ANd9GcQff6OdNKqLeNOfIr1xMm85jNdmwzuJIRW-UTQ1MHLb8eZTY_Uh"/>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l="26845" r="28543"/>
            <a:stretch/>
          </p:blipFill>
          <p:spPr bwMode="auto">
            <a:xfrm>
              <a:off x="2286000" y="1638782"/>
              <a:ext cx="526228" cy="1179572"/>
            </a:xfrm>
            <a:prstGeom prst="rect">
              <a:avLst/>
            </a:prstGeom>
            <a:solidFill>
              <a:schemeClr val="bg1"/>
            </a:solidFill>
          </p:spPr>
        </p:pic>
        <p:pic>
          <p:nvPicPr>
            <p:cNvPr id="12" name="Picture 5" descr="https://encrypted-tbn0.gstatic.com/images?q=tbn:ANd9GcQff6OdNKqLeNOfIr1xMm85jNdmwzuJIRW-UTQ1MHLb8eZTY_Uh"/>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l="26845" r="28543"/>
            <a:stretch/>
          </p:blipFill>
          <p:spPr bwMode="auto">
            <a:xfrm>
              <a:off x="6324600" y="1638782"/>
              <a:ext cx="526228" cy="1179572"/>
            </a:xfrm>
            <a:prstGeom prst="rect">
              <a:avLst/>
            </a:prstGeom>
            <a:solidFill>
              <a:schemeClr val="bg1"/>
            </a:solidFill>
          </p:spPr>
        </p:pic>
        <p:pic>
          <p:nvPicPr>
            <p:cNvPr id="13" name="Picture 5" descr="https://encrypted-tbn0.gstatic.com/images?q=tbn:ANd9GcQff6OdNKqLeNOfIr1xMm85jNdmwzuJIRW-UTQ1MHLb8eZTY_Uh"/>
            <p:cNvPicPr>
              <a:picLocks noChangeAspect="1" noChangeArrowheads="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26845" r="28543"/>
            <a:stretch/>
          </p:blipFill>
          <p:spPr bwMode="auto">
            <a:xfrm>
              <a:off x="2971800" y="5126710"/>
              <a:ext cx="526228" cy="1179572"/>
            </a:xfrm>
            <a:prstGeom prst="rect">
              <a:avLst/>
            </a:prstGeom>
            <a:solidFill>
              <a:schemeClr val="bg1"/>
            </a:solidFill>
          </p:spPr>
        </p:pic>
        <p:pic>
          <p:nvPicPr>
            <p:cNvPr id="14" name="Picture 5" descr="https://encrypted-tbn0.gstatic.com/images?q=tbn:ANd9GcQff6OdNKqLeNOfIr1xMm85jNdmwzuJIRW-UTQ1MHLb8eZTY_Uh"/>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26845" r="28543"/>
            <a:stretch/>
          </p:blipFill>
          <p:spPr bwMode="auto">
            <a:xfrm>
              <a:off x="6898389" y="3429000"/>
              <a:ext cx="526228" cy="1179572"/>
            </a:xfrm>
            <a:prstGeom prst="rect">
              <a:avLst/>
            </a:prstGeom>
            <a:solidFill>
              <a:schemeClr val="bg1"/>
            </a:solidFill>
          </p:spPr>
        </p:pic>
      </p:grpSp>
    </p:spTree>
    <p:extLst>
      <p:ext uri="{BB962C8B-B14F-4D97-AF65-F5344CB8AC3E}">
        <p14:creationId xmlns:p14="http://schemas.microsoft.com/office/powerpoint/2010/main" val="36496506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smtClean="0"/>
              <a:t>Project </a:t>
            </a:r>
            <a:r>
              <a:rPr lang="fr-BE" dirty="0" err="1" smtClean="0"/>
              <a:t>Board</a:t>
            </a:r>
            <a:r>
              <a:rPr lang="fr-BE" dirty="0" smtClean="0"/>
              <a:t/>
            </a:r>
            <a:br>
              <a:rPr lang="fr-BE" dirty="0" smtClean="0"/>
            </a:br>
            <a:r>
              <a:rPr lang="fr-BE" sz="3100" dirty="0" smtClean="0"/>
              <a:t>2016-2018</a:t>
            </a:r>
            <a:endParaRPr lang="fr-FR" sz="31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9602" y="1905000"/>
            <a:ext cx="5060422" cy="4221163"/>
          </a:xfrm>
        </p:spPr>
      </p:pic>
    </p:spTree>
    <p:extLst>
      <p:ext uri="{BB962C8B-B14F-4D97-AF65-F5344CB8AC3E}">
        <p14:creationId xmlns:p14="http://schemas.microsoft.com/office/powerpoint/2010/main" val="15825041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50</a:t>
            </a:fld>
            <a:endParaRPr lang="en-GB" dirty="0">
              <a:solidFill>
                <a:prstClr val="white"/>
              </a:solidFill>
            </a:endParaRPr>
          </a:p>
        </p:txBody>
      </p:sp>
      <p:sp>
        <p:nvSpPr>
          <p:cNvPr id="5" name="Subtitel 2"/>
          <p:cNvSpPr txBox="1">
            <a:spLocks/>
          </p:cNvSpPr>
          <p:nvPr/>
        </p:nvSpPr>
        <p:spPr>
          <a:xfrm>
            <a:off x="1763688" y="5559317"/>
            <a:ext cx="5688632" cy="103803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fr-FR" sz="1400" dirty="0" smtClean="0">
                <a:solidFill>
                  <a:srgbClr val="002A5C"/>
                </a:solidFill>
                <a:latin typeface="Arial" panose="020B0604020202020204" pitchFamily="34" charset="0"/>
                <a:cs typeface="Arial" panose="020B0604020202020204" pitchFamily="34" charset="0"/>
              </a:rPr>
              <a:t>ETN Global</a:t>
            </a:r>
          </a:p>
          <a:p>
            <a:pPr>
              <a:spcBef>
                <a:spcPts val="0"/>
              </a:spcBef>
            </a:pPr>
            <a:r>
              <a:rPr lang="fr-FR" sz="1400" dirty="0" smtClean="0">
                <a:solidFill>
                  <a:srgbClr val="002A5C"/>
                </a:solidFill>
                <a:latin typeface="Arial" panose="020B0604020202020204" pitchFamily="34" charset="0"/>
                <a:cs typeface="Arial" panose="020B0604020202020204" pitchFamily="34" charset="0"/>
              </a:rPr>
              <a:t>Chaussée de Charleroi 146-148, 1060 Brussels, Belgium </a:t>
            </a:r>
          </a:p>
          <a:p>
            <a:pPr>
              <a:spcBef>
                <a:spcPts val="0"/>
              </a:spcBef>
            </a:pPr>
            <a:r>
              <a:rPr lang="fr-FR" sz="1400" dirty="0" smtClean="0">
                <a:solidFill>
                  <a:srgbClr val="002A5C"/>
                </a:solidFill>
                <a:latin typeface="Arial" panose="020B0604020202020204" pitchFamily="34" charset="0"/>
                <a:cs typeface="Arial" panose="020B0604020202020204" pitchFamily="34" charset="0"/>
              </a:rPr>
              <a:t>Tel: +32 (0)2 646 15 77, info@etn-gasturbine.eu</a:t>
            </a:r>
            <a:r>
              <a:rPr lang="fr-FR" sz="1600" dirty="0" smtClean="0">
                <a:solidFill>
                  <a:srgbClr val="002A5C"/>
                </a:solidFill>
                <a:latin typeface="Arial" panose="020B0604020202020204" pitchFamily="34" charset="0"/>
                <a:cs typeface="Arial" panose="020B0604020202020204" pitchFamily="34" charset="0"/>
              </a:rPr>
              <a:t> </a:t>
            </a:r>
          </a:p>
        </p:txBody>
      </p:sp>
      <p:sp>
        <p:nvSpPr>
          <p:cNvPr id="6" name="Title 7"/>
          <p:cNvSpPr>
            <a:spLocks noGrp="1"/>
          </p:cNvSpPr>
          <p:nvPr>
            <p:ph type="title"/>
          </p:nvPr>
        </p:nvSpPr>
        <p:spPr>
          <a:xfrm>
            <a:off x="493204" y="4663773"/>
            <a:ext cx="8229600" cy="1143000"/>
          </a:xfrm>
        </p:spPr>
        <p:txBody>
          <a:bodyPr>
            <a:normAutofit/>
          </a:bodyPr>
          <a:lstStyle/>
          <a:p>
            <a:r>
              <a:rPr lang="sv-SE" sz="3600" dirty="0" smtClean="0">
                <a:solidFill>
                  <a:srgbClr val="002060"/>
                </a:solidFill>
              </a:rPr>
              <a:t>Questions?</a:t>
            </a:r>
            <a:endParaRPr lang="en-GB" sz="3600"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99392"/>
            <a:ext cx="5118811" cy="5334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ETN-NAS-SERVER\all ETN docs\ETN\06 Communications\11 Visual Identity\ETN Global Logo\LOGO-ETN_GLOBAL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4908" y="1798513"/>
            <a:ext cx="502920" cy="1414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28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6</a:t>
            </a:fld>
            <a:endParaRPr lang="en-GB" dirty="0">
              <a:solidFill>
                <a:prstClr val="white"/>
              </a:solidFill>
            </a:endParaRPr>
          </a:p>
        </p:txBody>
      </p:sp>
      <p:sp>
        <p:nvSpPr>
          <p:cNvPr id="3" name="Title 2"/>
          <p:cNvSpPr>
            <a:spLocks noGrp="1"/>
          </p:cNvSpPr>
          <p:nvPr>
            <p:ph type="title"/>
          </p:nvPr>
        </p:nvSpPr>
        <p:spPr/>
        <p:txBody>
          <a:bodyPr>
            <a:normAutofit/>
          </a:bodyPr>
          <a:lstStyle/>
          <a:p>
            <a:r>
              <a:rPr lang="en-GB" sz="3000" dirty="0" smtClean="0"/>
              <a:t>IGTC-18 Conference Advisory Board</a:t>
            </a:r>
            <a:endParaRPr lang="en-GB" sz="3000" dirty="0"/>
          </a:p>
        </p:txBody>
      </p:sp>
      <p:sp>
        <p:nvSpPr>
          <p:cNvPr id="4" name="Content Placeholder 3"/>
          <p:cNvSpPr>
            <a:spLocks noGrp="1"/>
          </p:cNvSpPr>
          <p:nvPr>
            <p:ph idx="1"/>
          </p:nvPr>
        </p:nvSpPr>
        <p:spPr>
          <a:xfrm>
            <a:off x="353888" y="2209800"/>
            <a:ext cx="3989512" cy="3733801"/>
          </a:xfrm>
        </p:spPr>
        <p:txBody>
          <a:bodyPr/>
          <a:lstStyle/>
          <a:p>
            <a:pPr>
              <a:buClr>
                <a:srgbClr val="4EA5D9"/>
              </a:buClr>
            </a:pPr>
            <a:r>
              <a:rPr lang="en-GB" sz="1700" dirty="0" smtClean="0"/>
              <a:t>Rob </a:t>
            </a:r>
            <a:r>
              <a:rPr lang="en-GB" sz="1700" dirty="0" err="1"/>
              <a:t>Bastiaans</a:t>
            </a:r>
            <a:r>
              <a:rPr lang="en-GB" sz="1700" dirty="0"/>
              <a:t>, </a:t>
            </a:r>
            <a:r>
              <a:rPr lang="en-GB" sz="1700" dirty="0" smtClean="0"/>
              <a:t>TU/e</a:t>
            </a:r>
            <a:endParaRPr lang="en-GB" sz="1700" dirty="0"/>
          </a:p>
          <a:p>
            <a:pPr>
              <a:buClr>
                <a:srgbClr val="4EA5D9"/>
              </a:buClr>
            </a:pPr>
            <a:r>
              <a:rPr lang="en-GB" sz="1700" dirty="0" smtClean="0"/>
              <a:t>Pablo </a:t>
            </a:r>
            <a:r>
              <a:rPr lang="en-GB" sz="1700" dirty="0" err="1"/>
              <a:t>Bellocq</a:t>
            </a:r>
            <a:r>
              <a:rPr lang="en-GB" sz="1700" dirty="0"/>
              <a:t>, Total</a:t>
            </a:r>
          </a:p>
          <a:p>
            <a:pPr>
              <a:buClr>
                <a:srgbClr val="4EA5D9"/>
              </a:buClr>
            </a:pPr>
            <a:r>
              <a:rPr lang="en-GB" sz="1700" dirty="0" smtClean="0"/>
              <a:t>Roger </a:t>
            </a:r>
            <a:r>
              <a:rPr lang="en-GB" sz="1700" dirty="0" err="1"/>
              <a:t>Brandwood</a:t>
            </a:r>
            <a:r>
              <a:rPr lang="en-GB" sz="1700" dirty="0"/>
              <a:t>, </a:t>
            </a:r>
            <a:r>
              <a:rPr lang="en-GB" sz="1700" dirty="0" err="1"/>
              <a:t>Uniper</a:t>
            </a:r>
            <a:endParaRPr lang="en-GB" sz="1700" dirty="0"/>
          </a:p>
          <a:p>
            <a:pPr>
              <a:buClr>
                <a:srgbClr val="4EA5D9"/>
              </a:buClr>
            </a:pPr>
            <a:r>
              <a:rPr lang="en-GB" sz="1700" dirty="0" smtClean="0"/>
              <a:t>Fausto </a:t>
            </a:r>
            <a:r>
              <a:rPr lang="en-GB" sz="1700" dirty="0"/>
              <a:t>Carlevaro, BHGE</a:t>
            </a:r>
          </a:p>
          <a:p>
            <a:pPr>
              <a:buClr>
                <a:srgbClr val="4EA5D9"/>
              </a:buClr>
            </a:pPr>
            <a:r>
              <a:rPr lang="en-GB" sz="1700" dirty="0" smtClean="0"/>
              <a:t>Catherine </a:t>
            </a:r>
            <a:r>
              <a:rPr lang="en-GB" sz="1700" dirty="0"/>
              <a:t>Goy, </a:t>
            </a:r>
            <a:r>
              <a:rPr lang="en-GB" sz="1700" dirty="0" err="1"/>
              <a:t>Uniper</a:t>
            </a:r>
            <a:endParaRPr lang="en-GB" sz="1700" dirty="0"/>
          </a:p>
          <a:p>
            <a:pPr>
              <a:buClr>
                <a:srgbClr val="4EA5D9"/>
              </a:buClr>
            </a:pPr>
            <a:r>
              <a:rPr lang="en-GB" sz="1700" dirty="0" smtClean="0"/>
              <a:t>Peter </a:t>
            </a:r>
            <a:r>
              <a:rPr lang="en-GB" sz="1700" dirty="0" err="1"/>
              <a:t>Kutne</a:t>
            </a:r>
            <a:r>
              <a:rPr lang="en-GB" sz="1700" dirty="0"/>
              <a:t>, DLR</a:t>
            </a:r>
          </a:p>
          <a:p>
            <a:pPr>
              <a:buClr>
                <a:srgbClr val="4EA5D9"/>
              </a:buClr>
            </a:pPr>
            <a:r>
              <a:rPr lang="en-GB" sz="1700" dirty="0" smtClean="0"/>
              <a:t>Richard </a:t>
            </a:r>
            <a:r>
              <a:rPr lang="en-GB" sz="1700" dirty="0"/>
              <a:t>Marsh, Cardiff University</a:t>
            </a:r>
          </a:p>
          <a:p>
            <a:pPr>
              <a:buClr>
                <a:srgbClr val="4EA5D9"/>
              </a:buClr>
            </a:pPr>
            <a:r>
              <a:rPr lang="en-GB" sz="1700" dirty="0" smtClean="0"/>
              <a:t>Jean-Louis </a:t>
            </a:r>
            <a:r>
              <a:rPr lang="en-GB" sz="1700" dirty="0"/>
              <a:t>Meyer, EDF</a:t>
            </a:r>
          </a:p>
          <a:p>
            <a:pPr>
              <a:buClr>
                <a:srgbClr val="4EA5D9"/>
              </a:buClr>
            </a:pPr>
            <a:r>
              <a:rPr lang="en-GB" sz="1700" dirty="0" smtClean="0"/>
              <a:t>John </a:t>
            </a:r>
            <a:r>
              <a:rPr lang="en-GB" sz="1700" dirty="0"/>
              <a:t>Oakey, Cranfield University</a:t>
            </a:r>
          </a:p>
          <a:p>
            <a:pPr>
              <a:buClr>
                <a:srgbClr val="4EA5D9"/>
              </a:buClr>
            </a:pPr>
            <a:r>
              <a:rPr lang="en-GB" sz="1700" dirty="0" smtClean="0"/>
              <a:t>Nicola </a:t>
            </a:r>
            <a:r>
              <a:rPr lang="en-GB" sz="1700" dirty="0"/>
              <a:t>Rossi, Enel</a:t>
            </a:r>
          </a:p>
          <a:p>
            <a:pPr>
              <a:buClr>
                <a:srgbClr val="4EA5D9"/>
              </a:buClr>
            </a:pPr>
            <a:r>
              <a:rPr lang="en-GB" sz="1700" dirty="0" smtClean="0"/>
              <a:t>David </a:t>
            </a:r>
            <a:r>
              <a:rPr lang="en-GB" sz="1700" dirty="0"/>
              <a:t>Sánchez, University of Seville</a:t>
            </a:r>
          </a:p>
          <a:p>
            <a:pPr>
              <a:buClr>
                <a:srgbClr val="4EA5D9"/>
              </a:buClr>
            </a:pPr>
            <a:r>
              <a:rPr lang="en-GB" sz="1700" dirty="0" smtClean="0"/>
              <a:t>Jan </a:t>
            </a:r>
            <a:r>
              <a:rPr lang="en-GB" sz="1700" dirty="0" err="1"/>
              <a:t>Slagter</a:t>
            </a:r>
            <a:r>
              <a:rPr lang="en-GB" sz="1700" dirty="0"/>
              <a:t>, VBR Turbine Partners</a:t>
            </a:r>
          </a:p>
        </p:txBody>
      </p:sp>
      <p:sp>
        <p:nvSpPr>
          <p:cNvPr id="5" name="Content Placeholder 3"/>
          <p:cNvSpPr txBox="1">
            <a:spLocks/>
          </p:cNvSpPr>
          <p:nvPr/>
        </p:nvSpPr>
        <p:spPr>
          <a:xfrm>
            <a:off x="4343400" y="3048000"/>
            <a:ext cx="4370512" cy="2667001"/>
          </a:xfrm>
          <a:prstGeom prst="rect">
            <a:avLst/>
          </a:prstGeom>
        </p:spPr>
        <p:txBody>
          <a:bodyPr/>
          <a:lstStyle>
            <a:lvl1pPr marL="342900" indent="-342900" algn="l" defTabSz="914400" rtl="0" eaLnBrk="1" latinLnBrk="0" hangingPunct="1">
              <a:spcBef>
                <a:spcPct val="20000"/>
              </a:spcBef>
              <a:buClr>
                <a:srgbClr val="FF9933"/>
              </a:buClr>
              <a:buFont typeface="Wingdings" panose="05000000000000000000" pitchFamily="2" charset="2"/>
              <a:buChar char="v"/>
              <a:defRPr sz="3200" kern="1200">
                <a:solidFill>
                  <a:srgbClr val="002A5C"/>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FF9933"/>
              </a:buClr>
              <a:buFont typeface="Wingdings" panose="05000000000000000000" pitchFamily="2" charset="2"/>
              <a:buChar char="v"/>
              <a:defRPr sz="2800" kern="1200">
                <a:solidFill>
                  <a:srgbClr val="002A5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FF9933"/>
              </a:buClr>
              <a:buFont typeface="Wingdings" panose="05000000000000000000" pitchFamily="2" charset="2"/>
              <a:buChar char="v"/>
              <a:defRPr sz="2400" kern="1200">
                <a:solidFill>
                  <a:srgbClr val="002A5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FF9933"/>
              </a:buClr>
              <a:buFont typeface="Wingdings" panose="05000000000000000000" pitchFamily="2" charset="2"/>
              <a:buChar char="v"/>
              <a:defRPr sz="2000" kern="1200">
                <a:solidFill>
                  <a:srgbClr val="002A5C"/>
                </a:solidFill>
                <a:latin typeface="Arial" panose="020B0604020202020204" pitchFamily="34" charset="0"/>
                <a:ea typeface="+mn-ea"/>
                <a:cs typeface="Arial" panose="020B0604020202020204" pitchFamily="34" charset="0"/>
              </a:defRPr>
            </a:lvl4pPr>
            <a:lvl5pPr marL="0" indent="0" algn="r" defTabSz="914400" rtl="0" eaLnBrk="1" latinLnBrk="0" hangingPunct="1">
              <a:spcBef>
                <a:spcPct val="20000"/>
              </a:spcBef>
              <a:buFont typeface="Arial" panose="020B0604020202020204" pitchFamily="34" charset="0"/>
              <a:buNone/>
              <a:defRPr sz="2000" kern="1200" baseline="0">
                <a:solidFill>
                  <a:srgbClr val="002A5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4EA5D9"/>
              </a:buClr>
            </a:pPr>
            <a:endParaRPr lang="en-GB" sz="1700" dirty="0"/>
          </a:p>
        </p:txBody>
      </p:sp>
      <p:sp>
        <p:nvSpPr>
          <p:cNvPr id="6" name="Content Placeholder 3"/>
          <p:cNvSpPr txBox="1">
            <a:spLocks/>
          </p:cNvSpPr>
          <p:nvPr/>
        </p:nvSpPr>
        <p:spPr>
          <a:xfrm>
            <a:off x="4419600" y="2303092"/>
            <a:ext cx="4724400" cy="2550919"/>
          </a:xfrm>
          <a:prstGeom prst="rect">
            <a:avLst/>
          </a:prstGeom>
        </p:spPr>
        <p:txBody>
          <a:bodyPr/>
          <a:lstStyle>
            <a:lvl1pPr marL="342900" indent="-342900" algn="l" defTabSz="914400" rtl="0" eaLnBrk="1" latinLnBrk="0" hangingPunct="1">
              <a:spcBef>
                <a:spcPct val="20000"/>
              </a:spcBef>
              <a:buClr>
                <a:srgbClr val="FF9933"/>
              </a:buClr>
              <a:buFont typeface="Wingdings" panose="05000000000000000000" pitchFamily="2" charset="2"/>
              <a:buChar char="v"/>
              <a:defRPr sz="3200" kern="1200">
                <a:solidFill>
                  <a:srgbClr val="002A5C"/>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FF9933"/>
              </a:buClr>
              <a:buFont typeface="Wingdings" panose="05000000000000000000" pitchFamily="2" charset="2"/>
              <a:buChar char="v"/>
              <a:defRPr sz="2800" kern="1200">
                <a:solidFill>
                  <a:srgbClr val="002A5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FF9933"/>
              </a:buClr>
              <a:buFont typeface="Wingdings" panose="05000000000000000000" pitchFamily="2" charset="2"/>
              <a:buChar char="v"/>
              <a:defRPr sz="2400" kern="1200">
                <a:solidFill>
                  <a:srgbClr val="002A5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FF9933"/>
              </a:buClr>
              <a:buFont typeface="Wingdings" panose="05000000000000000000" pitchFamily="2" charset="2"/>
              <a:buChar char="v"/>
              <a:defRPr sz="2000" kern="1200">
                <a:solidFill>
                  <a:srgbClr val="002A5C"/>
                </a:solidFill>
                <a:latin typeface="Arial" panose="020B0604020202020204" pitchFamily="34" charset="0"/>
                <a:ea typeface="+mn-ea"/>
                <a:cs typeface="Arial" panose="020B0604020202020204" pitchFamily="34" charset="0"/>
              </a:defRPr>
            </a:lvl4pPr>
            <a:lvl5pPr marL="0" indent="0" algn="r" defTabSz="914400" rtl="0" eaLnBrk="1" latinLnBrk="0" hangingPunct="1">
              <a:spcBef>
                <a:spcPct val="20000"/>
              </a:spcBef>
              <a:buFont typeface="Arial" panose="020B0604020202020204" pitchFamily="34" charset="0"/>
              <a:buNone/>
              <a:defRPr sz="2000" kern="1200" baseline="0">
                <a:solidFill>
                  <a:srgbClr val="002A5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4EA5D9"/>
              </a:buClr>
            </a:pPr>
            <a:r>
              <a:rPr lang="en-GB" sz="1700" dirty="0" smtClean="0"/>
              <a:t>Peter </a:t>
            </a:r>
            <a:r>
              <a:rPr lang="en-GB" sz="1700" dirty="0"/>
              <a:t>Breuhaus</a:t>
            </a:r>
            <a:r>
              <a:rPr lang="en-GB" sz="1700" dirty="0" smtClean="0"/>
              <a:t>, </a:t>
            </a:r>
            <a:r>
              <a:rPr lang="en-GB" sz="1700" dirty="0"/>
              <a:t>IRIS</a:t>
            </a:r>
          </a:p>
          <a:p>
            <a:pPr>
              <a:buClr>
                <a:srgbClr val="4EA5D9"/>
              </a:buClr>
            </a:pPr>
            <a:r>
              <a:rPr lang="en-GB" sz="1700" dirty="0"/>
              <a:t>Federico Cernuschi, RSE</a:t>
            </a:r>
          </a:p>
          <a:p>
            <a:pPr>
              <a:buClr>
                <a:srgbClr val="4EA5D9"/>
              </a:buClr>
            </a:pPr>
            <a:r>
              <a:rPr lang="en-GB" sz="1700" dirty="0"/>
              <a:t>Magnus Genrup, Lund University</a:t>
            </a:r>
          </a:p>
          <a:p>
            <a:pPr>
              <a:buClr>
                <a:srgbClr val="4EA5D9"/>
              </a:buClr>
            </a:pPr>
            <a:r>
              <a:rPr lang="en-GB" sz="1700" dirty="0"/>
              <a:t>Jean-Pierre </a:t>
            </a:r>
            <a:r>
              <a:rPr lang="en-GB" sz="1700" dirty="0" err="1"/>
              <a:t>Keustermans</a:t>
            </a:r>
            <a:r>
              <a:rPr lang="en-GB" sz="1700" dirty="0"/>
              <a:t>, </a:t>
            </a:r>
            <a:r>
              <a:rPr lang="en-GB" sz="1700" dirty="0" err="1" smtClean="0"/>
              <a:t>Engie</a:t>
            </a:r>
            <a:r>
              <a:rPr lang="en-GB" sz="1700" dirty="0" smtClean="0"/>
              <a:t> </a:t>
            </a:r>
            <a:r>
              <a:rPr lang="en-GB" sz="1700" dirty="0" err="1"/>
              <a:t>Laborelec</a:t>
            </a:r>
            <a:endParaRPr lang="en-GB" sz="1700" dirty="0"/>
          </a:p>
          <a:p>
            <a:pPr>
              <a:buClr>
                <a:srgbClr val="4EA5D9"/>
              </a:buClr>
            </a:pPr>
            <a:r>
              <a:rPr lang="en-GB" sz="1700" dirty="0"/>
              <a:t>Jacques </a:t>
            </a:r>
            <a:r>
              <a:rPr lang="en-GB" sz="1700" dirty="0" err="1"/>
              <a:t>Maunand</a:t>
            </a:r>
            <a:r>
              <a:rPr lang="en-GB" sz="1700" dirty="0"/>
              <a:t>, ETN Emeritus Club Member</a:t>
            </a:r>
          </a:p>
          <a:p>
            <a:pPr>
              <a:buClr>
                <a:srgbClr val="4EA5D9"/>
              </a:buClr>
            </a:pPr>
            <a:r>
              <a:rPr lang="en-GB" sz="1700" dirty="0"/>
              <a:t>Ward De Paepe, University of Mons</a:t>
            </a:r>
          </a:p>
          <a:p>
            <a:pPr>
              <a:buClr>
                <a:srgbClr val="4EA5D9"/>
              </a:buClr>
            </a:pPr>
            <a:r>
              <a:rPr lang="en-GB" sz="1700" dirty="0"/>
              <a:t>Hatem Rashad, ADGAS</a:t>
            </a:r>
          </a:p>
          <a:p>
            <a:pPr>
              <a:buClr>
                <a:srgbClr val="4EA5D9"/>
              </a:buClr>
            </a:pPr>
            <a:endParaRPr lang="en-GB" sz="1700" dirty="0" smtClean="0"/>
          </a:p>
        </p:txBody>
      </p:sp>
      <p:sp>
        <p:nvSpPr>
          <p:cNvPr id="8" name="Title 2"/>
          <p:cNvSpPr txBox="1">
            <a:spLocks/>
          </p:cNvSpPr>
          <p:nvPr/>
        </p:nvSpPr>
        <p:spPr>
          <a:xfrm>
            <a:off x="990600" y="1669279"/>
            <a:ext cx="990600" cy="533400"/>
          </a:xfrm>
          <a:prstGeom prst="rect">
            <a:avLst/>
          </a:prstGeom>
        </p:spPr>
        <p:txBody>
          <a:bodyPr vert="horz" lIns="91440" tIns="45720" rIns="91440" bIns="45720" rtlCol="0" anchor="ctr">
            <a:normAutofit/>
          </a:bodyPr>
          <a:lstStyle>
            <a:lvl1pPr marL="168275" indent="0" algn="ctr" defTabSz="914400" rtl="0" eaLnBrk="1" latinLnBrk="0" hangingPunct="1">
              <a:spcBef>
                <a:spcPct val="0"/>
              </a:spcBef>
              <a:buNone/>
              <a:defRPr sz="4000" b="1" kern="1200">
                <a:solidFill>
                  <a:srgbClr val="002A5C"/>
                </a:solidFill>
                <a:latin typeface="Arial" panose="020B0604020202020204" pitchFamily="34" charset="0"/>
                <a:ea typeface="+mj-ea"/>
                <a:cs typeface="Arial" panose="020B0604020202020204" pitchFamily="34" charset="0"/>
              </a:defRPr>
            </a:lvl1pPr>
          </a:lstStyle>
          <a:p>
            <a:r>
              <a:rPr lang="en-GB" sz="1800" dirty="0" smtClean="0"/>
              <a:t>CAB</a:t>
            </a:r>
            <a:endParaRPr lang="en-GB" sz="1800" dirty="0"/>
          </a:p>
        </p:txBody>
      </p:sp>
      <p:sp>
        <p:nvSpPr>
          <p:cNvPr id="9" name="Title 2"/>
          <p:cNvSpPr txBox="1">
            <a:spLocks/>
          </p:cNvSpPr>
          <p:nvPr/>
        </p:nvSpPr>
        <p:spPr>
          <a:xfrm>
            <a:off x="4343400" y="1693492"/>
            <a:ext cx="1902507" cy="609600"/>
          </a:xfrm>
          <a:prstGeom prst="rect">
            <a:avLst/>
          </a:prstGeom>
        </p:spPr>
        <p:txBody>
          <a:bodyPr vert="horz" lIns="91440" tIns="45720" rIns="91440" bIns="45720" rtlCol="0" anchor="ctr">
            <a:normAutofit/>
          </a:bodyPr>
          <a:lstStyle>
            <a:lvl1pPr marL="168275" indent="0" algn="ctr" defTabSz="914400" rtl="0" eaLnBrk="1" latinLnBrk="0" hangingPunct="1">
              <a:spcBef>
                <a:spcPct val="0"/>
              </a:spcBef>
              <a:buNone/>
              <a:defRPr sz="4000" b="1" kern="1200">
                <a:solidFill>
                  <a:srgbClr val="002A5C"/>
                </a:solidFill>
                <a:latin typeface="Arial" panose="020B0604020202020204" pitchFamily="34" charset="0"/>
                <a:ea typeface="+mj-ea"/>
                <a:cs typeface="Arial" panose="020B0604020202020204" pitchFamily="34" charset="0"/>
              </a:defRPr>
            </a:lvl1pPr>
          </a:lstStyle>
          <a:p>
            <a:r>
              <a:rPr lang="en-GB" sz="1800" dirty="0" smtClean="0"/>
              <a:t>Reviewers</a:t>
            </a:r>
            <a:endParaRPr lang="en-GB" sz="1800" dirty="0"/>
          </a:p>
        </p:txBody>
      </p:sp>
      <p:pic>
        <p:nvPicPr>
          <p:cNvPr id="10" name="Picture 2" descr="\\ETN-NAS-SERVER\all ETN docs\ETN\10 IGTC\Logo\2018.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220893" y="4804228"/>
            <a:ext cx="1893909" cy="1578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258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838200" y="304800"/>
            <a:ext cx="6934200" cy="1143000"/>
          </a:xfrm>
        </p:spPr>
        <p:txBody>
          <a:bodyPr rtlCol="0">
            <a:normAutofit fontScale="90000"/>
          </a:bodyPr>
          <a:lstStyle/>
          <a:p>
            <a:pPr>
              <a:defRPr/>
            </a:pPr>
            <a:r>
              <a:rPr lang="nl-NL" sz="3100" dirty="0" smtClean="0">
                <a:solidFill>
                  <a:srgbClr val="002060"/>
                </a:solidFill>
                <a:latin typeface="Arial Bold"/>
                <a:cs typeface="Arial Bold"/>
              </a:rPr>
              <a:t/>
            </a:r>
            <a:br>
              <a:rPr lang="nl-NL" sz="3100" dirty="0" smtClean="0">
                <a:solidFill>
                  <a:srgbClr val="002060"/>
                </a:solidFill>
                <a:latin typeface="Arial Bold"/>
                <a:cs typeface="Arial Bold"/>
              </a:rPr>
            </a:br>
            <a:r>
              <a:rPr lang="nl-NL" sz="3100" dirty="0" smtClean="0">
                <a:solidFill>
                  <a:srgbClr val="002060"/>
                </a:solidFill>
                <a:latin typeface="Arial Bold"/>
                <a:cs typeface="Arial Bold"/>
              </a:rPr>
              <a:t>ETN Global 2018</a:t>
            </a:r>
            <a:r>
              <a:rPr lang="en-GB" sz="3100" dirty="0" smtClean="0">
                <a:solidFill>
                  <a:srgbClr val="002060"/>
                </a:solidFill>
                <a:latin typeface="Arial Bold"/>
                <a:cs typeface="Arial Bold"/>
              </a:rPr>
              <a:t/>
            </a:r>
            <a:br>
              <a:rPr lang="en-GB" sz="3100" dirty="0" smtClean="0">
                <a:solidFill>
                  <a:srgbClr val="002060"/>
                </a:solidFill>
                <a:latin typeface="Arial Bold"/>
                <a:cs typeface="Arial Bold"/>
              </a:rPr>
            </a:br>
            <a:endParaRPr lang="nl-NL" sz="2700" dirty="0">
              <a:solidFill>
                <a:srgbClr val="002060"/>
              </a:solidFill>
              <a:latin typeface="Arial Bold"/>
              <a:cs typeface="Arial Bold"/>
            </a:endParaRPr>
          </a:p>
        </p:txBody>
      </p:sp>
      <p:sp>
        <p:nvSpPr>
          <p:cNvPr id="7" name="Text Box 8"/>
          <p:cNvSpPr txBox="1">
            <a:spLocks noChangeArrowheads="1"/>
          </p:cNvSpPr>
          <p:nvPr/>
        </p:nvSpPr>
        <p:spPr bwMode="auto">
          <a:xfrm>
            <a:off x="696012" y="1905000"/>
            <a:ext cx="8197593" cy="4924425"/>
          </a:xfrm>
          <a:prstGeom prst="rect">
            <a:avLst/>
          </a:prstGeom>
          <a:noFill/>
          <a:ln w="9525">
            <a:noFill/>
            <a:miter lim="800000"/>
            <a:headEnd/>
            <a:tailEnd/>
          </a:ln>
        </p:spPr>
        <p:txBody>
          <a:bodyPr wrap="square">
            <a:spAutoFit/>
          </a:bodyPr>
          <a:lstStyle/>
          <a:p>
            <a:pPr lvl="1" eaLnBrk="0" hangingPunct="0">
              <a:buClr>
                <a:srgbClr val="F68C53">
                  <a:lumMod val="75000"/>
                </a:srgbClr>
              </a:buClr>
              <a:defRPr/>
            </a:pPr>
            <a:r>
              <a:rPr lang="en-US" sz="2200" b="1" dirty="0">
                <a:solidFill>
                  <a:srgbClr val="002A5C"/>
                </a:solidFill>
                <a:latin typeface="Arial" panose="020B0604020202020204" pitchFamily="34" charset="0"/>
                <a:cs typeface="Arial" panose="020B0604020202020204" pitchFamily="34" charset="0"/>
              </a:rPr>
              <a:t>Coverage: </a:t>
            </a:r>
            <a:r>
              <a:rPr lang="en-GB" sz="2200" b="1" dirty="0">
                <a:solidFill>
                  <a:srgbClr val="002A5C"/>
                </a:solidFill>
                <a:latin typeface="Arial" panose="020B0604020202020204" pitchFamily="34" charset="0"/>
                <a:cs typeface="Arial" panose="020B0604020202020204" pitchFamily="34" charset="0"/>
              </a:rPr>
              <a:t>Gas Turbine and Turbomachinery Technology</a:t>
            </a:r>
            <a:endParaRPr lang="en-US" sz="2200" b="1" dirty="0">
              <a:solidFill>
                <a:srgbClr val="002A5C"/>
              </a:solidFill>
              <a:latin typeface="Arial" panose="020B0604020202020204" pitchFamily="34" charset="0"/>
              <a:cs typeface="Arial" panose="020B0604020202020204" pitchFamily="34" charset="0"/>
            </a:endParaRPr>
          </a:p>
          <a:p>
            <a:pPr lvl="1" eaLnBrk="0" hangingPunct="0">
              <a:buClr>
                <a:srgbClr val="F68C53">
                  <a:lumMod val="75000"/>
                </a:srgbClr>
              </a:buClr>
              <a:defRPr/>
            </a:pPr>
            <a:endParaRPr lang="en-US" sz="1600" b="1" dirty="0">
              <a:solidFill>
                <a:srgbClr val="002A5C"/>
              </a:solidFill>
            </a:endParaRPr>
          </a:p>
          <a:p>
            <a:pPr lvl="1" eaLnBrk="0" hangingPunct="0">
              <a:buClr>
                <a:srgbClr val="F68C53">
                  <a:lumMod val="75000"/>
                </a:srgbClr>
              </a:buClr>
              <a:defRPr/>
            </a:pPr>
            <a:r>
              <a:rPr lang="en-US" sz="2200" b="1" dirty="0" smtClean="0">
                <a:solidFill>
                  <a:srgbClr val="002A5C"/>
                </a:solidFill>
                <a:latin typeface="Arial" panose="020B0604020202020204" pitchFamily="34" charset="0"/>
                <a:cs typeface="Arial" panose="020B0604020202020204" pitchFamily="34" charset="0"/>
              </a:rPr>
              <a:t>110 </a:t>
            </a:r>
            <a:r>
              <a:rPr lang="en-US" sz="2200" b="1" dirty="0">
                <a:solidFill>
                  <a:srgbClr val="002A5C"/>
                </a:solidFill>
                <a:latin typeface="Arial" panose="020B0604020202020204" pitchFamily="34" charset="0"/>
                <a:cs typeface="Arial" panose="020B0604020202020204" pitchFamily="34" charset="0"/>
              </a:rPr>
              <a:t>member </a:t>
            </a:r>
            <a:r>
              <a:rPr lang="en-US" sz="2200" b="1" dirty="0" err="1">
                <a:solidFill>
                  <a:srgbClr val="002A5C"/>
                </a:solidFill>
                <a:latin typeface="Arial" panose="020B0604020202020204" pitchFamily="34" charset="0"/>
                <a:cs typeface="Arial" panose="020B0604020202020204" pitchFamily="34" charset="0"/>
              </a:rPr>
              <a:t>organisations</a:t>
            </a:r>
            <a:r>
              <a:rPr lang="en-US" sz="2200" b="1" dirty="0">
                <a:solidFill>
                  <a:srgbClr val="002A5C"/>
                </a:solidFill>
                <a:latin typeface="Arial" panose="020B0604020202020204" pitchFamily="34" charset="0"/>
                <a:cs typeface="Arial" panose="020B0604020202020204" pitchFamily="34" charset="0"/>
              </a:rPr>
              <a:t> </a:t>
            </a:r>
          </a:p>
          <a:p>
            <a:pPr lvl="1" eaLnBrk="0" hangingPunct="0">
              <a:buClr>
                <a:srgbClr val="F68C53">
                  <a:lumMod val="75000"/>
                </a:srgbClr>
              </a:buClr>
              <a:defRPr/>
            </a:pPr>
            <a:endParaRPr lang="en-US" sz="1400" b="1" dirty="0">
              <a:solidFill>
                <a:srgbClr val="002A5C"/>
              </a:solidFill>
              <a:latin typeface="Arial" panose="020B0604020202020204" pitchFamily="34" charset="0"/>
              <a:cs typeface="Arial" panose="020B0604020202020204" pitchFamily="34" charset="0"/>
            </a:endParaRPr>
          </a:p>
          <a:p>
            <a:pPr lvl="1" eaLnBrk="0" hangingPunct="0">
              <a:buClr>
                <a:srgbClr val="F68C53">
                  <a:lumMod val="75000"/>
                </a:srgbClr>
              </a:buClr>
              <a:defRPr/>
            </a:pPr>
            <a:r>
              <a:rPr lang="en-US" sz="2200" b="1" dirty="0" smtClean="0">
                <a:solidFill>
                  <a:srgbClr val="002A5C"/>
                </a:solidFill>
                <a:latin typeface="Arial" panose="020B0604020202020204" pitchFamily="34" charset="0"/>
                <a:cs typeface="Arial" panose="020B0604020202020204" pitchFamily="34" charset="0"/>
              </a:rPr>
              <a:t>23 </a:t>
            </a:r>
            <a:r>
              <a:rPr lang="en-US" sz="2200" b="1" dirty="0">
                <a:solidFill>
                  <a:srgbClr val="002A5C"/>
                </a:solidFill>
                <a:latin typeface="Arial" panose="020B0604020202020204" pitchFamily="34" charset="0"/>
                <a:cs typeface="Arial" panose="020B0604020202020204" pitchFamily="34" charset="0"/>
              </a:rPr>
              <a:t>countries: Europe, Middle East</a:t>
            </a:r>
          </a:p>
          <a:p>
            <a:pPr lvl="1" eaLnBrk="0" hangingPunct="0">
              <a:buClr>
                <a:srgbClr val="F68C53">
                  <a:lumMod val="75000"/>
                </a:srgbClr>
              </a:buClr>
              <a:defRPr/>
            </a:pPr>
            <a:r>
              <a:rPr lang="en-US" sz="2200" b="1" dirty="0">
                <a:solidFill>
                  <a:srgbClr val="002A5C"/>
                </a:solidFill>
                <a:latin typeface="Arial" panose="020B0604020202020204" pitchFamily="34" charset="0"/>
                <a:cs typeface="Arial" panose="020B0604020202020204" pitchFamily="34" charset="0"/>
              </a:rPr>
              <a:t>Asia, North America </a:t>
            </a:r>
          </a:p>
          <a:p>
            <a:pPr lvl="1" eaLnBrk="0" hangingPunct="0">
              <a:buClr>
                <a:srgbClr val="F68C53">
                  <a:lumMod val="75000"/>
                </a:srgbClr>
              </a:buClr>
              <a:defRPr/>
            </a:pPr>
            <a:endParaRPr lang="en-US" sz="1400" b="1" dirty="0">
              <a:solidFill>
                <a:srgbClr val="002A5C"/>
              </a:solidFill>
              <a:latin typeface="Arial" panose="020B0604020202020204" pitchFamily="34" charset="0"/>
              <a:cs typeface="Arial" panose="020B0604020202020204" pitchFamily="34" charset="0"/>
            </a:endParaRPr>
          </a:p>
          <a:p>
            <a:pPr lvl="1" eaLnBrk="0" hangingPunct="0">
              <a:buClr>
                <a:srgbClr val="F68C53">
                  <a:lumMod val="75000"/>
                </a:srgbClr>
              </a:buClr>
              <a:defRPr/>
            </a:pPr>
            <a:r>
              <a:rPr lang="en-GB" sz="2200" b="1" dirty="0">
                <a:solidFill>
                  <a:srgbClr val="002A5C"/>
                </a:solidFill>
                <a:latin typeface="Arial" panose="020B0604020202020204" pitchFamily="34" charset="0"/>
                <a:cs typeface="Arial" panose="020B0604020202020204" pitchFamily="34" charset="0"/>
              </a:rPr>
              <a:t>+700 persons from our member companies are following/involved in ETN activities</a:t>
            </a:r>
            <a:endParaRPr lang="en-US" sz="2200" b="1" dirty="0">
              <a:solidFill>
                <a:srgbClr val="002A5C"/>
              </a:solidFill>
              <a:latin typeface="Arial" panose="020B0604020202020204" pitchFamily="34" charset="0"/>
              <a:cs typeface="Arial" panose="020B0604020202020204" pitchFamily="34" charset="0"/>
            </a:endParaRPr>
          </a:p>
          <a:p>
            <a:pPr lvl="1" eaLnBrk="0" hangingPunct="0">
              <a:buClr>
                <a:srgbClr val="F68C53">
                  <a:lumMod val="75000"/>
                </a:srgbClr>
              </a:buClr>
              <a:defRPr/>
            </a:pPr>
            <a:endParaRPr lang="en-US" sz="1400" u="sng" dirty="0">
              <a:solidFill>
                <a:srgbClr val="002A5C"/>
              </a:solidFill>
              <a:latin typeface="Arial" panose="020B0604020202020204" pitchFamily="34" charset="0"/>
              <a:cs typeface="Arial" panose="020B0604020202020204" pitchFamily="34" charset="0"/>
            </a:endParaRPr>
          </a:p>
          <a:p>
            <a:pPr lvl="1" eaLnBrk="0" hangingPunct="0">
              <a:buClr>
                <a:srgbClr val="F68C53">
                  <a:lumMod val="75000"/>
                </a:srgbClr>
              </a:buClr>
              <a:defRPr/>
            </a:pPr>
            <a:r>
              <a:rPr lang="en-US" sz="2000" u="sng" dirty="0">
                <a:solidFill>
                  <a:srgbClr val="002A5C"/>
                </a:solidFill>
                <a:latin typeface="Arial" panose="020B0604020202020204" pitchFamily="34" charset="0"/>
                <a:cs typeface="Arial" panose="020B0604020202020204" pitchFamily="34" charset="0"/>
              </a:rPr>
              <a:t>International Cooperation</a:t>
            </a:r>
            <a:r>
              <a:rPr lang="en-US" sz="2000" dirty="0">
                <a:solidFill>
                  <a:srgbClr val="002A5C"/>
                </a:solidFill>
                <a:latin typeface="Arial" panose="020B0604020202020204" pitchFamily="34" charset="0"/>
                <a:cs typeface="Arial" panose="020B0604020202020204" pitchFamily="34" charset="0"/>
              </a:rPr>
              <a:t> with associations from Japan (GTSJ); </a:t>
            </a:r>
          </a:p>
          <a:p>
            <a:pPr lvl="1" eaLnBrk="0" hangingPunct="0">
              <a:buClr>
                <a:srgbClr val="F68C53">
                  <a:lumMod val="75000"/>
                </a:srgbClr>
              </a:buClr>
              <a:defRPr/>
            </a:pPr>
            <a:r>
              <a:rPr lang="en-US" sz="2000" dirty="0">
                <a:solidFill>
                  <a:srgbClr val="002A5C"/>
                </a:solidFill>
                <a:latin typeface="Arial" panose="020B0604020202020204" pitchFamily="34" charset="0"/>
                <a:cs typeface="Arial" panose="020B0604020202020204" pitchFamily="34" charset="0"/>
              </a:rPr>
              <a:t>USA </a:t>
            </a:r>
            <a:r>
              <a:rPr lang="en-US" sz="2000" dirty="0" smtClean="0">
                <a:solidFill>
                  <a:srgbClr val="002A5C"/>
                </a:solidFill>
                <a:latin typeface="Arial" panose="020B0604020202020204" pitchFamily="34" charset="0"/>
                <a:cs typeface="Arial" panose="020B0604020202020204" pitchFamily="34" charset="0"/>
              </a:rPr>
              <a:t>(DOE, GTA </a:t>
            </a:r>
            <a:r>
              <a:rPr lang="en-US" sz="2000" dirty="0">
                <a:solidFill>
                  <a:srgbClr val="002A5C"/>
                </a:solidFill>
                <a:latin typeface="Arial" panose="020B0604020202020204" pitchFamily="34" charset="0"/>
                <a:cs typeface="Arial" panose="020B0604020202020204" pitchFamily="34" charset="0"/>
              </a:rPr>
              <a:t>and ASME); Canada (IAGT), China (</a:t>
            </a:r>
            <a:r>
              <a:rPr lang="en-US" sz="2000" dirty="0" smtClean="0">
                <a:solidFill>
                  <a:srgbClr val="002A5C"/>
                </a:solidFill>
                <a:latin typeface="Arial" panose="020B0604020202020204" pitchFamily="34" charset="0"/>
                <a:cs typeface="Arial" panose="020B0604020202020204" pitchFamily="34" charset="0"/>
              </a:rPr>
              <a:t>NRC-GT, </a:t>
            </a:r>
            <a:r>
              <a:rPr lang="en-US" sz="2000" dirty="0" err="1" smtClean="0">
                <a:solidFill>
                  <a:srgbClr val="002A5C"/>
                </a:solidFill>
                <a:latin typeface="Arial" panose="020B0604020202020204" pitchFamily="34" charset="0"/>
                <a:cs typeface="Arial" panose="020B0604020202020204" pitchFamily="34" charset="0"/>
              </a:rPr>
              <a:t>Nexturbine</a:t>
            </a:r>
            <a:r>
              <a:rPr lang="en-US" sz="2000" dirty="0" smtClean="0">
                <a:solidFill>
                  <a:srgbClr val="002A5C"/>
                </a:solidFill>
                <a:latin typeface="Arial" panose="020B0604020202020204" pitchFamily="34" charset="0"/>
                <a:cs typeface="Arial" panose="020B0604020202020204" pitchFamily="34" charset="0"/>
              </a:rPr>
              <a:t>); UAE (</a:t>
            </a:r>
            <a:r>
              <a:rPr lang="en-GB" sz="2000" dirty="0" smtClean="0">
                <a:solidFill>
                  <a:srgbClr val="002A5C"/>
                </a:solidFill>
                <a:latin typeface="Arial" panose="020B0604020202020204" pitchFamily="34" charset="0"/>
                <a:cs typeface="Arial" panose="020B0604020202020204" pitchFamily="34" charset="0"/>
              </a:rPr>
              <a:t>ME </a:t>
            </a:r>
            <a:r>
              <a:rPr lang="en-GB" sz="2000" dirty="0">
                <a:solidFill>
                  <a:srgbClr val="002A5C"/>
                </a:solidFill>
                <a:latin typeface="Arial" panose="020B0604020202020204" pitchFamily="34" charset="0"/>
                <a:cs typeface="Arial" panose="020B0604020202020204" pitchFamily="34" charset="0"/>
              </a:rPr>
              <a:t>Rotating Machinery Technology &amp; </a:t>
            </a:r>
            <a:r>
              <a:rPr lang="en-GB" sz="2000" dirty="0" smtClean="0">
                <a:solidFill>
                  <a:srgbClr val="002A5C"/>
                </a:solidFill>
                <a:latin typeface="Arial" panose="020B0604020202020204" pitchFamily="34" charset="0"/>
                <a:cs typeface="Arial" panose="020B0604020202020204" pitchFamily="34" charset="0"/>
              </a:rPr>
              <a:t>Innovation conf.)</a:t>
            </a:r>
            <a:endParaRPr lang="en-GB" sz="2000" dirty="0">
              <a:solidFill>
                <a:srgbClr val="002A5C"/>
              </a:solidFill>
              <a:latin typeface="Arial" panose="020B0604020202020204" pitchFamily="34" charset="0"/>
              <a:cs typeface="Arial" panose="020B0604020202020204" pitchFamily="34" charset="0"/>
            </a:endParaRPr>
          </a:p>
          <a:p>
            <a:pPr lvl="1" eaLnBrk="0" hangingPunct="0">
              <a:buClr>
                <a:srgbClr val="F68C53">
                  <a:lumMod val="75000"/>
                </a:srgbClr>
              </a:buClr>
              <a:defRPr/>
            </a:pPr>
            <a:endParaRPr lang="en-US" sz="2000" dirty="0">
              <a:solidFill>
                <a:srgbClr val="002A5C"/>
              </a:solidFill>
              <a:latin typeface="Arial" panose="020B0604020202020204" pitchFamily="34" charset="0"/>
              <a:cs typeface="Arial" panose="020B0604020202020204" pitchFamily="34" charset="0"/>
            </a:endParaRPr>
          </a:p>
          <a:p>
            <a:pPr lvl="1" eaLnBrk="0" hangingPunct="0">
              <a:buClr>
                <a:srgbClr val="FF0000"/>
              </a:buClr>
              <a:defRPr/>
            </a:pPr>
            <a:endParaRPr lang="en-US" sz="2400" dirty="0">
              <a:solidFill>
                <a:srgbClr val="002A5C"/>
              </a:solidFill>
            </a:endParaRPr>
          </a:p>
        </p:txBody>
      </p:sp>
      <p:sp>
        <p:nvSpPr>
          <p:cNvPr id="3" name="Slide Number Placeholder 2"/>
          <p:cNvSpPr>
            <a:spLocks noGrp="1"/>
          </p:cNvSpPr>
          <p:nvPr>
            <p:ph type="sldNum" sz="quarter" idx="12"/>
          </p:nvPr>
        </p:nvSpPr>
        <p:spPr/>
        <p:txBody>
          <a:bodyPr/>
          <a:lstStyle/>
          <a:p>
            <a:fld id="{47C12D94-30F6-44A3-86BB-22F78514B9F0}" type="slidenum">
              <a:rPr lang="en-GB" smtClean="0">
                <a:solidFill>
                  <a:prstClr val="white"/>
                </a:solidFill>
              </a:rPr>
              <a:pPr/>
              <a:t>7</a:t>
            </a:fld>
            <a:endParaRPr lang="en-GB" dirty="0">
              <a:solidFill>
                <a:prstClr val="whit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1694" y="355607"/>
            <a:ext cx="1500187"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3336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8</a:t>
            </a:fld>
            <a:endParaRPr lang="en-GB" dirty="0">
              <a:solidFill>
                <a:prstClr val="white"/>
              </a:solidFill>
            </a:endParaRPr>
          </a:p>
        </p:txBody>
      </p:sp>
      <p:sp>
        <p:nvSpPr>
          <p:cNvPr id="3" name="Title 2"/>
          <p:cNvSpPr>
            <a:spLocks noGrp="1"/>
          </p:cNvSpPr>
          <p:nvPr>
            <p:ph type="title"/>
          </p:nvPr>
        </p:nvSpPr>
        <p:spPr/>
        <p:txBody>
          <a:bodyPr>
            <a:normAutofit/>
          </a:bodyPr>
          <a:lstStyle/>
          <a:p>
            <a:r>
              <a:rPr lang="en-GB" dirty="0" smtClean="0"/>
              <a:t>12 new members</a:t>
            </a:r>
            <a:br>
              <a:rPr lang="en-GB" dirty="0" smtClean="0"/>
            </a:br>
            <a:r>
              <a:rPr lang="en-GB" sz="2700" dirty="0" smtClean="0"/>
              <a:t>since last AGM</a:t>
            </a:r>
            <a:endParaRPr lang="en-GB" sz="2700" dirty="0"/>
          </a:p>
        </p:txBody>
      </p:sp>
      <p:sp>
        <p:nvSpPr>
          <p:cNvPr id="4" name="Rectangle 3"/>
          <p:cNvSpPr/>
          <p:nvPr/>
        </p:nvSpPr>
        <p:spPr>
          <a:xfrm>
            <a:off x="5140036" y="2105768"/>
            <a:ext cx="3775364" cy="3046988"/>
          </a:xfrm>
          <a:prstGeom prst="rect">
            <a:avLst/>
          </a:prstGeom>
        </p:spPr>
        <p:txBody>
          <a:bodyPr wrap="square">
            <a:spAutoFit/>
          </a:bodyPr>
          <a:lstStyle/>
          <a:p>
            <a:pPr algn="ctr"/>
            <a:r>
              <a:rPr lang="en-GB" sz="1500" b="1" dirty="0">
                <a:latin typeface="Arial" panose="020B0604020202020204" pitchFamily="34" charset="0"/>
                <a:cs typeface="Arial" panose="020B0604020202020204" pitchFamily="34" charset="0"/>
              </a:rPr>
              <a:t>ACTE (Belgium)</a:t>
            </a:r>
          </a:p>
          <a:p>
            <a:pPr algn="ctr"/>
            <a:r>
              <a:rPr lang="en-GB" sz="1500" b="1" dirty="0">
                <a:solidFill>
                  <a:srgbClr val="4EA5D9"/>
                </a:solidFill>
                <a:latin typeface="Arial" panose="020B0604020202020204" pitchFamily="34" charset="0"/>
                <a:cs typeface="Arial" panose="020B0604020202020204" pitchFamily="34" charset="0"/>
              </a:rPr>
              <a:t>Ahlstrom-</a:t>
            </a:r>
            <a:r>
              <a:rPr lang="en-GB" sz="1500" b="1" dirty="0" err="1">
                <a:solidFill>
                  <a:srgbClr val="4EA5D9"/>
                </a:solidFill>
                <a:latin typeface="Arial" panose="020B0604020202020204" pitchFamily="34" charset="0"/>
                <a:cs typeface="Arial" panose="020B0604020202020204" pitchFamily="34" charset="0"/>
              </a:rPr>
              <a:t>Munksjö</a:t>
            </a:r>
            <a:r>
              <a:rPr lang="en-GB" sz="1500" b="1" dirty="0">
                <a:solidFill>
                  <a:srgbClr val="4EA5D9"/>
                </a:solidFill>
                <a:latin typeface="Arial" panose="020B0604020202020204" pitchFamily="34" charset="0"/>
                <a:cs typeface="Arial" panose="020B0604020202020204" pitchFamily="34" charset="0"/>
              </a:rPr>
              <a:t> (Finland)</a:t>
            </a:r>
          </a:p>
          <a:p>
            <a:pPr algn="ctr"/>
            <a:r>
              <a:rPr lang="en-GB" sz="1500" b="1" dirty="0" err="1">
                <a:latin typeface="Arial" panose="020B0604020202020204" pitchFamily="34" charset="0"/>
                <a:cs typeface="Arial" panose="020B0604020202020204" pitchFamily="34" charset="0"/>
              </a:rPr>
              <a:t>AkerBP</a:t>
            </a:r>
            <a:r>
              <a:rPr lang="en-GB" sz="1500" b="1" dirty="0">
                <a:latin typeface="Arial" panose="020B0604020202020204" pitchFamily="34" charset="0"/>
                <a:cs typeface="Arial" panose="020B0604020202020204" pitchFamily="34" charset="0"/>
              </a:rPr>
              <a:t> (Norway)</a:t>
            </a:r>
          </a:p>
          <a:p>
            <a:pPr algn="ctr"/>
            <a:r>
              <a:rPr lang="en-GB" sz="1500" b="1" dirty="0">
                <a:solidFill>
                  <a:srgbClr val="4EA5D9"/>
                </a:solidFill>
                <a:latin typeface="Arial" panose="020B0604020202020204" pitchFamily="34" charset="0"/>
                <a:cs typeface="Arial" panose="020B0604020202020204" pitchFamily="34" charset="0"/>
              </a:rPr>
              <a:t>AST Turbo (Switzerland)</a:t>
            </a:r>
          </a:p>
          <a:p>
            <a:pPr algn="ctr"/>
            <a:r>
              <a:rPr lang="en-GB" sz="1500" b="1" dirty="0">
                <a:latin typeface="Arial" panose="020B0604020202020204" pitchFamily="34" charset="0"/>
                <a:cs typeface="Arial" panose="020B0604020202020204" pitchFamily="34" charset="0"/>
              </a:rPr>
              <a:t>Aurelia Turbines (Finland)</a:t>
            </a:r>
          </a:p>
          <a:p>
            <a:pPr algn="ctr"/>
            <a:r>
              <a:rPr lang="en-GB" sz="1500" b="1" dirty="0">
                <a:solidFill>
                  <a:srgbClr val="4EA5D9"/>
                </a:solidFill>
                <a:latin typeface="Arial" panose="020B0604020202020204" pitchFamily="34" charset="0"/>
                <a:cs typeface="Arial" panose="020B0604020202020204" pitchFamily="34" charset="0"/>
              </a:rPr>
              <a:t>BP (United Kingdom)</a:t>
            </a:r>
          </a:p>
          <a:p>
            <a:pPr algn="ctr"/>
            <a:r>
              <a:rPr lang="en-GB" sz="1500" b="1" dirty="0">
                <a:latin typeface="Arial" panose="020B0604020202020204" pitchFamily="34" charset="0"/>
                <a:cs typeface="Arial" panose="020B0604020202020204" pitchFamily="34" charset="0"/>
              </a:rPr>
              <a:t>Capstone Turbine (USA)</a:t>
            </a:r>
          </a:p>
          <a:p>
            <a:pPr algn="ctr"/>
            <a:r>
              <a:rPr lang="en-GB" sz="1500" b="1" dirty="0">
                <a:solidFill>
                  <a:srgbClr val="4EA5D9"/>
                </a:solidFill>
                <a:latin typeface="Arial" panose="020B0604020202020204" pitchFamily="34" charset="0"/>
                <a:cs typeface="Arial" panose="020B0604020202020204" pitchFamily="34" charset="0"/>
              </a:rPr>
              <a:t>CERTH (Greece)</a:t>
            </a:r>
          </a:p>
          <a:p>
            <a:pPr algn="ctr"/>
            <a:r>
              <a:rPr lang="en-GB" sz="1500" b="1" dirty="0">
                <a:latin typeface="Arial" panose="020B0604020202020204" pitchFamily="34" charset="0"/>
                <a:cs typeface="Arial" panose="020B0604020202020204" pitchFamily="34" charset="0"/>
              </a:rPr>
              <a:t>FAIST (Germany)</a:t>
            </a:r>
          </a:p>
          <a:p>
            <a:pPr algn="ctr"/>
            <a:r>
              <a:rPr lang="en-GB" sz="1500" b="1" dirty="0" err="1">
                <a:solidFill>
                  <a:srgbClr val="4EA5D9"/>
                </a:solidFill>
                <a:latin typeface="Arial" panose="020B0604020202020204" pitchFamily="34" charset="0"/>
                <a:cs typeface="Arial" panose="020B0604020202020204" pitchFamily="34" charset="0"/>
              </a:rPr>
              <a:t>HiETA</a:t>
            </a:r>
            <a:r>
              <a:rPr lang="en-GB" sz="1500" b="1" dirty="0">
                <a:solidFill>
                  <a:srgbClr val="4EA5D9"/>
                </a:solidFill>
                <a:latin typeface="Arial" panose="020B0604020202020204" pitchFamily="34" charset="0"/>
                <a:cs typeface="Arial" panose="020B0604020202020204" pitchFamily="34" charset="0"/>
              </a:rPr>
              <a:t> Technologies (United Kingdom)</a:t>
            </a:r>
          </a:p>
          <a:p>
            <a:pPr algn="ctr"/>
            <a:r>
              <a:rPr lang="en-GB" sz="1500" b="1" dirty="0" err="1">
                <a:latin typeface="Arial" panose="020B0604020202020204" pitchFamily="34" charset="0"/>
                <a:cs typeface="Arial" panose="020B0604020202020204" pitchFamily="34" charset="0"/>
              </a:rPr>
              <a:t>Mälardalen</a:t>
            </a:r>
            <a:r>
              <a:rPr lang="en-GB" sz="1500" b="1" dirty="0">
                <a:latin typeface="Arial" panose="020B0604020202020204" pitchFamily="34" charset="0"/>
                <a:cs typeface="Arial" panose="020B0604020202020204" pitchFamily="34" charset="0"/>
              </a:rPr>
              <a:t> University (Sweden)</a:t>
            </a:r>
          </a:p>
          <a:p>
            <a:pPr algn="ctr"/>
            <a:r>
              <a:rPr lang="en-GB" sz="1500" b="1" dirty="0">
                <a:solidFill>
                  <a:srgbClr val="4EA5D9"/>
                </a:solidFill>
                <a:latin typeface="Arial" panose="020B0604020202020204" pitchFamily="34" charset="0"/>
                <a:cs typeface="Arial" panose="020B0604020202020204" pitchFamily="34" charset="0"/>
              </a:rPr>
              <a:t>TNB (Malaysia)</a:t>
            </a:r>
          </a:p>
          <a:p>
            <a:pPr algn="ctr"/>
            <a:endParaRPr lang="en-GB" sz="1200" b="1" dirty="0">
              <a:latin typeface="+mj-lt"/>
            </a:endParaRPr>
          </a:p>
        </p:txBody>
      </p:sp>
      <p:sp>
        <p:nvSpPr>
          <p:cNvPr id="8" name="TextBox 7"/>
          <p:cNvSpPr txBox="1"/>
          <p:nvPr/>
        </p:nvSpPr>
        <p:spPr>
          <a:xfrm>
            <a:off x="785003" y="4183260"/>
            <a:ext cx="2528455" cy="1600438"/>
          </a:xfrm>
          <a:prstGeom prst="rect">
            <a:avLst/>
          </a:prstGeom>
          <a:noFill/>
        </p:spPr>
        <p:txBody>
          <a:bodyPr wrap="square" rtlCol="0">
            <a:spAutoFit/>
          </a:bodyPr>
          <a:lstStyle/>
          <a:p>
            <a:r>
              <a:rPr lang="en-GB" dirty="0" smtClean="0">
                <a:latin typeface="Arial Black" panose="020B0A04020102020204" pitchFamily="34" charset="0"/>
              </a:rPr>
              <a:t>Members in </a:t>
            </a:r>
            <a:r>
              <a:rPr lang="en-GB" dirty="0" smtClean="0">
                <a:solidFill>
                  <a:srgbClr val="4EA5D9"/>
                </a:solidFill>
                <a:latin typeface="Arial Black" panose="020B0A04020102020204" pitchFamily="34" charset="0"/>
              </a:rPr>
              <a:t>2018</a:t>
            </a:r>
          </a:p>
          <a:p>
            <a:r>
              <a:rPr lang="en-GB" sz="8000" dirty="0" smtClean="0">
                <a:solidFill>
                  <a:schemeClr val="accent2"/>
                </a:solidFill>
                <a:latin typeface="Arial Black" panose="020B0A04020102020204" pitchFamily="34" charset="0"/>
              </a:rPr>
              <a:t>110</a:t>
            </a:r>
          </a:p>
        </p:txBody>
      </p:sp>
      <p:pic>
        <p:nvPicPr>
          <p:cNvPr id="9" name="Picture 1" descr="C:\Users\Dominique\AppData\Local\Microsoft\Windows\INetCache\IE\UP647K9G\Fotolia_1966676_Subscriptio-160x1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0037" y="2659260"/>
            <a:ext cx="1524000" cy="1524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7390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C12D94-30F6-44A3-86BB-22F78514B9F0}" type="slidenum">
              <a:rPr lang="en-GB" smtClean="0">
                <a:solidFill>
                  <a:prstClr val="white"/>
                </a:solidFill>
              </a:rPr>
              <a:pPr/>
              <a:t>9</a:t>
            </a:fld>
            <a:endParaRPr lang="en-GB" dirty="0">
              <a:solidFill>
                <a:prstClr val="white"/>
              </a:solidFill>
            </a:endParaRPr>
          </a:p>
        </p:txBody>
      </p:sp>
      <p:sp>
        <p:nvSpPr>
          <p:cNvPr id="3" name="Title 2"/>
          <p:cNvSpPr>
            <a:spLocks noGrp="1"/>
          </p:cNvSpPr>
          <p:nvPr>
            <p:ph type="title"/>
          </p:nvPr>
        </p:nvSpPr>
        <p:spPr/>
        <p:txBody>
          <a:bodyPr>
            <a:normAutofit fontScale="90000"/>
          </a:bodyPr>
          <a:lstStyle/>
          <a:p>
            <a:r>
              <a:rPr lang="en-GB" dirty="0" smtClean="0"/>
              <a:t>Key focus from the power generation user community</a:t>
            </a:r>
            <a:endParaRPr lang="en-GB" dirty="0"/>
          </a:p>
        </p:txBody>
      </p:sp>
      <p:sp>
        <p:nvSpPr>
          <p:cNvPr id="4" name="TextBox 3"/>
          <p:cNvSpPr txBox="1"/>
          <p:nvPr/>
        </p:nvSpPr>
        <p:spPr>
          <a:xfrm>
            <a:off x="914400" y="2081753"/>
            <a:ext cx="3352800" cy="1143000"/>
          </a:xfrm>
          <a:prstGeom prst="rect">
            <a:avLst/>
          </a:prstGeom>
        </p:spPr>
        <p:txBody>
          <a:bodyPr vert="horz" wrap="square" lIns="91440" tIns="45720" rIns="91440" bIns="45720" rtlCol="0" anchor="ctr">
            <a:normAutofit/>
          </a:bodyPr>
          <a:lstStyle/>
          <a:p>
            <a:pPr algn="l"/>
            <a:r>
              <a:rPr lang="en-GB" sz="3200" dirty="0" smtClean="0">
                <a:latin typeface="Arial" panose="020B0604020202020204" pitchFamily="34" charset="0"/>
                <a:cs typeface="Arial" panose="020B0604020202020204" pitchFamily="34" charset="0"/>
              </a:rPr>
              <a:t>Decarbonisation</a:t>
            </a:r>
          </a:p>
        </p:txBody>
      </p:sp>
      <p:sp>
        <p:nvSpPr>
          <p:cNvPr id="5" name="TextBox 4"/>
          <p:cNvSpPr txBox="1"/>
          <p:nvPr/>
        </p:nvSpPr>
        <p:spPr>
          <a:xfrm>
            <a:off x="1842155" y="3515412"/>
            <a:ext cx="3352800" cy="1143000"/>
          </a:xfrm>
          <a:prstGeom prst="rect">
            <a:avLst/>
          </a:prstGeom>
        </p:spPr>
        <p:txBody>
          <a:bodyPr vert="horz" wrap="square" lIns="91440" tIns="45720" rIns="91440" bIns="45720" rtlCol="0" anchor="ctr">
            <a:normAutofit/>
          </a:bodyPr>
          <a:lstStyle/>
          <a:p>
            <a:pPr algn="l"/>
            <a:r>
              <a:rPr lang="en-GB" sz="3200" dirty="0" smtClean="0">
                <a:latin typeface="Arial" panose="020B0604020202020204" pitchFamily="34" charset="0"/>
                <a:cs typeface="Arial" panose="020B0604020202020204" pitchFamily="34" charset="0"/>
              </a:rPr>
              <a:t>Digitalisation</a:t>
            </a:r>
          </a:p>
        </p:txBody>
      </p:sp>
      <p:sp>
        <p:nvSpPr>
          <p:cNvPr id="6" name="TextBox 5"/>
          <p:cNvSpPr txBox="1"/>
          <p:nvPr/>
        </p:nvSpPr>
        <p:spPr>
          <a:xfrm>
            <a:off x="3505200" y="4800600"/>
            <a:ext cx="3352800" cy="1143000"/>
          </a:xfrm>
          <a:prstGeom prst="rect">
            <a:avLst/>
          </a:prstGeom>
        </p:spPr>
        <p:txBody>
          <a:bodyPr vert="horz" wrap="square" lIns="91440" tIns="45720" rIns="91440" bIns="45720" rtlCol="0" anchor="ctr">
            <a:normAutofit/>
          </a:bodyPr>
          <a:lstStyle/>
          <a:p>
            <a:pPr algn="l"/>
            <a:r>
              <a:rPr lang="en-GB" sz="3200" dirty="0" smtClean="0">
                <a:latin typeface="Arial" panose="020B0604020202020204" pitchFamily="34" charset="0"/>
                <a:cs typeface="Arial" panose="020B0604020202020204" pitchFamily="34" charset="0"/>
              </a:rPr>
              <a:t>Decentralisation</a:t>
            </a:r>
          </a:p>
        </p:txBody>
      </p:sp>
      <p:pic>
        <p:nvPicPr>
          <p:cNvPr id="7" name="Picture 2" descr="Image result for renewable transition wav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428"/>
          <a:stretch/>
        </p:blipFill>
        <p:spPr bwMode="auto">
          <a:xfrm>
            <a:off x="4572000" y="2138565"/>
            <a:ext cx="1848176" cy="10618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digital transforma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56" r="10153"/>
          <a:stretch/>
        </p:blipFill>
        <p:spPr bwMode="auto">
          <a:xfrm>
            <a:off x="5105400" y="3547129"/>
            <a:ext cx="1921127" cy="110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948123"/>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lgn="l">
          <a:defRPr sz="3200" dirty="0" smtClean="0">
            <a:solidFill>
              <a:schemeClr val="bg1"/>
            </a:solidFill>
            <a:latin typeface="Arial" panose="020B0604020202020204" pitchFamily="34" charset="0"/>
            <a:cs typeface="Arial" panose="020B0604020202020204" pitchFamily="34" charset="0"/>
          </a:defRPr>
        </a:defPPr>
      </a:lstStyle>
    </a:txDef>
  </a:objectDefaults>
  <a:extraClrScheme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lgn="l">
          <a:defRPr sz="3200" dirty="0" smtClean="0">
            <a:solidFill>
              <a:schemeClr val="bg1"/>
            </a:solidFill>
            <a:latin typeface="Arial" panose="020B0604020202020204" pitchFamily="34" charset="0"/>
            <a:cs typeface="Arial" panose="020B0604020202020204" pitchFamily="34" charset="0"/>
          </a:defRPr>
        </a:defPPr>
      </a:lstStyle>
    </a:txDef>
  </a:objectDefaults>
  <a:extraClrSchemeLst/>
</a:theme>
</file>

<file path=ppt/theme/theme5.xml><?xml version="1.0" encoding="utf-8"?>
<a:theme xmlns:a="http://schemas.openxmlformats.org/drawingml/2006/main" name="ETN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lgn="l">
          <a:defRPr sz="3200" dirty="0" smtClean="0">
            <a:solidFill>
              <a:schemeClr val="bg1"/>
            </a:solidFill>
            <a:latin typeface="Arial" panose="020B0604020202020204" pitchFamily="34" charset="0"/>
            <a:cs typeface="Arial" panose="020B0604020202020204" pitchFamily="34" charset="0"/>
          </a:defRPr>
        </a:defPPr>
      </a:lstStyle>
    </a:txDef>
  </a:objectDefaults>
  <a:extraClrSchemeLst/>
</a:theme>
</file>

<file path=ppt/theme/theme7.xml><?xml version="1.0" encoding="utf-8"?>
<a:theme xmlns:a="http://schemas.openxmlformats.org/drawingml/2006/main" name="ETN light theme">
  <a:themeElements>
    <a:clrScheme name="ETN Colours">
      <a:dk1>
        <a:srgbClr val="013173"/>
      </a:dk1>
      <a:lt1>
        <a:srgbClr val="FFFFFF"/>
      </a:lt1>
      <a:dk2>
        <a:srgbClr val="002A5C"/>
      </a:dk2>
      <a:lt2>
        <a:srgbClr val="F6F8FA"/>
      </a:lt2>
      <a:accent1>
        <a:srgbClr val="002A5C"/>
      </a:accent1>
      <a:accent2>
        <a:srgbClr val="99BE00"/>
      </a:accent2>
      <a:accent3>
        <a:srgbClr val="244F82"/>
      </a:accent3>
      <a:accent4>
        <a:srgbClr val="4EA5D9"/>
      </a:accent4>
      <a:accent5>
        <a:srgbClr val="E7EDF2"/>
      </a:accent5>
      <a:accent6>
        <a:srgbClr val="F6F8FA"/>
      </a:accent6>
      <a:hlink>
        <a:srgbClr val="0000FF"/>
      </a:hlink>
      <a:folHlink>
        <a:srgbClr val="800080"/>
      </a:folHlink>
    </a:clrScheme>
    <a:fontScheme name="ETN abstrac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lgn="l">
          <a:defRPr sz="3200" dirty="0" smtClean="0">
            <a:solidFill>
              <a:schemeClr val="bg1"/>
            </a:solidFill>
            <a:latin typeface="Arial" panose="020B0604020202020204" pitchFamily="34" charset="0"/>
            <a:cs typeface="Arial" panose="020B0604020202020204" pitchFamily="34" charset="0"/>
          </a:defRPr>
        </a:defPPr>
      </a:lstStyle>
    </a:txDef>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lgn="l">
          <a:defRPr sz="3200" dirty="0" smtClean="0">
            <a:solidFill>
              <a:schemeClr val="bg1"/>
            </a:solidFill>
            <a:latin typeface="Arial" panose="020B0604020202020204" pitchFamily="34" charset="0"/>
            <a:cs typeface="Arial" panose="020B0604020202020204" pitchFamily="34"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23482</TotalTime>
  <Words>2428</Words>
  <Application>Microsoft Office PowerPoint</Application>
  <PresentationFormat>On-screen Show (4:3)</PresentationFormat>
  <Paragraphs>562</Paragraphs>
  <Slides>50</Slides>
  <Notes>8</Notes>
  <HiddenSlides>0</HiddenSlides>
  <MMClips>0</MMClips>
  <ScaleCrop>false</ScaleCrop>
  <HeadingPairs>
    <vt:vector size="4" baseType="variant">
      <vt:variant>
        <vt:lpstr>Theme</vt:lpstr>
      </vt:variant>
      <vt:variant>
        <vt:i4>10</vt:i4>
      </vt:variant>
      <vt:variant>
        <vt:lpstr>Slide Titles</vt:lpstr>
      </vt:variant>
      <vt:variant>
        <vt:i4>50</vt:i4>
      </vt:variant>
    </vt:vector>
  </HeadingPairs>
  <TitlesOfParts>
    <vt:vector size="60" baseType="lpstr">
      <vt:lpstr>2_Office Theme</vt:lpstr>
      <vt:lpstr>1_Custom Design</vt:lpstr>
      <vt:lpstr>2_Custom Design</vt:lpstr>
      <vt:lpstr>4_Office Theme</vt:lpstr>
      <vt:lpstr>ETN Design</vt:lpstr>
      <vt:lpstr>5_Office Theme</vt:lpstr>
      <vt:lpstr>ETN light theme</vt:lpstr>
      <vt:lpstr>8_Office Theme</vt:lpstr>
      <vt:lpstr>9_Office Theme</vt:lpstr>
      <vt:lpstr>3_Custom Design</vt:lpstr>
      <vt:lpstr>Welcome to ETN's  14th Annual General Meeting  &amp; Workshop 14-15 March 2018  Bucharest, Romania</vt:lpstr>
      <vt:lpstr>Approval of the AGM-2017  Meeting report</vt:lpstr>
      <vt:lpstr>Christer Björkqvist  Managing Director ETN Global </vt:lpstr>
      <vt:lpstr>The Board of Directors 2016-2018</vt:lpstr>
      <vt:lpstr>Project Board 2016-2018</vt:lpstr>
      <vt:lpstr>IGTC-18 Conference Advisory Board</vt:lpstr>
      <vt:lpstr> ETN Global 2018 </vt:lpstr>
      <vt:lpstr>12 new members since last AGM</vt:lpstr>
      <vt:lpstr>Key focus from the power generation user community</vt:lpstr>
      <vt:lpstr>Key focus from the oil &amp; gas  community</vt:lpstr>
      <vt:lpstr>The Energy Union </vt:lpstr>
      <vt:lpstr>PowerPoint Presentation</vt:lpstr>
      <vt:lpstr>Clean Energy Package</vt:lpstr>
      <vt:lpstr>Clean Energy Package Content of importance to our industry</vt:lpstr>
      <vt:lpstr>Clean Energy negotiations</vt:lpstr>
      <vt:lpstr>Research and Innovation  ETN involvement in the EU Energy and Research Roadmap to a low carbon economy  </vt:lpstr>
      <vt:lpstr>European Technology and Innovation Platform “Smart Networks for Energy Transition”</vt:lpstr>
      <vt:lpstr>European Technology and Innovation Platform “Renewable Heating and Cooling”</vt:lpstr>
      <vt:lpstr>PowerPoint Presentation</vt:lpstr>
      <vt:lpstr>Meetings 2017-2018 since the AGM 2017</vt:lpstr>
      <vt:lpstr>High Level User Meetings   3 October 2017, University of Genoa</vt:lpstr>
      <vt:lpstr>Engine-specific User Groups</vt:lpstr>
      <vt:lpstr>User Group Meetings</vt:lpstr>
      <vt:lpstr>PowerPoint Presentation</vt:lpstr>
      <vt:lpstr>PowerPoint Presentation</vt:lpstr>
      <vt:lpstr>PowerPoint Presentation</vt:lpstr>
      <vt:lpstr>October Workshop 2017</vt:lpstr>
      <vt:lpstr>ETN’s Industrial Emission  Directive (IED) Committee</vt:lpstr>
      <vt:lpstr>PowerPoint Presentation</vt:lpstr>
      <vt:lpstr>Preparations for IGTC-18  Call for Papers</vt:lpstr>
      <vt:lpstr>LM2500 Bearing project</vt:lpstr>
      <vt:lpstr>Air Filtration Project</vt:lpstr>
      <vt:lpstr>Exhaust System – WHRES Project</vt:lpstr>
      <vt:lpstr>The              Project Optimised Micro Turbine Solar Power Completed in Autumn 2017 </vt:lpstr>
      <vt:lpstr>Dissemination Activities by ETN</vt:lpstr>
      <vt:lpstr>PUMP-HEAT</vt:lpstr>
      <vt:lpstr>NEXTOWER</vt:lpstr>
      <vt:lpstr>Hot Corrosion Project</vt:lpstr>
      <vt:lpstr>PowerPoint Presentation</vt:lpstr>
      <vt:lpstr>Cooperation Conferences  NexTurbine 2017 17-18 May 2017, Wuxi, China </vt:lpstr>
      <vt:lpstr> IAGT Symposium 2017 23-25 October 2017 </vt:lpstr>
      <vt:lpstr>ETN Best Practise Award</vt:lpstr>
      <vt:lpstr>Communications</vt:lpstr>
      <vt:lpstr>PowerPoint Presentation</vt:lpstr>
      <vt:lpstr>User Group Meetings</vt:lpstr>
      <vt:lpstr>PowerPoint Presentation</vt:lpstr>
      <vt:lpstr>PowerPoint Presentation</vt:lpstr>
      <vt:lpstr>IGTC-18 “The Future of Gas Turbine Technology” The 9th International Gas Turbine Conference</vt:lpstr>
      <vt:lpstr>Education/Training Platform Involvement of the ETN community</vt:lpstr>
      <vt:lpstr>Questions?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ETN</dc:title>
  <dc:creator>Christer</dc:creator>
  <cp:lastModifiedBy>Noora</cp:lastModifiedBy>
  <cp:revision>149</cp:revision>
  <cp:lastPrinted>2018-03-13T06:42:21Z</cp:lastPrinted>
  <dcterms:created xsi:type="dcterms:W3CDTF">2017-11-21T09:49:24Z</dcterms:created>
  <dcterms:modified xsi:type="dcterms:W3CDTF">2018-03-26T13:07:51Z</dcterms:modified>
</cp:coreProperties>
</file>