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5"/>
  </p:sldMasterIdLst>
  <p:notesMasterIdLst>
    <p:notesMasterId r:id="rId14"/>
  </p:notesMasterIdLst>
  <p:handoutMasterIdLst>
    <p:handoutMasterId r:id="rId15"/>
  </p:handoutMasterIdLst>
  <p:sldIdLst>
    <p:sldId id="331" r:id="rId6"/>
    <p:sldId id="1331" r:id="rId7"/>
    <p:sldId id="1338" r:id="rId8"/>
    <p:sldId id="1332" r:id="rId9"/>
    <p:sldId id="1333" r:id="rId10"/>
    <p:sldId id="1334" r:id="rId11"/>
    <p:sldId id="1335" r:id="rId12"/>
    <p:sldId id="1337" r:id="rId13"/>
  </p:sldIdLst>
  <p:sldSz cx="9144000" cy="6858000" type="screen4x3"/>
  <p:notesSz cx="6724650" cy="9874250"/>
  <p:defaultTextStyle>
    <a:defPPr>
      <a:defRPr lang="en-GB"/>
    </a:defPPr>
    <a:lvl1pPr algn="l" rtl="0" fontAlgn="base">
      <a:lnSpc>
        <a:spcPct val="105000"/>
      </a:lnSpc>
      <a:spcBef>
        <a:spcPct val="20000"/>
      </a:spcBef>
      <a:spcAft>
        <a:spcPct val="40000"/>
      </a:spcAft>
      <a:buClr>
        <a:schemeClr val="bg1"/>
      </a:buClr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1pPr>
    <a:lvl2pPr marL="457200" algn="l" rtl="0" fontAlgn="base">
      <a:lnSpc>
        <a:spcPct val="105000"/>
      </a:lnSpc>
      <a:spcBef>
        <a:spcPct val="20000"/>
      </a:spcBef>
      <a:spcAft>
        <a:spcPct val="40000"/>
      </a:spcAft>
      <a:buClr>
        <a:schemeClr val="bg1"/>
      </a:buClr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2pPr>
    <a:lvl3pPr marL="914400" algn="l" rtl="0" fontAlgn="base">
      <a:lnSpc>
        <a:spcPct val="105000"/>
      </a:lnSpc>
      <a:spcBef>
        <a:spcPct val="20000"/>
      </a:spcBef>
      <a:spcAft>
        <a:spcPct val="40000"/>
      </a:spcAft>
      <a:buClr>
        <a:schemeClr val="bg1"/>
      </a:buClr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3pPr>
    <a:lvl4pPr marL="1371600" algn="l" rtl="0" fontAlgn="base">
      <a:lnSpc>
        <a:spcPct val="105000"/>
      </a:lnSpc>
      <a:spcBef>
        <a:spcPct val="20000"/>
      </a:spcBef>
      <a:spcAft>
        <a:spcPct val="40000"/>
      </a:spcAft>
      <a:buClr>
        <a:schemeClr val="bg1"/>
      </a:buClr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4pPr>
    <a:lvl5pPr marL="1828800" algn="l" rtl="0" fontAlgn="base">
      <a:lnSpc>
        <a:spcPct val="105000"/>
      </a:lnSpc>
      <a:spcBef>
        <a:spcPct val="20000"/>
      </a:spcBef>
      <a:spcAft>
        <a:spcPct val="40000"/>
      </a:spcAft>
      <a:buClr>
        <a:schemeClr val="bg1"/>
      </a:buClr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F5494"/>
        </a:solidFill>
        <a:latin typeface="Arial Narrow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 Anna (JRC-SEVILLA)" initials="AA(" lastIdx="7" clrIdx="0"/>
  <p:cmAuthor id="1" name="KARLIS Panagiotis (JRC-SEVILLA)" initials="K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8000"/>
    <a:srgbClr val="3E6FD2"/>
    <a:srgbClr val="2D5EC1"/>
    <a:srgbClr val="3166CF"/>
    <a:srgbClr val="990099"/>
    <a:srgbClr val="FFFF9F"/>
    <a:srgbClr val="800080"/>
    <a:srgbClr val="FF0066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86447" autoAdjust="0"/>
  </p:normalViewPr>
  <p:slideViewPr>
    <p:cSldViewPr>
      <p:cViewPr>
        <p:scale>
          <a:sx n="100" d="100"/>
          <a:sy n="100" d="100"/>
        </p:scale>
        <p:origin x="-25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33482"/>
    </p:cViewPr>
  </p:sorterViewPr>
  <p:notesViewPr>
    <p:cSldViewPr>
      <p:cViewPr varScale="1">
        <p:scale>
          <a:sx n="79" d="100"/>
          <a:sy n="79" d="100"/>
        </p:scale>
        <p:origin x="-2028" y="-96"/>
      </p:cViewPr>
      <p:guideLst>
        <p:guide orient="horz" pos="3110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4641" cy="49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46" y="0"/>
            <a:ext cx="2914641" cy="49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7066"/>
            <a:ext cx="2914641" cy="49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46" y="9377066"/>
            <a:ext cx="2914641" cy="49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21C9591-5EE7-40F2-800D-6198408A54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474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4641" cy="49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46" y="0"/>
            <a:ext cx="2914641" cy="49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2950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092" y="4690900"/>
            <a:ext cx="5378467" cy="4441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7066"/>
            <a:ext cx="2914641" cy="49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46" y="9377066"/>
            <a:ext cx="2914641" cy="49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2" tIns="45295" rIns="90592" bIns="45295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4C1DBCB-6BBD-4D9F-9486-9054A0EE8E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5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n-US" altLang="en-US" b="0">
              <a:solidFill>
                <a:srgbClr val="FFFFFF"/>
              </a:solidFill>
              <a:latin typeface="Verdana" pitchFamily="34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b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107950" y="94456"/>
            <a:ext cx="32400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defTabSz="8397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LCP </a:t>
            </a:r>
            <a:r>
              <a:rPr lang="en-GB" altLang="en-US" sz="1400" dirty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BREF </a:t>
            </a: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review  </a:t>
            </a:r>
          </a:p>
          <a:p>
            <a:pPr defTabSz="8397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Intermediate informal </a:t>
            </a:r>
            <a:r>
              <a:rPr lang="en-GB" altLang="en-US" sz="1400" dirty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TWG Meeting </a:t>
            </a:r>
          </a:p>
          <a:p>
            <a:pPr defTabSz="8397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Seville</a:t>
            </a:r>
            <a:r>
              <a:rPr lang="en-GB" altLang="en-US" sz="1400" dirty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, </a:t>
            </a: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17 </a:t>
            </a:r>
            <a:r>
              <a:rPr lang="en-GB" altLang="en-US" sz="1400" dirty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– </a:t>
            </a:r>
            <a:r>
              <a:rPr lang="en-GB" altLang="en-US" sz="14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18 June 2014</a:t>
            </a:r>
          </a:p>
          <a:p>
            <a:pPr defTabSz="8397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ES_tradnl" altLang="en-US" sz="1100" dirty="0" err="1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Draft</a:t>
            </a:r>
            <a:r>
              <a:rPr lang="es-ES_tradnl" altLang="en-US" sz="110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s-ES_tradnl" altLang="en-US" sz="1100" dirty="0" err="1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Way</a:t>
            </a:r>
            <a:r>
              <a:rPr lang="es-ES_tradnl" altLang="en-US" sz="1100" baseline="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s-ES_tradnl" altLang="en-US" sz="1100" baseline="0" dirty="0" smtClean="0">
                <a:solidFill>
                  <a:srgbClr val="3E6FD2"/>
                </a:solidFill>
                <a:latin typeface="Arial" charset="0"/>
                <a:ea typeface="ＭＳ Ｐゴシック" pitchFamily="34" charset="-128"/>
              </a:rPr>
              <a:t>forwards</a:t>
            </a:r>
            <a:endParaRPr lang="en-US" altLang="en-US" sz="1100" dirty="0">
              <a:solidFill>
                <a:srgbClr val="3E6FD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6084888" y="260350"/>
            <a:ext cx="29321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/>
          <a:p>
            <a:pPr marL="361950" indent="-361950" defTabSz="966788" eaLnBrk="0" hangingPunct="0">
              <a:lnSpc>
                <a:spcPct val="100000"/>
              </a:lnSpc>
              <a:spcAft>
                <a:spcPct val="0"/>
              </a:spcAft>
              <a:buClrTx/>
              <a:tabLst>
                <a:tab pos="188913" algn="l"/>
              </a:tabLst>
            </a:pPr>
            <a:r>
              <a:rPr lang="en-GB" altLang="en-US" sz="2400">
                <a:solidFill>
                  <a:srgbClr val="3E6FD2"/>
                </a:solidFill>
              </a:rPr>
              <a:t>European IPPC Bureau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D528138-4B02-4509-AE79-B213C5C835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239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82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58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7448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38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166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3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35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442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03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8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dirty="0" smtClean="0"/>
              <a:t>Second </a:t>
            </a:r>
            <a:r>
              <a:rPr lang="fr-BE" altLang="en-US" dirty="0" err="1" smtClean="0"/>
              <a:t>level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Third level</a:t>
            </a:r>
          </a:p>
          <a:p>
            <a:pPr lvl="2"/>
            <a:r>
              <a:rPr lang="en-GB" altLang="en-US" dirty="0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839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LCP BREF review </a:t>
            </a:r>
          </a:p>
          <a:p>
            <a:pPr marL="0" marR="0" lvl="0" indent="0" algn="l" defTabSz="839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Intermediate informal TWG Meeting </a:t>
            </a:r>
          </a:p>
          <a:p>
            <a:pPr marL="0" marR="0" lvl="0" indent="0" algn="l" defTabSz="839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Seville, 17 – 18 June 2014</a:t>
            </a:r>
          </a:p>
          <a:p>
            <a:pPr marL="0" marR="0" lvl="0" indent="0" algn="l" defTabSz="839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Draft</a:t>
            </a:r>
            <a:r>
              <a:rPr kumimoji="0" lang="es-ES_tradnl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</a:t>
            </a:r>
            <a:r>
              <a:rPr kumimoji="0" lang="es-ES_tradnl" alt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Way</a:t>
            </a:r>
            <a:r>
              <a:rPr kumimoji="0" lang="es-ES_tradnl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</a:t>
            </a:r>
            <a:r>
              <a:rPr kumimoji="0" lang="es-ES_tradnl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forwards</a:t>
            </a: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b="0"/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0"/>
            <a:ext cx="1436688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8"/>
          <p:cNvSpPr>
            <a:spLocks noChangeArrowheads="1"/>
          </p:cNvSpPr>
          <p:nvPr/>
        </p:nvSpPr>
        <p:spPr bwMode="auto">
          <a:xfrm>
            <a:off x="107950" y="198438"/>
            <a:ext cx="32400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defTabSz="8397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1200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34" name="Rectangle 19"/>
          <p:cNvSpPr>
            <a:spLocks noChangeArrowheads="1"/>
          </p:cNvSpPr>
          <p:nvPr/>
        </p:nvSpPr>
        <p:spPr bwMode="auto">
          <a:xfrm>
            <a:off x="6176963" y="231775"/>
            <a:ext cx="29321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/>
          <a:p>
            <a:pPr marL="361950" indent="-361950" defTabSz="966788" eaLnBrk="0" hangingPunct="0">
              <a:lnSpc>
                <a:spcPct val="100000"/>
              </a:lnSpc>
              <a:spcAft>
                <a:spcPct val="0"/>
              </a:spcAft>
              <a:buClrTx/>
              <a:tabLst>
                <a:tab pos="188913" algn="l"/>
              </a:tabLst>
            </a:pPr>
            <a:r>
              <a:rPr lang="en-GB" altLang="en-US" sz="2400">
                <a:solidFill>
                  <a:schemeClr val="bg1"/>
                </a:solidFill>
              </a:rPr>
              <a:t>European IPPC Bureau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6" name="Rectangle 20"/>
          <p:cNvSpPr>
            <a:spLocks noChangeArrowheads="1"/>
          </p:cNvSpPr>
          <p:nvPr/>
        </p:nvSpPr>
        <p:spPr bwMode="auto">
          <a:xfrm>
            <a:off x="8740775" y="6553200"/>
            <a:ext cx="403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175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fld id="{368F4AB7-88F4-417A-8DE1-1F6DC6AEA8DD}" type="slidenum">
              <a:rPr lang="en-GB" altLang="en-US" sz="1400" b="0">
                <a:latin typeface="Arial" charset="0"/>
              </a:rPr>
              <a:pPr marL="3175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t>‹#›</a:t>
            </a:fld>
            <a:endParaRPr lang="en-GB" altLang="en-US" sz="1400" b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iming>
    <p:tnLst>
      <p:par>
        <p:cTn id="1" dur="indefinite" restart="never" nodeType="tmRoot"/>
      </p:par>
    </p:tnLst>
  </p:timing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fld id="{BA33A0FD-E225-43B5-9BD4-23EFCAA8D2CE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348880"/>
            <a:ext cx="8567738" cy="3744267"/>
          </a:xfrm>
        </p:spPr>
        <p:txBody>
          <a:bodyPr/>
          <a:lstStyle/>
          <a:p>
            <a:pPr indent="0" algn="ctr"/>
            <a:r>
              <a:rPr lang="en-GB" altLang="en-US" sz="3200" dirty="0" smtClean="0">
                <a:solidFill>
                  <a:schemeClr val="bg1"/>
                </a:solidFill>
              </a:rPr>
              <a:t>Intermediate informal meeting of the Technical Working Group (TWG) for the review of the BAT reference document for the </a:t>
            </a:r>
            <a:br>
              <a:rPr lang="en-GB" altLang="en-US" sz="3200" dirty="0" smtClean="0">
                <a:solidFill>
                  <a:schemeClr val="bg1"/>
                </a:solidFill>
              </a:rPr>
            </a:br>
            <a:r>
              <a:rPr lang="en-GB" altLang="en-US" sz="3200" dirty="0" smtClean="0">
                <a:solidFill>
                  <a:schemeClr val="bg1"/>
                </a:solidFill>
              </a:rPr>
              <a:t>Large Combustion Plants</a:t>
            </a:r>
            <a:br>
              <a:rPr lang="en-GB" altLang="en-US" sz="3200" dirty="0" smtClean="0">
                <a:solidFill>
                  <a:schemeClr val="bg1"/>
                </a:solidFill>
              </a:rPr>
            </a:br>
            <a:r>
              <a:rPr lang="en-GB" altLang="en-US" sz="3200" dirty="0" smtClean="0">
                <a:solidFill>
                  <a:schemeClr val="bg1"/>
                </a:solidFill>
              </a:rPr>
              <a:t>(LCP BREF)</a:t>
            </a: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>Way forwards</a:t>
            </a:r>
            <a:br>
              <a:rPr lang="en-US" altLang="en-US" sz="3200" dirty="0" smtClean="0"/>
            </a:b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272" y="1628800"/>
            <a:ext cx="8640960" cy="474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Set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long-term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proposed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BAT-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AELs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Use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available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data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already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provided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TWG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well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possible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avoid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launching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additional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data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collection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use 95</a:t>
            </a:r>
            <a:r>
              <a:rPr lang="en-GB" baseline="30000" dirty="0" err="1">
                <a:solidFill>
                  <a:srgbClr val="000066"/>
                </a:solidFill>
              </a:rPr>
              <a:t>th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percentile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values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(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mainly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hourly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half-hourly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)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over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whole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year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as a general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principle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since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data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collected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TWG.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Specific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cases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raised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(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e.g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.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combustion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I&amp;S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process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gases)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be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assessed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evaluate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merit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keep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adapt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such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(*)(**)</a:t>
            </a:r>
            <a:endParaRPr lang="es-ES_tradnl" dirty="0" smtClean="0">
              <a:solidFill>
                <a:srgbClr val="000066"/>
              </a:solidFill>
              <a:ea typeface="Times New Roman"/>
            </a:endParaRP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endParaRPr lang="es-ES_tradnl" dirty="0">
              <a:solidFill>
                <a:srgbClr val="008000"/>
              </a:solidFill>
              <a:ea typeface="Times New Roman"/>
            </a:endParaRPr>
          </a:p>
          <a:p>
            <a:pPr marL="36195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</a:pP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(*) NL and DE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raised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some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concerns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regarding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way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forward: 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NL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about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difficulty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to use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95</a:t>
            </a:r>
            <a:r>
              <a:rPr lang="es-ES_tradnl" sz="1600" i="1" baseline="30000" dirty="0" smtClean="0">
                <a:solidFill>
                  <a:srgbClr val="000066"/>
                </a:solidFill>
                <a:ea typeface="Times New Roman"/>
              </a:rPr>
              <a:t>th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>
                <a:solidFill>
                  <a:srgbClr val="000066"/>
                </a:solidFill>
                <a:ea typeface="Times New Roman"/>
              </a:rPr>
              <a:t>p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ercentile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period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permits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regulating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emissions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a short-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basis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; DE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asked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assess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use of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97</a:t>
            </a:r>
            <a:r>
              <a:rPr lang="es-ES_tradnl" sz="1600" i="1" baseline="30000" dirty="0" smtClean="0">
                <a:solidFill>
                  <a:srgbClr val="000066"/>
                </a:solidFill>
                <a:ea typeface="Times New Roman"/>
              </a:rPr>
              <a:t>th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percentile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of short-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values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deriving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daily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averages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. </a:t>
            </a:r>
            <a:endParaRPr lang="es-ES_tradnl" sz="1600" i="1" dirty="0" smtClean="0">
              <a:solidFill>
                <a:srgbClr val="000066"/>
              </a:solidFill>
              <a:ea typeface="Times New Roman"/>
            </a:endParaRPr>
          </a:p>
          <a:p>
            <a:pPr marL="36195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</a:pP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(**)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After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meeting,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when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reviewing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all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way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forwards, DK</a:t>
            </a:r>
            <a:r>
              <a:rPr lang="es-ES_tradnl" sz="1600" i="1" dirty="0">
                <a:solidFill>
                  <a:srgbClr val="000066"/>
                </a:solidFill>
                <a:ea typeface="Times New Roman"/>
              </a:rPr>
              <a:t>, EL, FR, IE, IT, EPPSA, </a:t>
            </a:r>
            <a:r>
              <a:rPr lang="es-ES_tradnl" sz="1600" i="1" dirty="0" err="1">
                <a:solidFill>
                  <a:srgbClr val="000066"/>
                </a:solidFill>
                <a:ea typeface="Times New Roman"/>
              </a:rPr>
              <a:t>Euracoal</a:t>
            </a:r>
            <a:r>
              <a:rPr lang="es-ES_tradnl" sz="1600" i="1" dirty="0">
                <a:solidFill>
                  <a:srgbClr val="000066"/>
                </a:solidFill>
                <a:ea typeface="Times New Roman"/>
              </a:rPr>
              <a:t>,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Eurofer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EUTurbines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also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mentioned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they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were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not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supporting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sz="1600" i="1" dirty="0" err="1" smtClean="0">
                <a:solidFill>
                  <a:srgbClr val="000066"/>
                </a:solidFill>
                <a:ea typeface="Times New Roman"/>
              </a:rPr>
              <a:t>way</a:t>
            </a:r>
            <a:r>
              <a:rPr lang="es-ES_tradnl" sz="1600" i="1" dirty="0" smtClean="0">
                <a:solidFill>
                  <a:srgbClr val="000066"/>
                </a:solidFill>
                <a:ea typeface="Times New Roman"/>
              </a:rPr>
              <a:t> forward.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Averaging periods for continuous monitoring of air emissions 1/2</a:t>
            </a:r>
            <a:endParaRPr lang="en-GB" altLang="en-US" sz="2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3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44824"/>
            <a:ext cx="8280920" cy="389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lvl="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long-term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use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yearly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average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short-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values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(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mainly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hourly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/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half-hourly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) as a general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principle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since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is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data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collected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TWG.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Specific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cases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raised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(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e.g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. load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modes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factors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)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be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assessed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evaluate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merit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keep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adapt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such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long-term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. 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Finish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analysis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comparison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between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</a:p>
          <a:p>
            <a:pPr marL="1352550" lvl="1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yearly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monthly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setting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long-term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and </a:t>
            </a:r>
          </a:p>
          <a:p>
            <a:pPr marL="1352550" lvl="1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between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daily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and 95</a:t>
            </a:r>
            <a:r>
              <a:rPr lang="en-GB" baseline="30000" dirty="0" err="1" smtClean="0">
                <a:solidFill>
                  <a:srgbClr val="000066"/>
                </a:solidFill>
              </a:rPr>
              <a:t>th</a:t>
            </a:r>
            <a:r>
              <a:rPr lang="en-GB" baseline="30000" dirty="0" smtClean="0">
                <a:solidFill>
                  <a:srgbClr val="000066"/>
                </a:solidFill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/ 97</a:t>
            </a:r>
            <a:r>
              <a:rPr lang="en-GB" baseline="30000" dirty="0" err="1">
                <a:solidFill>
                  <a:srgbClr val="000066"/>
                </a:solidFill>
              </a:rPr>
              <a:t>th</a:t>
            </a:r>
            <a:r>
              <a:rPr lang="en-GB" baseline="30000" dirty="0">
                <a:solidFill>
                  <a:srgbClr val="000066"/>
                </a:solidFill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percentile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hourly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half-hourly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values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setting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</a:t>
            </a:r>
          </a:p>
          <a:p>
            <a:pPr marL="819150" lvl="1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based on the targeted additional data collection launched on 31.03.2014,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include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related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BREF,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e.g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Annex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Averaging periods for continuous monitoring of air emissions 2/2</a:t>
            </a:r>
            <a:endParaRPr lang="en-GB" altLang="en-US" sz="2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9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Small isolated systems (SIS) </a:t>
            </a:r>
            <a:endParaRPr lang="en-GB" altLang="en-US" sz="2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8704" y="1844824"/>
            <a:ext cx="8399759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Local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considerations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(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e.g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.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geographic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location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, local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environmental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conditions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) are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outside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scope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BREFs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Relevant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techno-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economic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issues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specific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to SIS (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e.g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constraints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infrastructure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availability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fuels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)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be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taken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into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account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supported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exchanged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Additional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complementary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data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from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new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retrofitted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engines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with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SCR at French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islands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should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be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submitted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soon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possible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TWG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help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identifying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list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submitted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questionnaires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corresponding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combustion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plants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located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SIS / MIS.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continue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its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assessment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TWG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comm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ents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submitted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to D1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based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available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data and in light of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discussions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during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this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meeting.   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endParaRPr lang="es-ES_tradnl" dirty="0" smtClean="0">
              <a:solidFill>
                <a:srgbClr val="00206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64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Partial load operation </a:t>
            </a:r>
            <a:endParaRPr lang="en-GB" altLang="en-US" sz="2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700808"/>
            <a:ext cx="8280920" cy="1665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continue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its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assessment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of TWG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submitted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D1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available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data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and in light of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discussions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during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meeting. In particular,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consider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how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better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take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into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account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load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modes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and/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load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factors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into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BAT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conclusions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endParaRPr lang="es-ES_tradnl" dirty="0" smtClean="0">
              <a:solidFill>
                <a:srgbClr val="00206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819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Low quality fuels (lignite) combustion </a:t>
            </a:r>
            <a:endParaRPr lang="en-GB" altLang="en-US" sz="2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8280920" cy="194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continue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its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assessment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of TWG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submitted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D1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available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data 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and in light of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discussions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during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meeting. In particular,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consider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sulphur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ash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content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low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quality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fuels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(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lignite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)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their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low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calorific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value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 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consider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to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include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desulphurisation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rate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assessment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revised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BAT-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AEPLs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9816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Short-term averages for the iron and steel process gases combustion </a:t>
            </a:r>
            <a:endParaRPr lang="en-GB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8280920" cy="2219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continue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its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assessment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of TWG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submitted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to D1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available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data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/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in light of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discussions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during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this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meeting. In particular,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consider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influence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fuel mix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variation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for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iron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steel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process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gases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combustion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consider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possibility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proposing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short-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BAT-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AELs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using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different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period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than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95</a:t>
            </a:r>
            <a:r>
              <a:rPr lang="en-GB" baseline="30000" dirty="0" err="1">
                <a:solidFill>
                  <a:srgbClr val="000066"/>
                </a:solidFill>
              </a:rPr>
              <a:t>th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percentile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of short-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term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values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(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mainly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hourly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/ </a:t>
            </a:r>
            <a:r>
              <a:rPr lang="es-ES_tradnl" dirty="0" err="1">
                <a:solidFill>
                  <a:srgbClr val="000066"/>
                </a:solidFill>
                <a:ea typeface="Times New Roman"/>
              </a:rPr>
              <a:t>half-hourly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8626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7504" y="1000124"/>
            <a:ext cx="9036496" cy="4683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rgbClr val="0066FF">
                  <a:alpha val="42999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efficiency</a:t>
            </a:r>
            <a:endParaRPr lang="en-GB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501229"/>
            <a:ext cx="8496944" cy="517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Creation of 'Task force' </a:t>
            </a:r>
            <a:r>
              <a:rPr lang="en-GB" dirty="0">
                <a:solidFill>
                  <a:srgbClr val="000066"/>
                </a:solidFill>
                <a:ea typeface="Times New Roman"/>
              </a:rPr>
              <a:t>to deliver 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data / information on energy </a:t>
            </a:r>
            <a:r>
              <a:rPr lang="en-GB" dirty="0">
                <a:solidFill>
                  <a:srgbClr val="000066"/>
                </a:solidFill>
                <a:ea typeface="Times New Roman"/>
              </a:rPr>
              <a:t>efficiency 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according to the </a:t>
            </a:r>
            <a:r>
              <a:rPr lang="en-GB" dirty="0">
                <a:solidFill>
                  <a:srgbClr val="000066"/>
                </a:solidFill>
                <a:ea typeface="Times New Roman"/>
              </a:rPr>
              <a:t>design 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values:</a:t>
            </a:r>
          </a:p>
          <a:p>
            <a:pPr marL="1352550" lvl="1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Coordination: </a:t>
            </a:r>
            <a:r>
              <a:rPr lang="en-GB" dirty="0" err="1" smtClean="0">
                <a:solidFill>
                  <a:srgbClr val="000066"/>
                </a:solidFill>
                <a:ea typeface="Times New Roman"/>
              </a:rPr>
              <a:t>Eurelectric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 and EPPSA</a:t>
            </a:r>
          </a:p>
          <a:p>
            <a:pPr marL="1352550" lvl="1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Participants: UK, DK, EL, DE, IT, </a:t>
            </a:r>
            <a:r>
              <a:rPr lang="en-GB" dirty="0" err="1" smtClean="0">
                <a:solidFill>
                  <a:srgbClr val="000066"/>
                </a:solidFill>
                <a:ea typeface="Times New Roman"/>
              </a:rPr>
              <a:t>EUTurbines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, </a:t>
            </a:r>
            <a:r>
              <a:rPr lang="en-GB" dirty="0" err="1" smtClean="0">
                <a:solidFill>
                  <a:srgbClr val="000066"/>
                </a:solidFill>
                <a:ea typeface="Times New Roman"/>
              </a:rPr>
              <a:t>Euracoal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, so far</a:t>
            </a:r>
          </a:p>
          <a:p>
            <a:pPr marL="1352550" lvl="1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Deadline: final result by end of </a:t>
            </a:r>
            <a:r>
              <a:rPr lang="en-GB" dirty="0">
                <a:solidFill>
                  <a:srgbClr val="000066"/>
                </a:solidFill>
                <a:ea typeface="Times New Roman"/>
              </a:rPr>
              <a:t>S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eptember 2014</a:t>
            </a:r>
          </a:p>
          <a:p>
            <a:pPr marL="1352550" lvl="1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Main tasks: include design definition and format of the data to be collected for new and existing plants, data collection considering the </a:t>
            </a:r>
            <a:r>
              <a:rPr lang="en-GB" dirty="0">
                <a:solidFill>
                  <a:srgbClr val="000066"/>
                </a:solidFill>
                <a:ea typeface="Times New Roman"/>
              </a:rPr>
              <a:t>list of reference </a:t>
            </a:r>
            <a:r>
              <a:rPr lang="en-GB" dirty="0" smtClean="0">
                <a:solidFill>
                  <a:srgbClr val="000066"/>
                </a:solidFill>
                <a:ea typeface="Times New Roman"/>
              </a:rPr>
              <a:t>plants and other available information on the achieved performances and implemented techniques, and analysis </a:t>
            </a:r>
          </a:p>
          <a:p>
            <a:pPr marL="1352550" lvl="1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n-GB" dirty="0" smtClean="0">
                <a:solidFill>
                  <a:srgbClr val="000066"/>
                </a:solidFill>
                <a:ea typeface="Times New Roman"/>
              </a:rPr>
              <a:t>Mandate: to be prepared by the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EIPPCB.</a:t>
            </a:r>
          </a:p>
          <a:p>
            <a:pPr marL="895350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EIPPCB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continue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in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parallel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with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comments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assessment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yearly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Energy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Efficiency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BAT-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AEPLs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taking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into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account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contextual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information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such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as: fuel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characteristics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, </a:t>
            </a:r>
            <a:r>
              <a:rPr lang="es-ES_tradnl" dirty="0" err="1" smtClean="0">
                <a:solidFill>
                  <a:srgbClr val="002060"/>
                </a:solidFill>
                <a:ea typeface="Times New Roman"/>
              </a:rPr>
              <a:t>size</a:t>
            </a:r>
            <a:r>
              <a:rPr lang="es-ES_tradnl" dirty="0" smtClean="0">
                <a:solidFill>
                  <a:srgbClr val="002060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plant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, load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mode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and factor.</a:t>
            </a:r>
          </a:p>
          <a:p>
            <a:pPr marL="895350" indent="-5334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90099"/>
              </a:buClr>
              <a:buFont typeface="Arial Narrow" panose="020B0606020202030204" pitchFamily="34" charset="0"/>
              <a:buChar char="●"/>
            </a:pPr>
            <a:r>
              <a:rPr lang="es-ES_tradnl" dirty="0" err="1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EIPPCB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will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assess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merit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of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expressing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the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proposed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BAT-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AEPLs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Energy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Efficiency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either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based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design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or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yearly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 </a:t>
            </a:r>
            <a:r>
              <a:rPr lang="es-ES_tradnl" dirty="0" err="1" smtClean="0">
                <a:solidFill>
                  <a:srgbClr val="000066"/>
                </a:solidFill>
                <a:ea typeface="Times New Roman"/>
              </a:rPr>
              <a:t>averages</a:t>
            </a:r>
            <a:r>
              <a:rPr lang="es-ES_tradnl" dirty="0" smtClean="0">
                <a:solidFill>
                  <a:srgbClr val="000066"/>
                </a:solidFill>
                <a:ea typeface="Times New Roman"/>
              </a:rPr>
              <a:t>.</a:t>
            </a:r>
          </a:p>
          <a:p>
            <a:pPr marL="895350" indent="-533400" algn="just">
              <a:lnSpc>
                <a:spcPct val="100000"/>
              </a:lnSpc>
              <a:spcBef>
                <a:spcPts val="600"/>
              </a:spcBef>
              <a:buClr>
                <a:srgbClr val="990099"/>
              </a:buClr>
              <a:buFont typeface="Arial Narrow" panose="020B0606020202030204" pitchFamily="34" charset="0"/>
              <a:buChar char="●"/>
            </a:pPr>
            <a:endParaRPr lang="es-ES_tradnl" dirty="0">
              <a:solidFill>
                <a:srgbClr val="00206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526835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MEETING_CWW_Conclusions 2013-12-20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5000"/>
          </a:lnSpc>
          <a:spcBef>
            <a:spcPct val="20000"/>
          </a:spcBef>
          <a:spcAft>
            <a:spcPct val="40000"/>
          </a:spcAft>
          <a:buClr>
            <a:schemeClr val="bg1"/>
          </a:buClr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Arial Narrow" pitchFamily="34" charset="0"/>
          </a:defRPr>
        </a:defPPr>
      </a:lstStyle>
    </a:spDef>
    <a:lnDef>
      <a:spPr bwMode="auto"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85AB68867CDF964884B97F47658848D1" ma:contentTypeVersion="4" ma:contentTypeDescription="Create a new document in this library." ma:contentTypeScope="" ma:versionID="30c0de22a5daeddc6fc55e75b49b16bb">
  <xsd:schema xmlns:xsd="http://www.w3.org/2001/XMLSchema" xmlns:xs="http://www.w3.org/2001/XMLSchema" xmlns:p="http://schemas.microsoft.com/office/2006/metadata/properties" xmlns:ns3="5028929d-5784-415b-9b0a-13683217093d" xmlns:ns4="c25d2180-b7b2-4d5b-ad1b-6a84fb485225" targetNamespace="http://schemas.microsoft.com/office/2006/metadata/properties" ma:root="true" ma:fieldsID="a7edb55247c951a995692a8aaac84320" ns3:_="" ns4:_="">
    <xsd:import namespace="5028929d-5784-415b-9b0a-13683217093d"/>
    <xsd:import namespace="c25d2180-b7b2-4d5b-ad1b-6a84fb485225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/>
                <xsd:element ref="ns3:EC_Collab_Status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8929d-5784-415b-9b0a-13683217093d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4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5d2180-b7b2-4d5b-ad1b-6a84fb485225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DocumentLanguage xmlns="5028929d-5784-415b-9b0a-13683217093d">EN</EC_Collab_DocumentLanguage>
    <EC_Collab_Reference xmlns="5028929d-5784-415b-9b0a-13683217093d" xsi:nil="true"/>
    <EC_Collab_Status xmlns="5028929d-5784-415b-9b0a-13683217093d">Draft</EC_Collab_Status>
    <_dlc_DocId xmlns="c25d2180-b7b2-4d5b-ad1b-6a84fb485225">IPTSJRCSEV-52-12</_dlc_DocId>
    <_dlc_DocIdUrl xmlns="c25d2180-b7b2-4d5b-ad1b-6a84fb485225">
      <Url>https://myintracomm-collab.ec.europa.eu/networks/jrcipts/eippcbworkspace/_layouts/DocIdRedir.aspx?ID=IPTSJRCSEV-52-12</Url>
      <Description>IPTSJRCSEV-52-12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0D8F7C-07C6-4796-ADE1-A653674840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28929d-5784-415b-9b0a-13683217093d"/>
    <ds:schemaRef ds:uri="c25d2180-b7b2-4d5b-ad1b-6a84fb4852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958EC6-E44B-4CAD-96D7-D022753620FF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c25d2180-b7b2-4d5b-ad1b-6a84fb485225"/>
    <ds:schemaRef ds:uri="5028929d-5784-415b-9b0a-13683217093d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F0C074-67C4-48AF-8D46-ECB0745F251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0391B7A-3E06-4AF4-A6D0-71D2FDCCBC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MEETING_CWW_Conclusions 2013-12-20</Template>
  <TotalTime>3906</TotalTime>
  <Words>884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 MEETING_CWW_Conclusions 2013-12-20</vt:lpstr>
      <vt:lpstr>Intermediate informal meeting of the Technical Working Group (TWG) for the review of the BAT reference document for the  Large Combustion Plants (LCP BREF)   Way forwards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meeting WBP total issues</dc:title>
  <dc:creator>STUBDRUP Kristine (JRC-SEVILLA)</dc:creator>
  <cp:lastModifiedBy>LECOMTE Thierry (JRC-SEVILLA)</cp:lastModifiedBy>
  <cp:revision>303</cp:revision>
  <cp:lastPrinted>2014-06-18T06:37:30Z</cp:lastPrinted>
  <dcterms:created xsi:type="dcterms:W3CDTF">2014-02-24T08:38:39Z</dcterms:created>
  <dcterms:modified xsi:type="dcterms:W3CDTF">2014-06-27T07:44:52Z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0x010100258AA79CEB83498886A3A086811232500085AB68867CDF964884B97F47658848D1</vt:lpwstr>
  </property>
  <property fmtid="{D5CDD505-2E9C-101B-9397-08002B2CF9AE}" pid="3" name="_dlc_DocIdItemGuid">
    <vt:lpwstr>4fa1aaf2-7048-40e2-aadc-fc5005dedab3</vt:lpwstr>
  </property>
</Properties>
</file>