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64" r:id="rId3"/>
    <p:sldId id="261" r:id="rId4"/>
    <p:sldId id="259" r:id="rId5"/>
    <p:sldId id="262" r:id="rId6"/>
    <p:sldId id="260" r:id="rId7"/>
    <p:sldId id="263" r:id="rId8"/>
    <p:sldId id="265" r:id="rId9"/>
    <p:sldId id="267" r:id="rId10"/>
    <p:sldId id="268" r:id="rId11"/>
    <p:sldId id="269" r:id="rId12"/>
    <p:sldId id="271" r:id="rId13"/>
    <p:sldId id="272" r:id="rId14"/>
    <p:sldId id="258" r:id="rId15"/>
  </p:sldIdLst>
  <p:sldSz cx="9144000" cy="6858000" type="screen4x3"/>
  <p:notesSz cx="6742113" cy="987266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5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643" autoAdjust="0"/>
    <p:restoredTop sz="95367" autoAdjust="0"/>
  </p:normalViewPr>
  <p:slideViewPr>
    <p:cSldViewPr snapToGrid="0" snapToObjects="1">
      <p:cViewPr>
        <p:scale>
          <a:sx n="96" d="100"/>
          <a:sy n="96" d="100"/>
        </p:scale>
        <p:origin x="-5328" y="-19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21906" cy="493874"/>
          </a:xfrm>
          <a:prstGeom prst="rect">
            <a:avLst/>
          </a:prstGeom>
        </p:spPr>
        <p:txBody>
          <a:bodyPr vert="horz" lIns="91677" tIns="45838" rIns="91677" bIns="45838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601" y="0"/>
            <a:ext cx="2921906" cy="493874"/>
          </a:xfrm>
          <a:prstGeom prst="rect">
            <a:avLst/>
          </a:prstGeom>
        </p:spPr>
        <p:txBody>
          <a:bodyPr vert="horz" lIns="91677" tIns="45838" rIns="91677" bIns="45838" rtlCol="0"/>
          <a:lstStyle>
            <a:lvl1pPr algn="r">
              <a:defRPr sz="1200"/>
            </a:lvl1pPr>
          </a:lstStyle>
          <a:p>
            <a:fld id="{A969DD5B-9365-4EAB-97BE-21933DC691BB}" type="datetimeFigureOut">
              <a:rPr lang="nl-NL" smtClean="0"/>
              <a:t>1-7-2016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377185"/>
            <a:ext cx="2921906" cy="493874"/>
          </a:xfrm>
          <a:prstGeom prst="rect">
            <a:avLst/>
          </a:prstGeom>
        </p:spPr>
        <p:txBody>
          <a:bodyPr vert="horz" lIns="91677" tIns="45838" rIns="91677" bIns="45838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601" y="9377185"/>
            <a:ext cx="2921906" cy="493874"/>
          </a:xfrm>
          <a:prstGeom prst="rect">
            <a:avLst/>
          </a:prstGeom>
        </p:spPr>
        <p:txBody>
          <a:bodyPr vert="horz" lIns="91677" tIns="45838" rIns="91677" bIns="45838" rtlCol="0" anchor="b"/>
          <a:lstStyle>
            <a:lvl1pPr algn="r">
              <a:defRPr sz="1200"/>
            </a:lvl1pPr>
          </a:lstStyle>
          <a:p>
            <a:fld id="{9BBE212E-3312-49A5-9267-756258D543D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0965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22449" cy="493804"/>
          </a:xfrm>
          <a:prstGeom prst="rect">
            <a:avLst/>
          </a:prstGeom>
        </p:spPr>
        <p:txBody>
          <a:bodyPr vert="horz" lIns="91677" tIns="45838" rIns="91677" bIns="4583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138" y="3"/>
            <a:ext cx="2922449" cy="493804"/>
          </a:xfrm>
          <a:prstGeom prst="rect">
            <a:avLst/>
          </a:prstGeom>
        </p:spPr>
        <p:txBody>
          <a:bodyPr vert="horz" lIns="91677" tIns="45838" rIns="91677" bIns="4583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9B65AE5-F15C-4158-9AAC-49266CDA9117}" type="datetimeFigureOut">
              <a:rPr lang="en-US"/>
              <a:pPr>
                <a:defRPr/>
              </a:pPr>
              <a:t>7/1/2016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77" tIns="45838" rIns="91677" bIns="4583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062" y="4690282"/>
            <a:ext cx="5393995" cy="4440832"/>
          </a:xfrm>
          <a:prstGeom prst="rect">
            <a:avLst/>
          </a:prstGeom>
        </p:spPr>
        <p:txBody>
          <a:bodyPr vert="horz" lIns="91677" tIns="45838" rIns="91677" bIns="4583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377164"/>
            <a:ext cx="2922449" cy="493804"/>
          </a:xfrm>
          <a:prstGeom prst="rect">
            <a:avLst/>
          </a:prstGeom>
        </p:spPr>
        <p:txBody>
          <a:bodyPr vert="horz" lIns="91677" tIns="45838" rIns="91677" bIns="4583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138" y="9377164"/>
            <a:ext cx="2922449" cy="493804"/>
          </a:xfrm>
          <a:prstGeom prst="rect">
            <a:avLst/>
          </a:prstGeom>
        </p:spPr>
        <p:txBody>
          <a:bodyPr vert="horz" lIns="91677" tIns="45838" rIns="91677" bIns="4583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715944-6316-4FE9-8B93-FBE83EAC8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2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6773" fontAlgn="base">
              <a:spcBef>
                <a:spcPct val="0"/>
              </a:spcBef>
              <a:spcAft>
                <a:spcPct val="0"/>
              </a:spcAft>
            </a:pPr>
            <a:fld id="{B2F753B0-8C4B-493B-94AB-7B88D5A668F5}" type="slidenum">
              <a:rPr lang="en-US" sz="1100">
                <a:latin typeface="Arial" charset="0"/>
                <a:ea typeface="ヒラギノ角ゴ Pro W3"/>
                <a:cs typeface="ヒラギノ角ゴ Pro W3"/>
              </a:rPr>
              <a:pPr defTabSz="916773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100">
              <a:latin typeface="Arial" charset="0"/>
              <a:ea typeface="ヒラギノ角ゴ Pro W3"/>
              <a:cs typeface="ヒラギノ角ゴ Pro W3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81F2D5-95EC-4DFD-920A-60DDC42C2FD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77BF06D-2DEA-4FE8-8AFE-BCE6D3034714}" type="datetimeFigureOut">
              <a:rPr lang="en-US"/>
              <a:pPr>
                <a:defRPr/>
              </a:pPr>
              <a:t>7/1/2016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1EA58D5-299C-4BDD-B004-C45606791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97B8088-6762-40F4-84F1-F7B135303CD5}" type="datetimeFigureOut">
              <a:rPr lang="en-US"/>
              <a:pPr>
                <a:defRPr/>
              </a:pPr>
              <a:t>7/1/2016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0751DA3-AD07-4606-9C28-918E59596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5889781-6DA3-40C0-9F6A-54CD836B138F}" type="datetimeFigureOut">
              <a:rPr lang="en-US"/>
              <a:pPr>
                <a:defRPr/>
              </a:pPr>
              <a:t>7/1/2016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F63FF58-B80E-4979-BBCC-F3A3B62D18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BA325EC-26F0-49CA-933A-C3B02522BC91}" type="datetimeFigureOut">
              <a:rPr lang="en-US"/>
              <a:pPr>
                <a:defRPr/>
              </a:pPr>
              <a:t>7/1/2016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131BDCF-95D6-483A-8D2A-2DB0704F78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15D78BF-36B3-41B9-A13A-D6E7F41E5D48}" type="datetimeFigureOut">
              <a:rPr lang="en-US"/>
              <a:pPr>
                <a:defRPr/>
              </a:pPr>
              <a:t>7/1/2016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5E2BBE0-246D-4726-9F1C-648C8237D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E7ED797-6071-4E0C-9305-1F8ED1D86A30}" type="datetimeFigureOut">
              <a:rPr lang="en-US"/>
              <a:pPr>
                <a:defRPr/>
              </a:pPr>
              <a:t>7/1/2016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EE998-6BE5-4EA3-A00A-3E43A503D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46C0814-E57A-4890-BCC8-D8B4E79A4AF2}" type="datetimeFigureOut">
              <a:rPr lang="en-US"/>
              <a:pPr>
                <a:defRPr/>
              </a:pPr>
              <a:t>7/1/2016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DDD7006-14EE-4B0E-A161-D4D7CC12D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5E26E1D-A600-47EA-B978-D854F084FC0C}" type="datetimeFigureOut">
              <a:rPr lang="en-US"/>
              <a:pPr>
                <a:defRPr/>
              </a:pPr>
              <a:t>7/1/2016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37D7A31-5C50-42E0-8498-18ACCBBB3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B56C16C-CD0B-4447-A71B-ECB3AE7B1629}" type="datetimeFigureOut">
              <a:rPr lang="en-US"/>
              <a:pPr>
                <a:defRPr/>
              </a:pPr>
              <a:t>7/1/2016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C6A332F-01DF-457E-9E6A-088E48458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818851-8951-4DDF-9262-EF311840C0C2}" type="datetimeFigureOut">
              <a:rPr lang="en-US"/>
              <a:pPr>
                <a:defRPr/>
              </a:pPr>
              <a:t>7/1/2016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E0F3C65-1042-4DBC-ABD4-7BEF53ACF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D88B30B-B353-47FC-BFD3-9192DF55858C}" type="datetimeFigureOut">
              <a:rPr lang="en-US"/>
              <a:pPr>
                <a:defRPr/>
              </a:pPr>
              <a:t>7/1/2016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6B7BEBF-6D94-41E9-ADF4-C9C560559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1260000" y="6588000"/>
            <a:ext cx="6624000" cy="19138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>
            <a:defPPr>
              <a:defRPr lang="en-US"/>
            </a:defPPr>
            <a:lvl1pPr marL="0" algn="l" defTabSz="457200" rtl="0" eaLnBrk="1" latinLnBrk="0" hangingPunct="1">
              <a:defRPr sz="1000" kern="1200" smtClean="0">
                <a:solidFill>
                  <a:schemeClr val="tx1"/>
                </a:solidFill>
                <a:latin typeface="+mn-lt"/>
                <a:ea typeface="ヒラギノ角ゴ Pro W3" pitchFamily="77" charset="-128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June 7,  2016 </a:t>
            </a:r>
            <a:r>
              <a:rPr lang="en-US" dirty="0">
                <a:latin typeface="Arial" pitchFamily="34" charset="0"/>
                <a:cs typeface="Arial" pitchFamily="34" charset="0"/>
              </a:rPr>
              <a:t>|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Feedback to questions |  </a:t>
            </a:r>
            <a:r>
              <a:rPr lang="en-US" dirty="0">
                <a:latin typeface="Arial" pitchFamily="34" charset="0"/>
                <a:cs typeface="Arial" pitchFamily="34" charset="0"/>
              </a:rPr>
              <a:t>Company Confidential</a:t>
            </a:r>
          </a:p>
        </p:txBody>
      </p:sp>
      <p:pic>
        <p:nvPicPr>
          <p:cNvPr id="1030" name="Picture 46" descr="ca_head_standar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175" y="0"/>
            <a:ext cx="91408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47"/>
          <p:cNvSpPr>
            <a:spLocks noChangeShapeType="1"/>
          </p:cNvSpPr>
          <p:nvPr/>
        </p:nvSpPr>
        <p:spPr bwMode="auto">
          <a:xfrm>
            <a:off x="1260000" y="6573838"/>
            <a:ext cx="0" cy="284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ヒラギノ角ゴ Pro W3" pitchFamily="77" charset="-128"/>
            </a:endParaRPr>
          </a:p>
        </p:txBody>
      </p:sp>
      <p:sp>
        <p:nvSpPr>
          <p:cNvPr id="11" name="Line 48"/>
          <p:cNvSpPr>
            <a:spLocks noChangeShapeType="1"/>
          </p:cNvSpPr>
          <p:nvPr/>
        </p:nvSpPr>
        <p:spPr bwMode="auto">
          <a:xfrm>
            <a:off x="7884000" y="6573838"/>
            <a:ext cx="0" cy="284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ヒラギノ角ゴ Pro W3" pitchFamily="77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2B85BA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B85BA"/>
          </a:solidFill>
          <a:latin typeface="Calibri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B85BA"/>
          </a:solidFill>
          <a:latin typeface="Calibri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B85BA"/>
          </a:solidFill>
          <a:latin typeface="Calibri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B85BA"/>
          </a:solidFill>
          <a:latin typeface="Calibri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B85BA"/>
          </a:solidFill>
          <a:latin typeface="Calibri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B85BA"/>
          </a:solidFill>
          <a:latin typeface="Calibri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B85BA"/>
          </a:solidFill>
          <a:latin typeface="Calibri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B85BA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eedback%20to%20questions/AA-STD%20WARRANTY%20%20REPAIR%20TERMS%20-%20MI%20PMA%2005-11-15.do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I:\Branch%20Organisations\ETN\LM2500%20workshop%202016\Feedback%20to%20questions\Chromalloy%20LM2500%20&amp;%20LM6000%20Manufactured%20Parts%20List%2003-28-13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I:\Branch%20Organisations\ETN\LM2500%20workshop%202016\Feedback%20to%20questions\Chromalloy%20LM6000%20Ref%20list%209-9-15.xlsx" TargetMode="External"/><Relationship Id="rId2" Type="http://schemas.openxmlformats.org/officeDocument/2006/relationships/hyperlink" Target="file:///I:\Branch%20Organisations\ETN\LM2500%20workshop%202016\Feedback%20to%20questions\Chromalloy%20San%20Diego%20Depot%20References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ile:///I:\Branch%20Organisations\ETN\LM2500%20workshop%202016\Feedback%20to%20questions\CHROMALLOY%20REPAIR%20DIRECTORY%20LM6000%20&amp;%20LM2500+%20G4%20MAY%202015.xlsx" TargetMode="External"/><Relationship Id="rId2" Type="http://schemas.openxmlformats.org/officeDocument/2006/relationships/hyperlink" Target="file:///I:\Branch%20Organisations\ETN\LM2500%20workshop%202016\Feedback%20to%20questions\LM2500%20Capabilities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I:\Branch%20Organisations\ETN\LM2500%20workshop%202016\Feedback%20to%20questions\GE%20REPAIRS%20-%20Licensed%20and%20non-licensed%207-14-15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HR ppt templet4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 Box 9"/>
          <p:cNvSpPr txBox="1">
            <a:spLocks noChangeArrowheads="1"/>
          </p:cNvSpPr>
          <p:nvPr/>
        </p:nvSpPr>
        <p:spPr bwMode="auto">
          <a:xfrm>
            <a:off x="109538" y="4475532"/>
            <a:ext cx="3158237" cy="97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nl-NL" sz="1600" b="1" dirty="0" smtClean="0">
                <a:solidFill>
                  <a:schemeClr val="bg1"/>
                </a:solidFill>
                <a:cs typeface="Arial" charset="0"/>
              </a:rPr>
              <a:t>ETN LM2500 users conference</a:t>
            </a:r>
          </a:p>
          <a:p>
            <a:pPr>
              <a:lnSpc>
                <a:spcPct val="120000"/>
              </a:lnSpc>
            </a:pPr>
            <a:r>
              <a:rPr lang="nl-NL" sz="1600" b="1" dirty="0" smtClean="0">
                <a:solidFill>
                  <a:schemeClr val="bg1"/>
                </a:solidFill>
                <a:cs typeface="Arial" charset="0"/>
              </a:rPr>
              <a:t>Feedback on questions</a:t>
            </a:r>
          </a:p>
          <a:p>
            <a:pPr>
              <a:lnSpc>
                <a:spcPct val="120000"/>
              </a:lnSpc>
            </a:pPr>
            <a:r>
              <a:rPr lang="nl-NL" sz="1600" b="1" dirty="0" smtClean="0">
                <a:solidFill>
                  <a:schemeClr val="bg1"/>
                </a:solidFill>
                <a:cs typeface="Arial" charset="0"/>
              </a:rPr>
              <a:t>Ron van Gestel</a:t>
            </a:r>
            <a:endParaRPr lang="en-US" sz="1600" b="1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warranty/liability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3898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Warranty </a:t>
            </a:r>
            <a:r>
              <a:rPr lang="nl-NL" dirty="0"/>
              <a:t>wording &amp; Liability statements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“</a:t>
            </a:r>
            <a:r>
              <a:rPr lang="en-US" dirty="0" smtClean="0">
                <a:hlinkClick r:id="rId2" action="ppaction://hlinkfile"/>
              </a:rPr>
              <a:t>AA-STD WARRANTY  REPAIR TERMS - MI PMA 05-11-15</a:t>
            </a:r>
            <a:r>
              <a:rPr lang="en-US" dirty="0" smtClean="0"/>
              <a:t>”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6167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Contact details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3076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Contact details</a:t>
            </a:r>
            <a:endParaRPr lang="nl-N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922867"/>
              </p:ext>
            </p:extLst>
          </p:nvPr>
        </p:nvGraphicFramePr>
        <p:xfrm>
          <a:off x="0" y="1600200"/>
          <a:ext cx="9144000" cy="183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540565"/>
                <a:gridCol w="2117035"/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Individuals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Title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Phone 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Cell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Email</a:t>
                      </a:r>
                      <a:endParaRPr lang="nl-N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Brion Patt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Director of Sales, Aero Derivatives</a:t>
                      </a:r>
                    </a:p>
                    <a:p>
                      <a:r>
                        <a:rPr lang="en-US" sz="1200" dirty="0" smtClean="0"/>
                        <a:t>Chromalloy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+1 760 448 6137</a:t>
                      </a:r>
                    </a:p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+1 775 721 4397</a:t>
                      </a:r>
                    </a:p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bpatt@chromalloy.com</a:t>
                      </a:r>
                      <a:endParaRPr lang="nl-N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William Paton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Regional Sales Manager Aero-derivative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+44 (0) 141 945 7000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+44 (0) 7976 583572</a:t>
                      </a:r>
                    </a:p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wpaton@chromalloy.com</a:t>
                      </a:r>
                      <a:endParaRPr lang="nl-N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Tom Frisch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Chromalloy San Diego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+ 1 858 877 2879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+ 1 619 438 3880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tfrisch@chromalloy.com</a:t>
                      </a:r>
                      <a:endParaRPr lang="nl-NL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278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57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latin typeface="Arial" charset="0"/>
                <a:ea typeface="ヒラギノ角ゴ Pro W3"/>
                <a:cs typeface="ヒラギノ角ゴ Pro W3"/>
              </a:rPr>
              <a:t>September 2009  |  Company Overview  |  Company Confidential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latin typeface="Arial" charset="0"/>
              <a:ea typeface="ヒラギノ角ゴ Pro W3"/>
              <a:cs typeface="Arial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endParaRPr lang="en-US" smtClean="0">
              <a:latin typeface="Arial" charset="0"/>
              <a:ea typeface="ヒラギノ角ゴ Pro W3"/>
              <a:cs typeface="Arial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46085" name="Picture 7" descr="longlive tag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5513388"/>
            <a:ext cx="2419350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6" name="Picture 1" descr="CHR ppt templet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5088" y="5056188"/>
            <a:ext cx="3121025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Alternate parts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3786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Chromalloy versus OEM</a:t>
            </a:r>
            <a:br>
              <a:rPr lang="nl-NL" dirty="0" smtClean="0"/>
            </a:br>
            <a:r>
              <a:rPr lang="nl-NL" sz="2400" dirty="0" smtClean="0"/>
              <a:t>LM2500 base – Materials &amp; Coatings</a:t>
            </a:r>
            <a:endParaRPr lang="nl-NL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782462"/>
              </p:ext>
            </p:extLst>
          </p:nvPr>
        </p:nvGraphicFramePr>
        <p:xfrm>
          <a:off x="1" y="1600200"/>
          <a:ext cx="9144001" cy="454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0"/>
                <a:gridCol w="1123949"/>
                <a:gridCol w="1371600"/>
                <a:gridCol w="1143000"/>
                <a:gridCol w="1162053"/>
                <a:gridCol w="1114422"/>
                <a:gridCol w="1133475"/>
                <a:gridCol w="114300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LM2500 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Applicability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Part number</a:t>
                      </a:r>
                    </a:p>
                    <a:p>
                      <a:pPr algn="ctr"/>
                      <a:r>
                        <a:rPr lang="en-US" sz="1400" dirty="0" smtClean="0"/>
                        <a:t> (CNV)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Parent metal</a:t>
                      </a:r>
                    </a:p>
                    <a:p>
                      <a:pPr algn="ctr"/>
                      <a:r>
                        <a:rPr lang="en-US" sz="1400" dirty="0" smtClean="0"/>
                        <a:t>(CNV)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Coating systems used</a:t>
                      </a:r>
                    </a:p>
                    <a:p>
                      <a:pPr algn="ctr"/>
                      <a:r>
                        <a:rPr lang="en-US" sz="1400" dirty="0" smtClean="0"/>
                        <a:t>(CNV)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Part number</a:t>
                      </a:r>
                    </a:p>
                    <a:p>
                      <a:pPr algn="ctr"/>
                      <a:r>
                        <a:rPr lang="en-US" sz="1400" dirty="0" smtClean="0"/>
                        <a:t>(OEM)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Parent</a:t>
                      </a:r>
                      <a:r>
                        <a:rPr lang="en-US" sz="1400" baseline="0" dirty="0" smtClean="0"/>
                        <a:t> metal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(OEM)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Coating system used</a:t>
                      </a:r>
                    </a:p>
                    <a:p>
                      <a:pPr algn="ctr"/>
                      <a:r>
                        <a:rPr lang="en-US" sz="1400" dirty="0" smtClean="0"/>
                        <a:t>(OEM)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HPTV1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 (SAC)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CH-7455-3PT (&amp; CH-7455A-3PT Borescope) 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SC-4 (Single Crystal)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Pt-Al and APS TBC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9283M87G11 &amp; G12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X-40</a:t>
                      </a:r>
                      <a:r>
                        <a:rPr lang="en-US" sz="1200" baseline="0" dirty="0" smtClean="0"/>
                        <a:t> (</a:t>
                      </a:r>
                      <a:r>
                        <a:rPr lang="en-US" sz="1200" baseline="0" dirty="0" err="1" smtClean="0"/>
                        <a:t>Equiax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Codep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PH (SAC)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CH-8424-3PT (&amp; CH-8424A-3PT Borescope)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SC-4 (Single Crystal)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Pt-Al and APS TBC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9283M87G15 &amp; G16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X-40</a:t>
                      </a:r>
                      <a:r>
                        <a:rPr lang="en-US" sz="1200" baseline="0" dirty="0" smtClean="0"/>
                        <a:t> (</a:t>
                      </a:r>
                      <a:r>
                        <a:rPr lang="en-US" sz="1200" baseline="0" dirty="0" err="1" smtClean="0"/>
                        <a:t>Equiax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Codep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DLE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TBD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HPTB1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 &amp; PH (SAC)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CH-6783-15P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CM186SX (Single Crystal)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Pt</a:t>
                      </a:r>
                      <a:r>
                        <a:rPr lang="en-US" sz="1200" dirty="0" smtClean="0"/>
                        <a:t>-Al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L31424G34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R80 (</a:t>
                      </a:r>
                      <a:r>
                        <a:rPr lang="en-US" sz="1200" dirty="0" err="1" smtClean="0"/>
                        <a:t>Equiax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Pt-Al</a:t>
                      </a:r>
                      <a:endParaRPr lang="en-US" sz="1200" dirty="0"/>
                    </a:p>
                  </a:txBody>
                  <a:tcPr anchor="ctr"/>
                </a:tc>
              </a:tr>
              <a:tr h="358140">
                <a:tc>
                  <a:txBody>
                    <a:bodyPr/>
                    <a:lstStyle/>
                    <a:p>
                      <a:r>
                        <a:rPr lang="en-US" dirty="0" smtClean="0"/>
                        <a:t>HPTS1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1347M95G02CMI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MarM509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 diff.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1347M95G02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MarM509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 diff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HPTV2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 &amp; PH (SAC)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CH-6950-15PT (&amp; CH-6950A-15PT Borescope)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CM186SX (Single Crystal)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Pt-Al and APS TBC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L31395G11 &amp; G12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R80 (</a:t>
                      </a:r>
                      <a:r>
                        <a:rPr lang="en-US" sz="1200" dirty="0" err="1" smtClean="0"/>
                        <a:t>Equiax</a:t>
                      </a:r>
                      <a:r>
                        <a:rPr lang="en-US" sz="12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Pt-Al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HPTB2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 &amp; PH (SAC)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CH-6784-15P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CM186SX (Single Crystal)</a:t>
                      </a:r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Pt</a:t>
                      </a:r>
                      <a:r>
                        <a:rPr lang="en-US" sz="1200" dirty="0" smtClean="0"/>
                        <a:t>-Al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L25645G17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R80 (</a:t>
                      </a:r>
                      <a:r>
                        <a:rPr lang="en-US" sz="1200" dirty="0" err="1" smtClean="0"/>
                        <a:t>Equiax</a:t>
                      </a:r>
                      <a:r>
                        <a:rPr lang="en-US" sz="12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Pt-Al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99984" y="6221897"/>
            <a:ext cx="4232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>
                <a:hlinkClick r:id="rId2" action="ppaction://hlinkfile"/>
              </a:rPr>
              <a:t>“Chromalloy LM2500 &amp; LM6000 Parts List 3-28-13”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892372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Sets sold as of May 2016</a:t>
            </a:r>
            <a:br>
              <a:rPr lang="nl-NL" dirty="0" smtClean="0"/>
            </a:br>
            <a:r>
              <a:rPr lang="nl-NL" sz="2400" dirty="0" smtClean="0"/>
              <a:t>LM2500 base</a:t>
            </a:r>
            <a:endParaRPr lang="nl-NL" sz="2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89300" y="2849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907748"/>
              </p:ext>
            </p:extLst>
          </p:nvPr>
        </p:nvGraphicFramePr>
        <p:xfrm>
          <a:off x="1487267" y="2023165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Engine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Part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Sets sold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LM2500 base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TB1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128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LM2500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TB2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112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LM2500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TV1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90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LM2500 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TV2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97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3852" y="4224130"/>
            <a:ext cx="70628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With regard to HPT shroud stage 1, a 100% yield program is offered</a:t>
            </a:r>
          </a:p>
          <a:p>
            <a:r>
              <a:rPr lang="nl-NL" dirty="0" smtClean="0"/>
              <a:t>Over the years more than 29000 ea HPTS1 have been delivered, </a:t>
            </a:r>
          </a:p>
          <a:p>
            <a:r>
              <a:rPr lang="nl-NL" dirty="0"/>
              <a:t>	</a:t>
            </a:r>
            <a:r>
              <a:rPr lang="nl-NL" dirty="0" smtClean="0"/>
              <a:t>	corresponds with approx. 624ea sets</a:t>
            </a:r>
          </a:p>
          <a:p>
            <a:r>
              <a:rPr lang="nl-NL" dirty="0" smtClean="0"/>
              <a:t>HPT shroud stage 2 standard repair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3341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‘High-hours’ runners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Largest platform operator in the North Sea</a:t>
            </a:r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smtClean="0"/>
              <a:t>multiple installations		</a:t>
            </a:r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smtClean="0"/>
              <a:t>	several of them exceeding 45k hrs without intervention</a:t>
            </a:r>
          </a:p>
          <a:p>
            <a:r>
              <a:rPr lang="nl-NL" dirty="0" smtClean="0"/>
              <a:t>Process industry</a:t>
            </a:r>
          </a:p>
          <a:p>
            <a:pPr marL="800100" lvl="2" indent="0">
              <a:buNone/>
            </a:pPr>
            <a:r>
              <a:rPr lang="nl-NL" dirty="0" smtClean="0"/>
              <a:t>environment refineries, close to the sea</a:t>
            </a:r>
          </a:p>
          <a:p>
            <a:pPr marL="800100" lvl="2" indent="0">
              <a:buNone/>
            </a:pPr>
            <a:r>
              <a:rPr lang="nl-NL" dirty="0"/>
              <a:t>	</a:t>
            </a:r>
            <a:r>
              <a:rPr lang="nl-NL" dirty="0" smtClean="0"/>
              <a:t>	running close to 70k hrs without intervention</a:t>
            </a:r>
          </a:p>
          <a:p>
            <a:r>
              <a:rPr lang="nl-NL" dirty="0" smtClean="0"/>
              <a:t>Process industry</a:t>
            </a:r>
          </a:p>
          <a:p>
            <a:pPr marL="800100" lvl="2" indent="0">
              <a:buNone/>
            </a:pPr>
            <a:r>
              <a:rPr lang="nl-NL" dirty="0" smtClean="0"/>
              <a:t>Mid-Americas</a:t>
            </a:r>
          </a:p>
          <a:p>
            <a:pPr marL="800100" lvl="2" indent="0">
              <a:buNone/>
            </a:pPr>
            <a:r>
              <a:rPr lang="nl-NL" dirty="0"/>
              <a:t>	</a:t>
            </a:r>
            <a:r>
              <a:rPr lang="nl-NL" dirty="0" smtClean="0"/>
              <a:t>	close to 47k hrs without intervention</a:t>
            </a:r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>
            <a:off x="198783" y="5744817"/>
            <a:ext cx="6213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It is for us not allowed to reveal specifics without written consent of the specific operator. </a:t>
            </a:r>
          </a:p>
          <a:p>
            <a:r>
              <a:rPr lang="nl-NL" sz="1200" dirty="0" smtClean="0"/>
              <a:t>All listed operators had issues providing that consent.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3607517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Repair yield</a:t>
            </a:r>
            <a:br>
              <a:rPr lang="nl-NL" dirty="0" smtClean="0"/>
            </a:br>
            <a:r>
              <a:rPr lang="nl-NL" sz="2400" dirty="0" smtClean="0"/>
              <a:t>Data generated by specific customer (03.03.2015)</a:t>
            </a:r>
            <a:endParaRPr lang="nl-NL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857941"/>
              </p:ext>
            </p:extLst>
          </p:nvPr>
        </p:nvGraphicFramePr>
        <p:xfrm>
          <a:off x="1782618" y="2394526"/>
          <a:ext cx="5471118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54667"/>
                <a:gridCol w="1694180"/>
                <a:gridCol w="2422271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Sets repaired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Average repair yield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HPTB1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90,34% (*)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HPTB2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97,46%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HPTN1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100%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HPTN2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96,97%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68964" y="4558245"/>
            <a:ext cx="86569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itchFamily="34" charset="0"/>
                <a:cs typeface="Arial" pitchFamily="34" charset="0"/>
              </a:rPr>
              <a:t>(*) This number includes scrap of a complete set 88 blades due to impact damages at shank. Without this set average repair yield is 97,46%</a:t>
            </a:r>
          </a:p>
        </p:txBody>
      </p:sp>
    </p:spTree>
    <p:extLst>
      <p:ext uri="{BB962C8B-B14F-4D97-AF65-F5344CB8AC3E}">
        <p14:creationId xmlns:p14="http://schemas.microsoft.com/office/powerpoint/2010/main" val="192044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Customer listing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LM2500</a:t>
            </a:r>
          </a:p>
          <a:p>
            <a:r>
              <a:rPr lang="nl-NL" dirty="0" smtClean="0">
                <a:hlinkClick r:id="rId2" action="ppaction://hlinkfile"/>
              </a:rPr>
              <a:t>“Chromalloy San Diego Depot References”</a:t>
            </a:r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LM6000</a:t>
            </a:r>
          </a:p>
          <a:p>
            <a:r>
              <a:rPr lang="nl-NL" dirty="0" smtClean="0">
                <a:hlinkClick r:id="rId3" action="ppaction://hlinkfile"/>
              </a:rPr>
              <a:t>“Chromalloy LM6000 Ref list 9-9-15”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406963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Repair offerings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7458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Overview repair offerings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000" dirty="0" smtClean="0">
                <a:hlinkClick r:id="rId2" action="ppaction://hlinkfile"/>
              </a:rPr>
              <a:t>“LM2500 Capabilities”</a:t>
            </a:r>
            <a:endParaRPr lang="nl-NL" sz="2000" dirty="0" smtClean="0"/>
          </a:p>
          <a:p>
            <a:r>
              <a:rPr lang="nl-NL" sz="2000" dirty="0" smtClean="0">
                <a:hlinkClick r:id="rId3" action="ppaction://hlinkfile"/>
              </a:rPr>
              <a:t>“Chromalloy Repair Directory LM6000 &amp; LM2500+G4 May 2015”</a:t>
            </a:r>
            <a:endParaRPr lang="nl-NL" sz="2000" dirty="0" smtClean="0"/>
          </a:p>
          <a:p>
            <a:r>
              <a:rPr lang="nl-NL" sz="2000" dirty="0" smtClean="0">
                <a:hlinkClick r:id="rId4" action="ppaction://hlinkfile"/>
              </a:rPr>
              <a:t>“GE REPAIRS – Licensed and non-Licensed 7-14-15”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130534929"/>
      </p:ext>
    </p:extLst>
  </p:cSld>
  <p:clrMapOvr>
    <a:masterClrMapping/>
  </p:clrMapOvr>
</p:sld>
</file>

<file path=ppt/theme/theme1.xml><?xml version="1.0" encoding="utf-8"?>
<a:theme xmlns:a="http://schemas.openxmlformats.org/drawingml/2006/main" name="Chromalloy Gener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Chromalloy General</Template>
  <TotalTime>97</TotalTime>
  <Words>476</Words>
  <Application>Microsoft Office PowerPoint</Application>
  <PresentationFormat>On-screen Show (4:3)</PresentationFormat>
  <Paragraphs>156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Chromalloy General</vt:lpstr>
      <vt:lpstr>PowerPoint Presentation</vt:lpstr>
      <vt:lpstr>Alternate parts</vt:lpstr>
      <vt:lpstr>Chromalloy versus OEM LM2500 base – Materials &amp; Coatings</vt:lpstr>
      <vt:lpstr>Sets sold as of May 2016 LM2500 base</vt:lpstr>
      <vt:lpstr>‘High-hours’ runners</vt:lpstr>
      <vt:lpstr>Repair yield Data generated by specific customer (03.03.2015)</vt:lpstr>
      <vt:lpstr>Customer listing</vt:lpstr>
      <vt:lpstr>Repair offerings</vt:lpstr>
      <vt:lpstr>Overview repair offerings</vt:lpstr>
      <vt:lpstr>warranty/liability</vt:lpstr>
      <vt:lpstr>Warranty wording &amp; Liability statements</vt:lpstr>
      <vt:lpstr>Contact details</vt:lpstr>
      <vt:lpstr>Contact details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van Gestel</dc:creator>
  <cp:lastModifiedBy>Ron van Gestel</cp:lastModifiedBy>
  <cp:revision>15</cp:revision>
  <cp:lastPrinted>2016-06-07T06:52:18Z</cp:lastPrinted>
  <dcterms:created xsi:type="dcterms:W3CDTF">2016-06-07T06:08:02Z</dcterms:created>
  <dcterms:modified xsi:type="dcterms:W3CDTF">2016-07-01T06:43:26Z</dcterms:modified>
</cp:coreProperties>
</file>